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5143500" type="screen16x9"/>
  <p:notesSz cx="6858000" cy="9144000"/>
  <p:embeddedFontLst>
    <p:embeddedFont>
      <p:font typeface="Helvetica Neue" panose="02000503000000020004" pitchFamily="2" charset="0"/>
      <p:regular r:id="rId40"/>
      <p:bold r:id="rId41"/>
      <p:italic r:id="rId42"/>
      <p:boldItalic r:id="rId43"/>
    </p:embeddedFont>
    <p:embeddedFont>
      <p:font typeface="Lato" panose="020F0502020204030203" pitchFamily="34" charset="77"/>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Open Sans Light" panose="020B0606030504020204" pitchFamily="34" charset="0"/>
      <p:regular r:id="rId52"/>
      <p:bold r:id="rId53"/>
      <p:italic r:id="rId54"/>
      <p:boldItalic r:id="rId55"/>
    </p:embeddedFont>
    <p:embeddedFont>
      <p:font typeface="Raleway" panose="020B0403030101060003" pitchFamily="34" charset="77"/>
      <p:regular r:id="rId56"/>
      <p:bold r:id="rId57"/>
      <p:italic r:id="rId58"/>
      <p:boldItalic r:id="rId59"/>
    </p:embeddedFont>
    <p:embeddedFont>
      <p:font typeface="Raleway Light" panose="020B0403030101060003" pitchFamily="34" charset="77"/>
      <p:regular r:id="rId60"/>
      <p:bold r:id="rId61"/>
      <p:italic r:id="rId62"/>
      <p:boldItalic r:id="rId63"/>
    </p:embeddedFont>
    <p:embeddedFont>
      <p:font typeface="Roboto" panose="02000000000000000000" pitchFamily="2"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8CA094-2DD6-44EC-846F-E4D0EA9F46AF}">
  <a:tblStyle styleId="{F98CA094-2DD6-44EC-846F-E4D0EA9F46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p:restoredTop sz="94668"/>
  </p:normalViewPr>
  <p:slideViewPr>
    <p:cSldViewPr snapToGrid="0" snapToObjects="1">
      <p:cViewPr varScale="1">
        <p:scale>
          <a:sx n="123" d="100"/>
          <a:sy n="123" d="100"/>
        </p:scale>
        <p:origin x="7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font" Target="fonts/font3.fntdata"/><Relationship Id="rId47" Type="http://schemas.openxmlformats.org/officeDocument/2006/relationships/font" Target="fonts/font8.fntdata"/><Relationship Id="rId63" Type="http://schemas.openxmlformats.org/officeDocument/2006/relationships/font" Target="fonts/font24.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font" Target="fonts/font27.fntdata"/><Relationship Id="rId5" Type="http://schemas.openxmlformats.org/officeDocument/2006/relationships/slide" Target="slides/slide2.xml"/><Relationship Id="rId61" Type="http://schemas.openxmlformats.org/officeDocument/2006/relationships/font" Target="fonts/font2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font" Target="fonts/font28.fntdata"/><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font" Target="fonts/font11.fntdata"/><Relationship Id="rId5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Seattle Building Intelligent Applications Meetup</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So as I mentioned there is usually 2 phases to AI and the first is training. Training is building a model, it’s a task usually done by a data scientist or machine learning engineer. For example if you want to train an image classifier to tell you if any image is a hot dog or not a hot dog.</a:t>
            </a:r>
            <a:endParaRPr sz="1100"/>
          </a:p>
          <a:p>
            <a:pPr marL="0" lvl="0" indent="0">
              <a:spcBef>
                <a:spcPts val="0"/>
              </a:spcBef>
              <a:spcAft>
                <a:spcPts val="0"/>
              </a:spcAft>
              <a:buClr>
                <a:schemeClr val="dk1"/>
              </a:buClr>
              <a:buSzPts val="1100"/>
              <a:buFont typeface="Arial"/>
              <a:buNone/>
            </a:pPr>
            <a:endParaRPr sz="1100"/>
          </a:p>
          <a:p>
            <a:pPr marL="0" lvl="0" indent="0">
              <a:spcBef>
                <a:spcPts val="0"/>
              </a:spcBef>
              <a:spcAft>
                <a:spcPts val="0"/>
              </a:spcAft>
              <a:buClr>
                <a:schemeClr val="dk1"/>
              </a:buClr>
              <a:buSzPts val="1100"/>
              <a:buFont typeface="Arial"/>
              <a:buNone/>
            </a:pPr>
            <a:r>
              <a:rPr lang="en" sz="1100"/>
              <a:t>Some characteristics of training are that:</a:t>
            </a:r>
            <a:endParaRPr sz="1100"/>
          </a:p>
          <a:p>
            <a:pPr marL="0" lvl="0" indent="0">
              <a:spcBef>
                <a:spcPts val="0"/>
              </a:spcBef>
              <a:spcAft>
                <a:spcPts val="0"/>
              </a:spcAft>
              <a:buClr>
                <a:schemeClr val="dk1"/>
              </a:buClr>
              <a:buSzPts val="1100"/>
              <a:buFont typeface="Arial"/>
              <a:buNone/>
            </a:pPr>
            <a:r>
              <a:rPr lang="en" sz="1100"/>
              <a:t>-       Training tends to a be a long running task, models might take a few hours to potentially days to train depending on the size of the data set.</a:t>
            </a:r>
            <a:endParaRPr sz="1100"/>
          </a:p>
          <a:p>
            <a:pPr marL="0" lvl="0" indent="0">
              <a:spcBef>
                <a:spcPts val="0"/>
              </a:spcBef>
              <a:spcAft>
                <a:spcPts val="0"/>
              </a:spcAft>
              <a:buClr>
                <a:schemeClr val="dk1"/>
              </a:buClr>
              <a:buSzPts val="1100"/>
              <a:buFont typeface="Arial"/>
              <a:buNone/>
            </a:pPr>
            <a:r>
              <a:rPr lang="en" sz="1100"/>
              <a:t>-       Its also a fixed load task or inelastic. There are no sudden increases or decreases in load or demand. Even if we can’t exactly predict the load to train a given model, it is usually not critically time sensitive, and can be allowed to run for as long as necessary on the available hardware.</a:t>
            </a:r>
            <a:endParaRPr sz="1100"/>
          </a:p>
          <a:p>
            <a:pPr marL="0" lvl="0" indent="0">
              <a:spcBef>
                <a:spcPts val="0"/>
              </a:spcBef>
              <a:spcAft>
                <a:spcPts val="0"/>
              </a:spcAft>
              <a:buClr>
                <a:schemeClr val="dk1"/>
              </a:buClr>
              <a:buSzPts val="1100"/>
              <a:buFont typeface="Arial"/>
              <a:buNone/>
            </a:pPr>
            <a:r>
              <a:rPr lang="en" sz="1100"/>
              <a:t>-       Statefulness is important, as we train we care to save checkpoints and weights.</a:t>
            </a:r>
            <a:endParaRPr sz="1100"/>
          </a:p>
          <a:p>
            <a:pPr marL="0" lvl="0" indent="0" rtl="0">
              <a:spcBef>
                <a:spcPts val="0"/>
              </a:spcBef>
              <a:spcAft>
                <a:spcPts val="0"/>
              </a:spcAft>
              <a:buClr>
                <a:schemeClr val="dk1"/>
              </a:buClr>
              <a:buSzPts val="1100"/>
              <a:buFont typeface="Arial"/>
              <a:buNone/>
            </a:pPr>
            <a:r>
              <a:rPr lang="en" sz="1100"/>
              <a:t>-       Finally we tend to feed data in from a single source and its done by a single user. Maybe HDFS, an S3 bucket or blob storage.</a:t>
            </a:r>
            <a:endParaRPr sz="1100"/>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The training phase of building AI models is analogous to building an app. It’s usually quite framework specific, there is a specific dev tool chain that can be used based on your choice and it’s an iterative process. Today we are seeing numerous tools that help build these “apps” or ai models like Keras, Tensorflow, CNTK amongst many others.</a:t>
            </a:r>
            <a:endParaRPr sz="1100"/>
          </a:p>
          <a:p>
            <a:pPr marL="0" lvl="0" indent="0">
              <a:spcBef>
                <a:spcPts val="0"/>
              </a:spcBef>
              <a:spcAft>
                <a:spcPts val="0"/>
              </a:spcAft>
              <a:buClr>
                <a:schemeClr val="dk1"/>
              </a:buClr>
              <a:buSzPts val="1100"/>
              <a:buFont typeface="Arial"/>
              <a:buNone/>
            </a:pPr>
            <a:r>
              <a:rPr lang="en" sz="1100"/>
              <a:t> </a:t>
            </a:r>
            <a:endParaRPr sz="1100"/>
          </a:p>
          <a:p>
            <a:pPr marL="0" lvl="0" indent="0">
              <a:spcBef>
                <a:spcPts val="0"/>
              </a:spcBef>
              <a:spcAft>
                <a:spcPts val="0"/>
              </a:spcAft>
              <a:buClr>
                <a:schemeClr val="dk1"/>
              </a:buClr>
              <a:buSzPts val="1100"/>
              <a:buFont typeface="Arial"/>
              <a:buNone/>
            </a:pPr>
            <a:r>
              <a:rPr lang="en" sz="1100"/>
              <a:t>But, today we are really going to concentrate more on talking about the inference side of things, because it’s rarely talked about and it’s crucial to the success of making AI driven applications main stream both for individual developers as well as large enterprises.</a:t>
            </a:r>
            <a:endParaRPr sz="1100"/>
          </a:p>
          <a:p>
            <a:pPr marL="0" lvl="0" indent="0" rtl="0">
              <a:spcBef>
                <a:spcPts val="0"/>
              </a:spcBef>
              <a:spcAft>
                <a:spcPts val="0"/>
              </a:spcAft>
              <a:buClr>
                <a:schemeClr val="dk1"/>
              </a:buClr>
              <a:buSzPts val="1100"/>
              <a:buFont typeface="Arial"/>
              <a:buNone/>
            </a:pPr>
            <a:endParaRPr sz="1100"/>
          </a:p>
        </p:txBody>
      </p:sp>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So we talked about the characteristics of training. Lets now talk about inference.</a:t>
            </a:r>
            <a:endParaRPr sz="1100"/>
          </a:p>
          <a:p>
            <a:pPr marL="0" lvl="0" indent="0">
              <a:spcBef>
                <a:spcPts val="0"/>
              </a:spcBef>
              <a:spcAft>
                <a:spcPts val="0"/>
              </a:spcAft>
              <a:buClr>
                <a:schemeClr val="dk1"/>
              </a:buClr>
              <a:buSzPts val="1100"/>
              <a:buFont typeface="Arial"/>
              <a:buNone/>
            </a:pPr>
            <a:endParaRPr sz="1100"/>
          </a:p>
          <a:p>
            <a:pPr marL="0" lvl="0" indent="0" rtl="0">
              <a:spcBef>
                <a:spcPts val="0"/>
              </a:spcBef>
              <a:spcAft>
                <a:spcPts val="0"/>
              </a:spcAft>
              <a:buClr>
                <a:schemeClr val="dk1"/>
              </a:buClr>
              <a:buSzPts val="1100"/>
              <a:buFont typeface="Arial"/>
              <a:buNone/>
            </a:pPr>
            <a:r>
              <a:rPr lang="en" sz="1100"/>
              <a:t>Whereas training is typically owned by the data scientist or machine learning engineer – inference is a task that makes more sense to be owned by devops, the people responsible for the pipes and infrastructure. In the case of our SeeFood app, it’s the phase where we take the model and make it available as a service to thousands of mobile phones and websites.</a:t>
            </a:r>
            <a:endParaRPr sz="1100"/>
          </a:p>
          <a:p>
            <a:pPr marL="0" lvl="0" indent="0" rtl="0">
              <a:spcBef>
                <a:spcPts val="0"/>
              </a:spcBef>
              <a:spcAft>
                <a:spcPts val="0"/>
              </a:spcAft>
              <a:buClr>
                <a:schemeClr val="dk1"/>
              </a:buClr>
              <a:buSzPts val="1100"/>
              <a:buFont typeface="Arial"/>
              <a:buNone/>
            </a:pPr>
            <a:r>
              <a:rPr lang="en" sz="1100"/>
              <a:t> </a:t>
            </a:r>
            <a:endParaRPr sz="1100"/>
          </a:p>
          <a:p>
            <a:pPr marL="0" lvl="0" indent="0" rtl="0">
              <a:spcBef>
                <a:spcPts val="0"/>
              </a:spcBef>
              <a:spcAft>
                <a:spcPts val="0"/>
              </a:spcAft>
              <a:buClr>
                <a:schemeClr val="dk1"/>
              </a:buClr>
              <a:buSzPts val="1100"/>
              <a:buFont typeface="Arial"/>
              <a:buNone/>
            </a:pPr>
            <a:r>
              <a:rPr lang="en" sz="1100"/>
              <a:t>The characteristics of this phase include:</a:t>
            </a:r>
            <a:endParaRPr sz="1100"/>
          </a:p>
          <a:p>
            <a:pPr marL="0" lvl="0" indent="0" rtl="0">
              <a:spcBef>
                <a:spcPts val="0"/>
              </a:spcBef>
              <a:spcAft>
                <a:spcPts val="0"/>
              </a:spcAft>
              <a:buClr>
                <a:schemeClr val="dk1"/>
              </a:buClr>
              <a:buSzPts val="1100"/>
              <a:buFont typeface="Arial"/>
              <a:buNone/>
            </a:pPr>
            <a:r>
              <a:rPr lang="en" sz="1100"/>
              <a:t>-       Short burst of intense compute: classifying an image might take 100ms to a couple of seconds</a:t>
            </a:r>
            <a:endParaRPr sz="1100"/>
          </a:p>
          <a:p>
            <a:pPr marL="0" lvl="0" indent="0">
              <a:spcBef>
                <a:spcPts val="0"/>
              </a:spcBef>
              <a:spcAft>
                <a:spcPts val="0"/>
              </a:spcAft>
              <a:buClr>
                <a:schemeClr val="dk1"/>
              </a:buClr>
              <a:buSzPts val="1100"/>
              <a:buFont typeface="Arial"/>
              <a:buNone/>
            </a:pPr>
            <a:r>
              <a:rPr lang="en" sz="1100"/>
              <a:t>-       It’s stateless, we are classifying an image not training it. The result of one user’s classification does not affect the other.</a:t>
            </a:r>
            <a:endParaRPr sz="1100"/>
          </a:p>
          <a:p>
            <a:pPr marL="0" lvl="0" indent="0" rtl="0">
              <a:spcBef>
                <a:spcPts val="0"/>
              </a:spcBef>
              <a:spcAft>
                <a:spcPts val="0"/>
              </a:spcAft>
              <a:buClr>
                <a:schemeClr val="dk1"/>
              </a:buClr>
              <a:buSzPts val="1100"/>
              <a:buFont typeface="Arial"/>
              <a:buNone/>
            </a:pPr>
            <a:r>
              <a:rPr lang="en" sz="1100"/>
              <a:t>-       It’s elastic. Many people might use the application at a certain time. Going from 1 image per second to potentially 100s requires an increase in available resources, this means more machines and more gpus.</a:t>
            </a:r>
            <a:endParaRPr sz="1100"/>
          </a:p>
          <a:p>
            <a:pPr marL="0" lvl="0" indent="0" rtl="0">
              <a:spcBef>
                <a:spcPts val="0"/>
              </a:spcBef>
              <a:spcAft>
                <a:spcPts val="0"/>
              </a:spcAft>
              <a:buClr>
                <a:schemeClr val="dk1"/>
              </a:buClr>
              <a:buSzPts val="1100"/>
              <a:buFont typeface="Arial"/>
              <a:buNone/>
            </a:pPr>
            <a:r>
              <a:rPr lang="en" sz="1100"/>
              <a:t>-       It will be used by multiple users on multiple platforms.</a:t>
            </a:r>
            <a:endParaRPr sz="1100"/>
          </a:p>
          <a:p>
            <a:pPr marL="0" lvl="0" indent="0" rtl="0">
              <a:spcBef>
                <a:spcPts val="0"/>
              </a:spcBef>
              <a:spcAft>
                <a:spcPts val="0"/>
              </a:spcAft>
              <a:buNone/>
            </a:pPr>
            <a:endParaRPr sz="1100"/>
          </a:p>
        </p:txBody>
      </p:sp>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1100"/>
              <a:t>Those two verticals are similar to building an app versus run apps, in traditional operating systems.</a:t>
            </a:r>
            <a:endParaRPr sz="1100"/>
          </a:p>
          <a:p>
            <a:pPr marL="0" lvl="0" indent="0">
              <a:spcBef>
                <a:spcPts val="0"/>
              </a:spcBef>
              <a:spcAft>
                <a:spcPts val="0"/>
              </a:spcAft>
              <a:buClr>
                <a:schemeClr val="dk1"/>
              </a:buClr>
              <a:buSzPts val="1100"/>
              <a:buFont typeface="Arial"/>
              <a:buNone/>
            </a:pPr>
            <a:endParaRPr sz="1100"/>
          </a:p>
          <a:p>
            <a:pPr marL="0" lvl="0" indent="0">
              <a:spcBef>
                <a:spcPts val="0"/>
              </a:spcBef>
              <a:spcAft>
                <a:spcPts val="0"/>
              </a:spcAft>
              <a:buClr>
                <a:schemeClr val="dk1"/>
              </a:buClr>
              <a:buSzPts val="1100"/>
              <a:buFont typeface="Arial"/>
              <a:buNone/>
            </a:pPr>
            <a:r>
              <a:rPr lang="en" sz="1100"/>
              <a:t>Building an app (or model) is very framework dependent. Every use case is unique, and there are many efforts out there that try to make it a better experience, such as Keras for example. Also important to note is that training generally a one-time activity, so the approach is quite different.</a:t>
            </a:r>
            <a:endParaRPr sz="1100"/>
          </a:p>
          <a:p>
            <a:pPr marL="0" lvl="0" indent="0" rtl="0">
              <a:spcBef>
                <a:spcPts val="0"/>
              </a:spcBef>
              <a:spcAft>
                <a:spcPts val="0"/>
              </a:spcAft>
              <a:buClr>
                <a:schemeClr val="dk1"/>
              </a:buClr>
              <a:buSzPts val="1100"/>
              <a:buFont typeface="Arial"/>
              <a:buNone/>
            </a:pPr>
            <a:endParaRPr sz="1100"/>
          </a:p>
          <a:p>
            <a:pPr marL="0" lvl="0" indent="0">
              <a:spcBef>
                <a:spcPts val="0"/>
              </a:spcBef>
              <a:spcAft>
                <a:spcPts val="0"/>
              </a:spcAft>
              <a:buClr>
                <a:schemeClr val="dk1"/>
              </a:buClr>
              <a:buSzPts val="1100"/>
              <a:buFont typeface="Arial"/>
              <a:buNone/>
            </a:pPr>
            <a:r>
              <a:rPr lang="en" sz="1100"/>
              <a:t>However running heterogenous models, simultaneously, is analogous to how an operating system works. It’s about sharing of resources between models, prioritizing them, monitoring them, etc. It’s the world where you “Shipped” the app, and it’s running for many of your users concurrently.</a:t>
            </a:r>
            <a:endParaRPr sz="1100"/>
          </a:p>
          <a:p>
            <a:pPr marL="0" lvl="0" indent="0">
              <a:spcBef>
                <a:spcPts val="0"/>
              </a:spcBef>
              <a:spcAft>
                <a:spcPts val="0"/>
              </a:spcAft>
              <a:buClr>
                <a:schemeClr val="dk1"/>
              </a:buClr>
              <a:buSzPts val="1100"/>
              <a:buFont typeface="Arial"/>
              <a:buNone/>
            </a:pPr>
            <a:endParaRPr sz="1100"/>
          </a:p>
          <a:p>
            <a:pPr marL="0" lvl="0" indent="0" rtl="0">
              <a:spcBef>
                <a:spcPts val="0"/>
              </a:spcBef>
              <a:spcAft>
                <a:spcPts val="0"/>
              </a:spcAft>
              <a:buClr>
                <a:schemeClr val="dk1"/>
              </a:buClr>
              <a:buSzPts val="1100"/>
              <a:buFont typeface="Arial"/>
              <a:buNone/>
            </a:pPr>
            <a:r>
              <a:rPr lang="en" sz="1100"/>
              <a:t>This is the part the should be common across all kinds of AI and Machine learning services, and should not be the “creative” part of doing data science. It requires years of study to be a good data scientist or machine learning engineer, and it is a drastically different skill set than scaling compute elastically to 100s of nodes.</a:t>
            </a:r>
            <a:endParaRPr sz="1100"/>
          </a:p>
          <a:p>
            <a:pPr marL="0" lvl="0" indent="0">
              <a:spcBef>
                <a:spcPts val="0"/>
              </a:spcBef>
              <a:spcAft>
                <a:spcPts val="0"/>
              </a:spcAft>
              <a:buClr>
                <a:schemeClr val="dk1"/>
              </a:buClr>
              <a:buSzPts val="1100"/>
              <a:buFont typeface="Arial"/>
              <a:buNone/>
            </a:pPr>
            <a:endParaRPr sz="1100"/>
          </a:p>
          <a:p>
            <a:pPr marL="0" lvl="0" indent="0" rtl="0">
              <a:spcBef>
                <a:spcPts val="0"/>
              </a:spcBef>
              <a:spcAft>
                <a:spcPts val="0"/>
              </a:spcAft>
              <a:buClr>
                <a:schemeClr val="dk1"/>
              </a:buClr>
              <a:buSzPts val="1100"/>
              <a:buFont typeface="Arial"/>
              <a:buNone/>
            </a:pPr>
            <a:r>
              <a:rPr lang="en" sz="1100"/>
              <a:t>We will focus on the right side - the Inference. Overall large scale inference is analogous to an OS where amongst other requirements task scheduling is crucial.</a:t>
            </a:r>
            <a:endParaRPr sz="1100"/>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Okay so what technologies should we choose for these tasks?</a:t>
            </a:r>
            <a:endParaRPr sz="1100"/>
          </a:p>
          <a:p>
            <a:pPr marL="0" lvl="0" indent="0">
              <a:spcBef>
                <a:spcPts val="0"/>
              </a:spcBef>
              <a:spcAft>
                <a:spcPts val="0"/>
              </a:spcAft>
              <a:buClr>
                <a:schemeClr val="dk1"/>
              </a:buClr>
              <a:buSzPts val="1100"/>
              <a:buFont typeface="Arial"/>
              <a:buNone/>
            </a:pPr>
            <a:endParaRPr sz="1100"/>
          </a:p>
          <a:p>
            <a:pPr marL="0" lvl="0" indent="0">
              <a:spcBef>
                <a:spcPts val="0"/>
              </a:spcBef>
              <a:spcAft>
                <a:spcPts val="0"/>
              </a:spcAft>
              <a:buClr>
                <a:schemeClr val="dk1"/>
              </a:buClr>
              <a:buSzPts val="1100"/>
              <a:buFont typeface="Arial"/>
              <a:buNone/>
            </a:pPr>
            <a:r>
              <a:rPr lang="en" sz="1100"/>
              <a:t>Because of the long compute cycle, fixed load, statefulness, training is usually run by a single user often in VMs or baremetal or even a data scientist’s own laptop. They are good options for these characteristics. I won’t touch on the topic of distributed training here, except to say that it is very early days, the tooling is not quite there yet, and has its own sets of challenges that deserve their own talk.</a:t>
            </a:r>
            <a:endParaRPr sz="1100"/>
          </a:p>
          <a:p>
            <a:pPr marL="0" lvl="0" indent="0">
              <a:spcBef>
                <a:spcPts val="0"/>
              </a:spcBef>
              <a:spcAft>
                <a:spcPts val="0"/>
              </a:spcAft>
              <a:buClr>
                <a:schemeClr val="dk1"/>
              </a:buClr>
              <a:buSzPts val="1100"/>
              <a:buFont typeface="Arial"/>
              <a:buNone/>
            </a:pPr>
            <a:endParaRPr sz="1100"/>
          </a:p>
          <a:p>
            <a:pPr marL="0" lvl="0" indent="0" rtl="0">
              <a:spcBef>
                <a:spcPts val="0"/>
              </a:spcBef>
              <a:spcAft>
                <a:spcPts val="0"/>
              </a:spcAft>
              <a:buClr>
                <a:schemeClr val="dk1"/>
              </a:buClr>
              <a:buSzPts val="1100"/>
              <a:buFont typeface="Arial"/>
              <a:buNone/>
            </a:pPr>
            <a:r>
              <a:rPr lang="en" sz="1100"/>
              <a:t>For inference containers are a much better fit given how quickly they can be initialized, there much lighter weight and the ability to very quickly replicate and run them in parallel. By default containers are also stateless.</a:t>
            </a:r>
            <a:endParaRPr sz="1100"/>
          </a:p>
        </p:txBody>
      </p:sp>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So containers give us fast and stateless two things we require for our operating system. The third big one is being elastic since demand will change over time. Kubernetes is designed for running, provisioning, and scaling services, and is in many ways perfect for this task.</a:t>
            </a:r>
            <a:endParaRPr sz="1100"/>
          </a:p>
          <a:p>
            <a:pPr marL="0" lvl="0" indent="0">
              <a:spcBef>
                <a:spcPts val="0"/>
              </a:spcBef>
              <a:spcAft>
                <a:spcPts val="0"/>
              </a:spcAft>
              <a:buNone/>
            </a:pPr>
            <a:endParaRPr sz="1100"/>
          </a:p>
          <a:p>
            <a:pPr marL="0" lvl="0" indent="0" rtl="0">
              <a:spcBef>
                <a:spcPts val="0"/>
              </a:spcBef>
              <a:spcAft>
                <a:spcPts val="0"/>
              </a:spcAft>
              <a:buNone/>
            </a:pPr>
            <a:r>
              <a:rPr lang="en" sz="1100"/>
              <a:t>There are other container orchestration tools out there that work well. What was important to us was being able to move off of cloud-specific tools for scaling and onto an open source tool that could be deployed on any cloud.</a:t>
            </a:r>
            <a:endParaRPr sz="1100"/>
          </a:p>
        </p:txBody>
      </p:sp>
      <p:sp>
        <p:nvSpPr>
          <p:cNvPr id="480" name="Shape 4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So we get fast and stateless from containers, elastic scale from kubernetes the last component we need is accessibility from multiple users and usually multiple clients and devices. REST APIs are the final component allowing us to connect to any model from a mobile app, web application or IoT device. Rest APIs are universal.</a:t>
            </a:r>
            <a:endParaRPr sz="1100"/>
          </a:p>
          <a:p>
            <a:pPr marL="0" lvl="0" indent="0">
              <a:spcBef>
                <a:spcPts val="0"/>
              </a:spcBef>
              <a:spcAft>
                <a:spcPts val="0"/>
              </a:spcAft>
              <a:buClr>
                <a:schemeClr val="dk1"/>
              </a:buClr>
              <a:buSzPts val="1100"/>
              <a:buFont typeface="Arial"/>
              <a:buNone/>
            </a:pPr>
            <a:r>
              <a:rPr lang="en" sz="1100"/>
              <a:t> </a:t>
            </a:r>
            <a:endParaRPr sz="1100"/>
          </a:p>
          <a:p>
            <a:pPr marL="0" lvl="0" indent="0" rtl="0">
              <a:spcBef>
                <a:spcPts val="0"/>
              </a:spcBef>
              <a:spcAft>
                <a:spcPts val="0"/>
              </a:spcAft>
              <a:buNone/>
            </a:pPr>
            <a:r>
              <a:rPr lang="en" sz="1100"/>
              <a:t>So combining docker, kubernetes and rest apis and you have essentially built out your own microservices architecture.</a:t>
            </a:r>
            <a:endParaRPr sz="1100"/>
          </a:p>
        </p:txBody>
      </p:sp>
      <p:sp>
        <p:nvSpPr>
          <p:cNvPr id="521" name="Shape 5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3" name="Shape 5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We talked about the first and most obvious problem of scaling AI systems. 2 paradigms that I will be discussing today is microservices and serverless. Both in our opinion extremely important parts of an OS for AI.</a:t>
            </a:r>
            <a:endParaRPr/>
          </a:p>
          <a:p>
            <a:pPr marL="0" lvl="0" indent="0">
              <a:spcBef>
                <a:spcPts val="0"/>
              </a:spcBef>
              <a:spcAft>
                <a:spcPts val="0"/>
              </a:spcAft>
              <a:buClr>
                <a:schemeClr val="dk1"/>
              </a:buClr>
              <a:buSzPts val="1100"/>
              <a:buFont typeface="Arial"/>
              <a:buNone/>
            </a:pPr>
            <a:r>
              <a:rPr lang="en"/>
              <a:t> </a:t>
            </a:r>
            <a:endParaRPr/>
          </a:p>
          <a:p>
            <a:pPr marL="0" lvl="0" indent="0">
              <a:spcBef>
                <a:spcPts val="0"/>
              </a:spcBef>
              <a:spcAft>
                <a:spcPts val="0"/>
              </a:spcAft>
              <a:buClr>
                <a:schemeClr val="dk1"/>
              </a:buClr>
              <a:buSzPts val="1100"/>
              <a:buFont typeface="Arial"/>
              <a:buNone/>
            </a:pPr>
            <a:r>
              <a:rPr lang="en"/>
              <a:t>Microservices is the design of a system that is componentized, independently deployable and loosely coupled. This is basically taking the idea of service-oriented-architecture to its logical conclusion. You’re not going to run heavy AI work loads on your web servers, because they will crawl. You want to have distinct services. Microservices are easier to maintain and scale, </a:t>
            </a:r>
            <a:r>
              <a:rPr lang="en">
                <a:solidFill>
                  <a:schemeClr val="dk1"/>
                </a:solidFill>
              </a:rPr>
              <a:t>are software agnostic (runtimes in multiple languages, AI frameworks etc) amd hardware agnostic (our platform can run on any cloud or almost any other hardware), and allow for independently versioned services (for rolling deployments).</a:t>
            </a:r>
            <a:br>
              <a:rPr lang="en">
                <a:solidFill>
                  <a:schemeClr val="dk1"/>
                </a:solidFill>
              </a:rPr>
            </a:br>
            <a:endParaRPr/>
          </a:p>
          <a:p>
            <a:pPr marL="0" lvl="0" indent="0">
              <a:spcBef>
                <a:spcPts val="0"/>
              </a:spcBef>
              <a:spcAft>
                <a:spcPts val="0"/>
              </a:spcAft>
              <a:buClr>
                <a:schemeClr val="dk1"/>
              </a:buClr>
              <a:buSzPts val="1100"/>
              <a:buFont typeface="Arial"/>
              <a:buNone/>
            </a:pPr>
            <a:r>
              <a:rPr lang="en"/>
              <a:t> </a:t>
            </a:r>
            <a:endParaRPr/>
          </a:p>
          <a:p>
            <a:pPr marL="0" lvl="0" indent="0">
              <a:spcBef>
                <a:spcPts val="0"/>
              </a:spcBef>
              <a:spcAft>
                <a:spcPts val="0"/>
              </a:spcAft>
              <a:buClr>
                <a:schemeClr val="dk1"/>
              </a:buClr>
              <a:buSzPts val="1100"/>
              <a:buFont typeface="Arial"/>
              <a:buNone/>
            </a:pPr>
            <a:r>
              <a:rPr lang="en"/>
              <a:t>Serverless is a paradigm where developers thing in terms of services nor servers. A serverless architecture generally provides encapsulation, starting and stopping of single functions per request with a just in time compute model (only use and pay for what you need) Its advantages include </a:t>
            </a:r>
            <a:r>
              <a:rPr lang="en">
                <a:solidFill>
                  <a:schemeClr val="dk1"/>
                </a:solidFill>
              </a:rPr>
              <a:t>elasticity, cost efficiency, massive concurrency (horizontal scaling), and improved latency</a:t>
            </a:r>
            <a:endParaRPr/>
          </a:p>
          <a:p>
            <a:pPr marL="0" lvl="0" indent="0">
              <a:spcBef>
                <a:spcPts val="0"/>
              </a:spcBef>
              <a:spcAft>
                <a:spcPts val="0"/>
              </a:spcAft>
              <a:buClr>
                <a:schemeClr val="dk1"/>
              </a:buClr>
              <a:buSzPts val="1100"/>
              <a:buFont typeface="Arial"/>
              <a:buNone/>
            </a:pPr>
            <a:r>
              <a:rPr lang="en"/>
              <a:t> </a:t>
            </a:r>
            <a:endParaRPr/>
          </a:p>
          <a:p>
            <a:pPr marL="0" lvl="0" indent="0">
              <a:spcBef>
                <a:spcPts val="0"/>
              </a:spcBef>
              <a:spcAft>
                <a:spcPts val="0"/>
              </a:spcAft>
              <a:buClr>
                <a:schemeClr val="dk1"/>
              </a:buClr>
              <a:buSzPts val="1100"/>
              <a:buFont typeface="Arial"/>
              <a:buNone/>
            </a:pPr>
            <a:r>
              <a:rPr lang="en"/>
              <a:t>All of these are crucial components for an operating system for AI and you will see why.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9" name="Shape 5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First let’s explore Cost/Efficiency by going back to the example of Jian Yang. This is what daily app usage to his classification model might look like, we notice that at lunch time a lot more people are sending images. We can see the peak amount of calls per second, the average amount of calls across the period. And here we can see the number of GPU server instances it would require to support this hypothetical load for this app.</a:t>
            </a:r>
            <a:endParaRPr/>
          </a:p>
          <a:p>
            <a:pPr marL="0" lvl="0" indent="0" rtl="0">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1" name="Shape 6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If we went with an traditional, on-premise compute cluster, you would have to design for the maximum. This even has a name, called “capacity planning”.</a:t>
            </a:r>
            <a:endParaRPr>
              <a:solidFill>
                <a:schemeClr val="dk1"/>
              </a:solidFill>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With this architecture we are spending the max amount of servers required 24/7.</a:t>
            </a:r>
            <a:endParaRPr/>
          </a:p>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So the problem we faced was, how do we serve over 5000 different algorithms… which actually have multiple versions each so more like 50,000 individual services, where each algorithm might be getting called 1 to 1000 times a sec with massive fluctuation in demand and while providing a no devops experience to our users. Just as important is how we provide an overhead latency of under 15 ms across the system and on top of that allow users to create algorithms, functions and models using any runtime or framework.</a:t>
            </a:r>
            <a:endParaRPr sz="1100"/>
          </a:p>
          <a:p>
            <a:pPr marL="0" lvl="0" indent="0">
              <a:spcBef>
                <a:spcPts val="0"/>
              </a:spcBef>
              <a:spcAft>
                <a:spcPts val="0"/>
              </a:spcAft>
              <a:buClr>
                <a:schemeClr val="dk1"/>
              </a:buClr>
              <a:buSzPts val="1100"/>
              <a:buFont typeface="Arial"/>
              <a:buNone/>
            </a:pPr>
            <a:r>
              <a:rPr lang="en" sz="1100"/>
              <a:t> </a:t>
            </a:r>
            <a:endParaRPr sz="1100"/>
          </a:p>
          <a:p>
            <a:pPr marL="0" lvl="0" indent="0" rtl="0">
              <a:spcBef>
                <a:spcPts val="0"/>
              </a:spcBef>
              <a:spcAft>
                <a:spcPts val="0"/>
              </a:spcAft>
              <a:buClr>
                <a:schemeClr val="dk1"/>
              </a:buClr>
              <a:buSzPts val="1100"/>
              <a:buFont typeface="Arial"/>
              <a:buNone/>
            </a:pPr>
            <a:r>
              <a:rPr lang="en" sz="1100"/>
              <a:t>Also worth mentioning that we want it to be deployable anywhere. Even though a majority of our infrastructure and customers are on AWS, being able to go to where the data is, and as a bonus avoiding lock-in, is critical for a AI platform.</a:t>
            </a:r>
            <a:endParaRPr sz="1100"/>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 a traditional microservices architecture we would design for a local maximum, scaling up and down the machines based on step functions. Huge cost improvements over a traditional architecture.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2" name="Shape 6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Finally if we take the serverless approach we are actually designing for minimum. As requests come in we can quickly spin up models to serve them making sure we ONLY pay for the calls being made. In our example off the bat we see a 85% cost reduction!</a:t>
            </a:r>
            <a:endParaRPr/>
          </a:p>
          <a:p>
            <a:pPr marL="0" lvl="0" indent="0">
              <a:spcBef>
                <a:spcPts val="0"/>
              </a:spcBef>
              <a:spcAft>
                <a:spcPts val="0"/>
              </a:spcAft>
              <a:buClr>
                <a:schemeClr val="dk1"/>
              </a:buClr>
              <a:buSzPts val="1100"/>
              <a:buFont typeface="Arial"/>
              <a:buNone/>
            </a:pPr>
            <a:r>
              <a:rPr lang="en"/>
              <a:t> </a:t>
            </a:r>
            <a:endParaRPr/>
          </a:p>
          <a:p>
            <a:pPr marL="0" lvl="0" indent="0">
              <a:spcBef>
                <a:spcPts val="0"/>
              </a:spcBef>
              <a:spcAft>
                <a:spcPts val="0"/>
              </a:spcAft>
              <a:buClr>
                <a:schemeClr val="dk1"/>
              </a:buClr>
              <a:buSzPts val="1100"/>
              <a:buFont typeface="Arial"/>
              <a:buNone/>
            </a:pPr>
            <a:r>
              <a:rPr lang="en"/>
              <a:t>Just automatically scaling up and down the demand is highly efficient and a serverless architecture is perfect for this.</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
              <a:t>Side note: there does need to be a little overhead to be ready for unexpected traffic. As serverless architectures become more popular and sophisticated, they can benefit from better predictive planning, and from increased liquidity of having more users and services.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5" name="Shape 7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Second aspect is concurrency. We are potentially going to have 1000s of users at the same time sending 100s of images per second. Since we know each model can only process images serially then horizontally scaling so as to support the usage is crucial. A serverless architecture allows for quick and easy replication of the model. When adding a load balancer in front we get the concurrency we need (and its all stateless!)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0" name="Shape 7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Finally, improved latency is crucial. Remember data is heavy and expensive to move around but compute is light and cheap. Replicating your AI models across the globe, across clouds and across centers ensures that no matter what device or from what geo location you are hitting your model you will have a low latency and good experience for your users.</a:t>
            </a:r>
            <a:endParaRPr/>
          </a:p>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So following basic principles of microservices and serverless architecture plus using modern cloud native tool sets is great and will get you started on the right path – but there are other necessary critical parts for make this a cohesive platform, specifically when dealing with machine learning and deep learning workflows.</a:t>
            </a:r>
            <a:endParaRPr sz="1100"/>
          </a:p>
          <a:p>
            <a:pPr marL="0" lvl="0" indent="0">
              <a:spcBef>
                <a:spcPts val="0"/>
              </a:spcBef>
              <a:spcAft>
                <a:spcPts val="0"/>
              </a:spcAft>
              <a:buClr>
                <a:schemeClr val="dk1"/>
              </a:buClr>
              <a:buSzPts val="1100"/>
              <a:buFont typeface="Arial"/>
              <a:buNone/>
            </a:pPr>
            <a:r>
              <a:rPr lang="en" sz="1100"/>
              <a:t> </a:t>
            </a:r>
            <a:endParaRPr sz="1100"/>
          </a:p>
          <a:p>
            <a:pPr marL="0" lvl="0" indent="0">
              <a:spcBef>
                <a:spcPts val="0"/>
              </a:spcBef>
              <a:spcAft>
                <a:spcPts val="0"/>
              </a:spcAft>
              <a:buClr>
                <a:schemeClr val="dk1"/>
              </a:buClr>
              <a:buSzPts val="1100"/>
              <a:buFont typeface="Arial"/>
              <a:buNone/>
            </a:pPr>
            <a:r>
              <a:rPr lang="en" sz="1100"/>
              <a:t>These things like GPU memory management where we allows users to call a deep learning algorithm, load it into GPU memory, compute and return the result immediately.</a:t>
            </a:r>
            <a:endParaRPr sz="1100"/>
          </a:p>
          <a:p>
            <a:pPr marL="0" lvl="0" indent="0">
              <a:spcBef>
                <a:spcPts val="0"/>
              </a:spcBef>
              <a:spcAft>
                <a:spcPts val="0"/>
              </a:spcAft>
              <a:buClr>
                <a:schemeClr val="dk1"/>
              </a:buClr>
              <a:buSzPts val="1100"/>
              <a:buFont typeface="Arial"/>
              <a:buNone/>
            </a:pPr>
            <a:r>
              <a:rPr lang="en" sz="1100"/>
              <a:t> </a:t>
            </a:r>
            <a:endParaRPr sz="1100"/>
          </a:p>
          <a:p>
            <a:pPr marL="0" lvl="0" indent="0" rtl="0">
              <a:spcBef>
                <a:spcPts val="0"/>
              </a:spcBef>
              <a:spcAft>
                <a:spcPts val="0"/>
              </a:spcAft>
              <a:buClr>
                <a:schemeClr val="dk1"/>
              </a:buClr>
              <a:buSzPts val="1100"/>
              <a:buFont typeface="Arial"/>
              <a:buNone/>
            </a:pPr>
            <a:r>
              <a:rPr lang="en" sz="1100"/>
              <a:t>Prioritizing or intelligent orchestrations of the containers (ie knowing that one algorithm or model calls another, making sure they are stacked on the same resources or close to each other to reduce latency and cost. </a:t>
            </a:r>
            <a:endParaRPr sz="1100"/>
          </a:p>
        </p:txBody>
      </p:sp>
      <p:sp>
        <p:nvSpPr>
          <p:cNvPr id="788" name="Shape 7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Shape 7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This is a high-level view of a simple, elastic, serverless architecture.</a:t>
            </a:r>
            <a:endParaRPr sz="1100"/>
          </a:p>
          <a:p>
            <a:pPr marL="0" lvl="0" indent="0">
              <a:spcBef>
                <a:spcPts val="0"/>
              </a:spcBef>
              <a:spcAft>
                <a:spcPts val="0"/>
              </a:spcAft>
              <a:buClr>
                <a:schemeClr val="dk1"/>
              </a:buClr>
              <a:buSzPts val="1100"/>
              <a:buFont typeface="Arial"/>
              <a:buNone/>
            </a:pPr>
            <a:r>
              <a:rPr lang="en" sz="1100"/>
              <a:t>Steps:</a:t>
            </a:r>
            <a:endParaRPr sz="1100"/>
          </a:p>
          <a:p>
            <a:pPr marL="457200" lvl="0" indent="-298450" rtl="0">
              <a:spcBef>
                <a:spcPts val="0"/>
              </a:spcBef>
              <a:spcAft>
                <a:spcPts val="0"/>
              </a:spcAft>
              <a:buSzPts val="1100"/>
              <a:buChar char="-"/>
            </a:pPr>
            <a:r>
              <a:rPr lang="en" sz="1100"/>
              <a:t>An API call comes in from the user, hits the API load balancer, and reaches the API Server.</a:t>
            </a:r>
            <a:endParaRPr sz="1100"/>
          </a:p>
          <a:p>
            <a:pPr marL="457200" lvl="0" indent="-298450" rtl="0">
              <a:spcBef>
                <a:spcPts val="0"/>
              </a:spcBef>
              <a:spcAft>
                <a:spcPts val="0"/>
              </a:spcAft>
              <a:buSzPts val="1100"/>
              <a:buChar char="-"/>
            </a:pPr>
            <a:r>
              <a:rPr lang="en" sz="1100"/>
              <a:t>The API server assigns this request to a worker using a scheduler.</a:t>
            </a:r>
            <a:endParaRPr sz="1100"/>
          </a:p>
          <a:p>
            <a:pPr marL="457200" lvl="0" indent="-298450" rtl="0">
              <a:spcBef>
                <a:spcPts val="0"/>
              </a:spcBef>
              <a:spcAft>
                <a:spcPts val="0"/>
              </a:spcAft>
              <a:buSzPts val="1100"/>
              <a:buChar char="-"/>
            </a:pPr>
            <a:r>
              <a:rPr lang="en" sz="1100"/>
              <a:t>The worker pool consists of server instances, where each server can run multiple services.</a:t>
            </a:r>
            <a:endParaRPr sz="1100"/>
          </a:p>
          <a:p>
            <a:pPr marL="0" lvl="0" indent="0">
              <a:spcBef>
                <a:spcPts val="0"/>
              </a:spcBef>
              <a:spcAft>
                <a:spcPts val="0"/>
              </a:spcAft>
              <a:buClr>
                <a:schemeClr val="dk1"/>
              </a:buClr>
              <a:buSzPts val="1100"/>
              <a:buFont typeface="Arial"/>
              <a:buNone/>
            </a:pPr>
            <a:endParaRPr sz="1100"/>
          </a:p>
          <a:p>
            <a:pPr marL="0" lvl="0" indent="0">
              <a:spcBef>
                <a:spcPts val="0"/>
              </a:spcBef>
              <a:spcAft>
                <a:spcPts val="0"/>
              </a:spcAft>
              <a:buClr>
                <a:schemeClr val="dk1"/>
              </a:buClr>
              <a:buSzPts val="1100"/>
              <a:buFont typeface="Arial"/>
              <a:buNone/>
            </a:pPr>
            <a:r>
              <a:rPr lang="en" sz="1100"/>
              <a:t>Speed is obviously very important. In our case we’ve achieved around 15ms from ELB to algorithm entry point on standard AWS hardware. Your milage may vary depending on hardware and cluster load.</a:t>
            </a:r>
            <a:endParaRPr sz="1100"/>
          </a:p>
          <a:p>
            <a:pPr marL="0" lvl="0" indent="0">
              <a:spcBef>
                <a:spcPts val="0"/>
              </a:spcBef>
              <a:spcAft>
                <a:spcPts val="0"/>
              </a:spcAft>
              <a:buClr>
                <a:schemeClr val="dk1"/>
              </a:buClr>
              <a:buSzPts val="1100"/>
              <a:buFont typeface="Arial"/>
              <a:buNone/>
            </a:pPr>
            <a:r>
              <a:rPr lang="en" sz="1100"/>
              <a:t>If you build this?  Congrats you just made AWS Lambda.</a:t>
            </a:r>
            <a:endParaRPr sz="1100"/>
          </a:p>
          <a:p>
            <a:pPr marL="0" lvl="0" indent="0">
              <a:spcBef>
                <a:spcPts val="0"/>
              </a:spcBef>
              <a:spcAft>
                <a:spcPts val="0"/>
              </a:spcAft>
              <a:buClr>
                <a:schemeClr val="dk1"/>
              </a:buClr>
              <a:buSzPts val="1100"/>
              <a:buFont typeface="Arial"/>
              <a:buNone/>
            </a:pPr>
            <a:endParaRPr sz="1100"/>
          </a:p>
          <a:p>
            <a:pPr marL="0" lvl="0" indent="0" rtl="0">
              <a:spcBef>
                <a:spcPts val="0"/>
              </a:spcBef>
              <a:spcAft>
                <a:spcPts val="0"/>
              </a:spcAft>
              <a:buClr>
                <a:schemeClr val="dk1"/>
              </a:buClr>
              <a:buSzPts val="1100"/>
              <a:buFont typeface="Arial"/>
              <a:buNone/>
            </a:pPr>
            <a:r>
              <a:rPr lang="en" sz="1100"/>
              <a:t>But what else do you need for AI work loads?</a:t>
            </a:r>
            <a:endParaRPr sz="1100"/>
          </a:p>
        </p:txBody>
      </p:sp>
      <p:sp>
        <p:nvSpPr>
          <p:cNvPr id="800" name="Shape 8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solidFill>
                  <a:schemeClr val="dk1"/>
                </a:solidFill>
              </a:rPr>
              <a:t>An OS will want to capture information around resource utilization for each component but also understand chains and compositions to be able to intelligently allocate resources.</a:t>
            </a:r>
            <a:endParaRPr sz="1100">
              <a:solidFill>
                <a:schemeClr val="dk1"/>
              </a:solidFill>
            </a:endParaRPr>
          </a:p>
          <a:p>
            <a:pPr marL="0" lvl="0" indent="0">
              <a:spcBef>
                <a:spcPts val="0"/>
              </a:spcBef>
              <a:spcAft>
                <a:spcPts val="0"/>
              </a:spcAft>
              <a:buClr>
                <a:schemeClr val="dk1"/>
              </a:buClr>
              <a:buSzPts val="1100"/>
              <a:buFont typeface="Arial"/>
              <a:buNone/>
            </a:pPr>
            <a:endParaRPr sz="1100"/>
          </a:p>
          <a:p>
            <a:pPr marL="0" lvl="0" indent="0">
              <a:spcBef>
                <a:spcPts val="0"/>
              </a:spcBef>
              <a:spcAft>
                <a:spcPts val="0"/>
              </a:spcAft>
              <a:buClr>
                <a:schemeClr val="dk1"/>
              </a:buClr>
              <a:buSzPts val="1100"/>
              <a:buFont typeface="Arial"/>
              <a:buNone/>
            </a:pPr>
            <a:r>
              <a:rPr lang="en" sz="1100"/>
              <a:t>So in our example here, the OS not only know what each component uses of CPU, memory and IO, etc but also that Algorithm A always calls Algorithm B or C and the resources for Algorithms B and C.</a:t>
            </a:r>
            <a:endParaRPr sz="1100"/>
          </a:p>
          <a:p>
            <a:pPr marL="0" lvl="0" indent="0">
              <a:spcBef>
                <a:spcPts val="0"/>
              </a:spcBef>
              <a:spcAft>
                <a:spcPts val="0"/>
              </a:spcAft>
              <a:buClr>
                <a:schemeClr val="dk1"/>
              </a:buClr>
              <a:buSzPts val="1100"/>
              <a:buFont typeface="Arial"/>
              <a:buNone/>
            </a:pPr>
            <a:endParaRPr sz="1100"/>
          </a:p>
          <a:p>
            <a:pPr marL="0" lvl="0" indent="0">
              <a:spcBef>
                <a:spcPts val="0"/>
              </a:spcBef>
              <a:spcAft>
                <a:spcPts val="0"/>
              </a:spcAft>
              <a:buClr>
                <a:schemeClr val="dk1"/>
              </a:buClr>
              <a:buSzPts val="1100"/>
              <a:buFont typeface="Arial"/>
              <a:buNone/>
            </a:pPr>
            <a:r>
              <a:rPr lang="en" sz="1100"/>
              <a:t>Therefore our OS can now slot and orchestrate work to reduce network latency, increase cluster utilization and build dependency graphs.</a:t>
            </a:r>
            <a:endParaRPr sz="1100"/>
          </a:p>
          <a:p>
            <a:pPr marL="0" lvl="0" indent="0">
              <a:spcBef>
                <a:spcPts val="0"/>
              </a:spcBef>
              <a:spcAft>
                <a:spcPts val="0"/>
              </a:spcAft>
              <a:buClr>
                <a:schemeClr val="dk1"/>
              </a:buClr>
              <a:buSzPts val="1100"/>
              <a:buFont typeface="Arial"/>
              <a:buNone/>
            </a:pPr>
            <a:endParaRPr sz="1100"/>
          </a:p>
          <a:p>
            <a:pPr marL="0" lvl="0" indent="0">
              <a:spcBef>
                <a:spcPts val="0"/>
              </a:spcBef>
              <a:spcAft>
                <a:spcPts val="0"/>
              </a:spcAft>
              <a:buClr>
                <a:schemeClr val="dk1"/>
              </a:buClr>
              <a:buSzPts val="1100"/>
              <a:buFont typeface="Arial"/>
              <a:buNone/>
            </a:pPr>
            <a:r>
              <a:rPr lang="en" sz="1100"/>
              <a:t>Lets call this Intelligent Elastic Scaling and this covers the first part of the Kernel.</a:t>
            </a:r>
            <a:br>
              <a:rPr lang="en" sz="1100"/>
            </a:br>
            <a:br>
              <a:rPr lang="en" sz="1100"/>
            </a:br>
            <a:r>
              <a:rPr lang="en" sz="1100">
                <a:solidFill>
                  <a:schemeClr val="dk1"/>
                </a:solidFill>
              </a:rPr>
              <a:t>The second part of the Kernel is Runtime Abstraction.</a:t>
            </a:r>
            <a:endParaRPr sz="1100">
              <a:solidFill>
                <a:schemeClr val="dk1"/>
              </a:solidFill>
            </a:endParaRPr>
          </a:p>
          <a:p>
            <a:pPr marL="0" lvl="0" indent="0">
              <a:spcBef>
                <a:spcPts val="0"/>
              </a:spcBef>
              <a:spcAft>
                <a:spcPts val="0"/>
              </a:spcAft>
              <a:buClr>
                <a:schemeClr val="dk1"/>
              </a:buClr>
              <a:buSzPts val="1100"/>
              <a:buFont typeface="Arial"/>
              <a:buNone/>
            </a:pPr>
            <a:r>
              <a:rPr lang="en" sz="1100">
                <a:solidFill>
                  <a:schemeClr val="dk1"/>
                </a:solidFill>
              </a:rPr>
              <a:t>Your algorithm might be written in Python. However when everything is running in a Docker container and via universal API, then we can compose across services. So the other algorithms can be written in anything from Java to R with Tensorflow and anything else.</a:t>
            </a:r>
            <a:endParaRPr sz="1100">
              <a:solidFill>
                <a:schemeClr val="dk1"/>
              </a:solidFill>
            </a:endParaRPr>
          </a:p>
          <a:p>
            <a:pPr marL="0" lvl="0" indent="0">
              <a:spcBef>
                <a:spcPts val="0"/>
              </a:spcBef>
              <a:spcAft>
                <a:spcPts val="0"/>
              </a:spcAft>
              <a:buClr>
                <a:schemeClr val="dk1"/>
              </a:buClr>
              <a:buSzPts val="1100"/>
              <a:buFont typeface="Arial"/>
              <a:buNone/>
            </a:pPr>
            <a:r>
              <a:rPr lang="en" sz="1100">
                <a:solidFill>
                  <a:schemeClr val="dk1"/>
                </a:solidFill>
              </a:rPr>
              <a:t>We can support Python, Java, Scala, Rust, NodeJS, Ruby, and R... it’s just a Docker image!</a:t>
            </a:r>
            <a:endParaRPr sz="1100">
              <a:solidFill>
                <a:schemeClr val="dk1"/>
              </a:solidFill>
            </a:endParaRPr>
          </a:p>
          <a:p>
            <a:pPr marL="0" lvl="0" indent="0">
              <a:spcBef>
                <a:spcPts val="0"/>
              </a:spcBef>
              <a:spcAft>
                <a:spcPts val="0"/>
              </a:spcAft>
              <a:buClr>
                <a:schemeClr val="dk1"/>
              </a:buClr>
              <a:buSzPts val="1100"/>
              <a:buFont typeface="Arial"/>
              <a:buNone/>
            </a:pPr>
            <a:endParaRPr sz="1100">
              <a:solidFill>
                <a:schemeClr val="dk1"/>
              </a:solidFill>
            </a:endParaRPr>
          </a:p>
          <a:p>
            <a:pPr marL="0" lvl="0" indent="0">
              <a:spcBef>
                <a:spcPts val="0"/>
              </a:spcBef>
              <a:spcAft>
                <a:spcPts val="0"/>
              </a:spcAft>
              <a:buClr>
                <a:schemeClr val="dk1"/>
              </a:buClr>
              <a:buSzPts val="1100"/>
              <a:buFont typeface="Arial"/>
              <a:buNone/>
            </a:pPr>
            <a:r>
              <a:rPr lang="en" sz="1100">
                <a:solidFill>
                  <a:schemeClr val="dk1"/>
                </a:solidFill>
              </a:rPr>
              <a:t>If you need a “sentiment analysis” algorithm, then what do we do? We search google for “sentiment analysis python”.</a:t>
            </a:r>
            <a:endParaRPr sz="1100">
              <a:solidFill>
                <a:schemeClr val="dk1"/>
              </a:solidFill>
            </a:endParaRPr>
          </a:p>
          <a:p>
            <a:pPr marL="0" lvl="0" indent="0">
              <a:spcBef>
                <a:spcPts val="0"/>
              </a:spcBef>
              <a:spcAft>
                <a:spcPts val="0"/>
              </a:spcAft>
              <a:buClr>
                <a:schemeClr val="dk1"/>
              </a:buClr>
              <a:buSzPts val="1100"/>
              <a:buFont typeface="Arial"/>
              <a:buNone/>
            </a:pPr>
            <a:r>
              <a:rPr lang="en" sz="1100">
                <a:solidFill>
                  <a:schemeClr val="dk1"/>
                </a:solidFill>
              </a:rPr>
              <a:t>This problem should not be runtime-based. You should be able to use any sentiment analysis model from any language.</a:t>
            </a:r>
            <a:endParaRPr sz="1100">
              <a:solidFill>
                <a:schemeClr val="dk1"/>
              </a:solidFill>
            </a:endParaRPr>
          </a:p>
          <a:p>
            <a:pPr marL="0" lvl="0" indent="0" rtl="0">
              <a:spcBef>
                <a:spcPts val="0"/>
              </a:spcBef>
              <a:spcAft>
                <a:spcPts val="0"/>
              </a:spcAft>
              <a:buClr>
                <a:schemeClr val="dk1"/>
              </a:buClr>
              <a:buSzPts val="1100"/>
              <a:buFont typeface="Arial"/>
              <a:buNone/>
            </a:pPr>
            <a:endParaRPr sz="1100"/>
          </a:p>
        </p:txBody>
      </p:sp>
      <p:sp>
        <p:nvSpPr>
          <p:cNvPr id="840" name="Shape 8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1100"/>
              <a:t>Composability is crucial to AI workflows because of data processing pipeline and ensembles. Truth is in our example our food recognizer would probably not be one model but a collection or ensemble of models for increased accuracy. Something like a classifier that was very accurate in detecting if something was a fruit or veggie and then depending on what that first step gave a second classification on accurately identifying the fruit or the veggie.</a:t>
            </a:r>
            <a:endParaRPr sz="1100"/>
          </a:p>
        </p:txBody>
      </p:sp>
      <p:sp>
        <p:nvSpPr>
          <p:cNvPr id="862" name="Shape 8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Shape 8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The last part of the Kernel is about the DevOps - and the key takeaway here is that we no longer expect programmers to do devops. This is especially true for machine learning engineers.</a:t>
            </a:r>
            <a:endParaRPr sz="1100"/>
          </a:p>
          <a:p>
            <a:pPr marL="0" lvl="0" indent="0" rtl="0">
              <a:spcBef>
                <a:spcPts val="0"/>
              </a:spcBef>
              <a:spcAft>
                <a:spcPts val="0"/>
              </a:spcAft>
              <a:buClr>
                <a:schemeClr val="dk1"/>
              </a:buClr>
              <a:buSzPts val="1100"/>
              <a:buFont typeface="Arial"/>
              <a:buNone/>
            </a:pPr>
            <a:r>
              <a:rPr lang="en" sz="1100"/>
              <a:t>The reason an operating system exists is you do not want to take care of different hardware. Kubernetes is immensely valuable in creating that strong abstraction layer that helps the devops better manage their services. What we try to do here in our OS is to give our users a complete no-devops environment.</a:t>
            </a:r>
            <a:endParaRPr sz="1100"/>
          </a:p>
        </p:txBody>
      </p:sp>
      <p:sp>
        <p:nvSpPr>
          <p:cNvPr id="877" name="Shape 8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A great example of Environment abstraction</a:t>
            </a:r>
            <a:endParaRPr sz="1100"/>
          </a:p>
          <a:p>
            <a:pPr marL="0" lvl="0" indent="0">
              <a:spcBef>
                <a:spcPts val="0"/>
              </a:spcBef>
              <a:spcAft>
                <a:spcPts val="0"/>
              </a:spcAft>
              <a:buClr>
                <a:schemeClr val="dk1"/>
              </a:buClr>
              <a:buSzPts val="1100"/>
              <a:buFont typeface="Arial"/>
              <a:buNone/>
            </a:pPr>
            <a:r>
              <a:rPr lang="en" sz="1100"/>
              <a:t> </a:t>
            </a:r>
            <a:endParaRPr sz="1100"/>
          </a:p>
          <a:p>
            <a:pPr marL="0" lvl="0" indent="0">
              <a:spcBef>
                <a:spcPts val="0"/>
              </a:spcBef>
              <a:spcAft>
                <a:spcPts val="0"/>
              </a:spcAft>
              <a:buClr>
                <a:schemeClr val="dk1"/>
              </a:buClr>
              <a:buSzPts val="1100"/>
              <a:buFont typeface="Arial"/>
              <a:buNone/>
            </a:pPr>
            <a:r>
              <a:rPr lang="en" sz="1100"/>
              <a:t>When you build a model, and especially in our quest to encourage composability, you will want to allow the consumer of the model to specify where the data is instead of it being hard coded to one data source.</a:t>
            </a:r>
            <a:endParaRPr sz="1100"/>
          </a:p>
          <a:p>
            <a:pPr marL="0" lvl="0" indent="0">
              <a:spcBef>
                <a:spcPts val="0"/>
              </a:spcBef>
              <a:spcAft>
                <a:spcPts val="0"/>
              </a:spcAft>
              <a:buClr>
                <a:schemeClr val="dk1"/>
              </a:buClr>
              <a:buSzPts val="1100"/>
              <a:buFont typeface="Arial"/>
              <a:buNone/>
            </a:pPr>
            <a:r>
              <a:rPr lang="en" sz="1100"/>
              <a:t>The example I’ve been showing so far is the piece of code on the right where it is loading a CSV file from a generic blob storage.</a:t>
            </a:r>
            <a:endParaRPr sz="1100"/>
          </a:p>
          <a:p>
            <a:pPr marL="0" lvl="0" indent="0">
              <a:spcBef>
                <a:spcPts val="0"/>
              </a:spcBef>
              <a:spcAft>
                <a:spcPts val="0"/>
              </a:spcAft>
              <a:buClr>
                <a:schemeClr val="dk1"/>
              </a:buClr>
              <a:buSzPts val="1100"/>
              <a:buFont typeface="Arial"/>
              <a:buNone/>
            </a:pPr>
            <a:r>
              <a:rPr lang="en" sz="1100"/>
              <a:t>Above is the alternative way of doing it, the usual way, which requires a hard coded S3 connector.</a:t>
            </a:r>
            <a:endParaRPr sz="1100"/>
          </a:p>
          <a:p>
            <a:pPr marL="0" lvl="0" indent="0">
              <a:spcBef>
                <a:spcPts val="0"/>
              </a:spcBef>
              <a:spcAft>
                <a:spcPts val="0"/>
              </a:spcAft>
              <a:buClr>
                <a:schemeClr val="dk1"/>
              </a:buClr>
              <a:buSzPts val="1100"/>
              <a:buFont typeface="Arial"/>
              <a:buNone/>
            </a:pPr>
            <a:r>
              <a:rPr lang="en" sz="1100"/>
              <a:t>The problem with the piece of code on the left is that if you want to pass in something like HDFS, or you moved to Azure, then you need to re-write that portion of you model, for every model.</a:t>
            </a:r>
            <a:endParaRPr sz="1100"/>
          </a:p>
          <a:p>
            <a:pPr marL="0" lvl="0" indent="0" rtl="0">
              <a:spcBef>
                <a:spcPts val="0"/>
              </a:spcBef>
              <a:spcAft>
                <a:spcPts val="0"/>
              </a:spcAft>
              <a:buClr>
                <a:schemeClr val="dk1"/>
              </a:buClr>
              <a:buSzPts val="1100"/>
              <a:buFont typeface="Arial"/>
              <a:buNone/>
            </a:pPr>
            <a:r>
              <a:rPr lang="en" sz="1100"/>
              <a:t>So in our Operating System, we will create a “data adapter” that will translate file paths to file blobs that a model can immediately use.</a:t>
            </a:r>
            <a:endParaRPr sz="1100"/>
          </a:p>
        </p:txBody>
      </p:sp>
      <p:sp>
        <p:nvSpPr>
          <p:cNvPr id="889" name="Shape 8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Scalable infrastructure for Artificial Intelligence and machine learning on demand with the addition of also acting like a marketplace for discoverability and monetization.</a:t>
            </a:r>
            <a:endParaRPr sz="1100"/>
          </a:p>
          <a:p>
            <a:pPr marL="0" lvl="0" indent="0">
              <a:spcBef>
                <a:spcPts val="0"/>
              </a:spcBef>
              <a:spcAft>
                <a:spcPts val="0"/>
              </a:spcAft>
              <a:buClr>
                <a:schemeClr val="dk1"/>
              </a:buClr>
              <a:buSzPts val="1100"/>
              <a:buFont typeface="Arial"/>
              <a:buNone/>
            </a:pPr>
            <a:r>
              <a:rPr lang="en" sz="1100"/>
              <a:t>-     Provide a function as a service functionality for ML/AI</a:t>
            </a:r>
            <a:endParaRPr sz="1100"/>
          </a:p>
          <a:p>
            <a:pPr marL="0" lvl="0" indent="0">
              <a:spcBef>
                <a:spcPts val="0"/>
              </a:spcBef>
              <a:spcAft>
                <a:spcPts val="0"/>
              </a:spcAft>
              <a:buClr>
                <a:schemeClr val="dk1"/>
              </a:buClr>
              <a:buSzPts val="1100"/>
              <a:buFont typeface="Arial"/>
              <a:buNone/>
            </a:pPr>
            <a:r>
              <a:rPr lang="en" sz="1100"/>
              <a:t>-     A discoverable live inventory of AI</a:t>
            </a:r>
            <a:endParaRPr sz="1100"/>
          </a:p>
          <a:p>
            <a:pPr marL="0" lvl="0" indent="0">
              <a:spcBef>
                <a:spcPts val="0"/>
              </a:spcBef>
              <a:spcAft>
                <a:spcPts val="0"/>
              </a:spcAft>
              <a:buClr>
                <a:schemeClr val="dk1"/>
              </a:buClr>
              <a:buSzPts val="1100"/>
              <a:buFont typeface="Arial"/>
              <a:buNone/>
            </a:pPr>
            <a:r>
              <a:rPr lang="en" sz="1100"/>
              <a:t>-     A way to monetize and distribute these modules</a:t>
            </a:r>
            <a:endParaRPr sz="1100"/>
          </a:p>
          <a:p>
            <a:pPr marL="0" lvl="0" indent="0">
              <a:spcBef>
                <a:spcPts val="0"/>
              </a:spcBef>
              <a:spcAft>
                <a:spcPts val="0"/>
              </a:spcAft>
              <a:buClr>
                <a:schemeClr val="dk1"/>
              </a:buClr>
              <a:buSzPts val="1100"/>
              <a:buFont typeface="Arial"/>
              <a:buNone/>
            </a:pPr>
            <a:r>
              <a:rPr lang="en" sz="1100"/>
              <a:t>-     A way of composing them all together into systems or pipeline</a:t>
            </a:r>
            <a:endParaRPr sz="1100"/>
          </a:p>
          <a:p>
            <a:pPr marL="0" lvl="0" indent="0" rtl="0">
              <a:spcBef>
                <a:spcPts val="0"/>
              </a:spcBef>
              <a:spcAft>
                <a:spcPts val="0"/>
              </a:spcAft>
              <a:buNone/>
            </a:pPr>
            <a:r>
              <a:rPr lang="en" sz="1100"/>
              <a:t>All of this with the purpose of helping any developer on earth build intelligent AI driven applications.</a:t>
            </a:r>
            <a:endParaRPr sz="1100"/>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Shape 9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t>This is how we think an Operating System for AI will look like.</a:t>
            </a:r>
            <a:endParaRPr sz="1100"/>
          </a:p>
          <a:p>
            <a:pPr marL="0" lvl="0" indent="0">
              <a:spcBef>
                <a:spcPts val="0"/>
              </a:spcBef>
              <a:spcAft>
                <a:spcPts val="0"/>
              </a:spcAft>
              <a:buClr>
                <a:schemeClr val="dk1"/>
              </a:buClr>
              <a:buSzPts val="1100"/>
              <a:buFont typeface="Arial"/>
              <a:buNone/>
            </a:pPr>
            <a:r>
              <a:rPr lang="en" sz="1100"/>
              <a:t>(1) The first layer is the shell and services. This is the part that you as a user interact with (the shell, or website) in addition to non-core services and applications, such as auth and monitoring.</a:t>
            </a:r>
            <a:endParaRPr sz="1100"/>
          </a:p>
          <a:p>
            <a:pPr marL="0" lvl="0" indent="0">
              <a:spcBef>
                <a:spcPts val="0"/>
              </a:spcBef>
              <a:spcAft>
                <a:spcPts val="0"/>
              </a:spcAft>
              <a:buClr>
                <a:schemeClr val="dk1"/>
              </a:buClr>
              <a:buSzPts val="1100"/>
              <a:buFont typeface="Arial"/>
              <a:buNone/>
            </a:pPr>
            <a:r>
              <a:rPr lang="en" sz="1100"/>
              <a:t>(2) The second layer is the kernel. This is really what defines an OS in a technical level. It is what enables time-sharing, multi-tasking, etc.</a:t>
            </a:r>
            <a:endParaRPr sz="1100"/>
          </a:p>
          <a:p>
            <a:pPr marL="0" lvl="0" indent="0">
              <a:spcBef>
                <a:spcPts val="0"/>
              </a:spcBef>
              <a:spcAft>
                <a:spcPts val="0"/>
              </a:spcAft>
              <a:buClr>
                <a:schemeClr val="dk1"/>
              </a:buClr>
              <a:buSzPts val="1100"/>
              <a:buFont typeface="Arial"/>
              <a:buNone/>
            </a:pPr>
            <a:br>
              <a:rPr lang="en" sz="1100"/>
            </a:br>
            <a:r>
              <a:rPr lang="en" sz="1100"/>
              <a:t>The AI Layer as the same two parts: the frontend, where users can discover algorithms submitted by other users, manage data, setup API keys, etc. All of those are considered “Shell and Services”.</a:t>
            </a:r>
            <a:endParaRPr sz="1100"/>
          </a:p>
          <a:p>
            <a:pPr marL="0" lvl="0" indent="0">
              <a:spcBef>
                <a:spcPts val="0"/>
              </a:spcBef>
              <a:spcAft>
                <a:spcPts val="0"/>
              </a:spcAft>
              <a:buClr>
                <a:schemeClr val="dk1"/>
              </a:buClr>
              <a:buSzPts val="1100"/>
              <a:buFont typeface="Arial"/>
              <a:buNone/>
            </a:pPr>
            <a:r>
              <a:rPr lang="en" sz="1100"/>
              <a:t>The core of the AI Layer is in the “Kernel”, and that’s what I’m going to focus on in the coming slides. The light purple boxes.</a:t>
            </a:r>
            <a:endParaRPr sz="1100"/>
          </a:p>
          <a:p>
            <a:pPr marL="0" lvl="0" indent="0">
              <a:spcBef>
                <a:spcPts val="0"/>
              </a:spcBef>
              <a:spcAft>
                <a:spcPts val="0"/>
              </a:spcAft>
              <a:buClr>
                <a:schemeClr val="dk1"/>
              </a:buClr>
              <a:buSzPts val="1100"/>
              <a:buFont typeface="Arial"/>
              <a:buNone/>
            </a:pPr>
            <a:r>
              <a:rPr lang="en" sz="1100"/>
              <a:t>The Kernel is basically everything under-the-hood, that includes not only about launching a new server instance when we need to, but also about how do we minimize latency and maximizes cluster utilization when Algorithm A calls Algorithm B. It also makes decisions on what algorithms to keep in memory and what to unload, all in a fraction of a second. And allows users to run on hybrid clouds or deploy into new clouds or zones when they need to.</a:t>
            </a:r>
            <a:endParaRPr sz="1100"/>
          </a:p>
          <a:p>
            <a:pPr marL="0" lvl="0" indent="0" rtl="0">
              <a:spcBef>
                <a:spcPts val="0"/>
              </a:spcBef>
              <a:spcAft>
                <a:spcPts val="0"/>
              </a:spcAft>
              <a:buClr>
                <a:schemeClr val="dk1"/>
              </a:buClr>
              <a:buSzPts val="1100"/>
              <a:buFont typeface="Arial"/>
              <a:buNone/>
            </a:pPr>
            <a:r>
              <a:rPr lang="en" sz="1100"/>
              <a:t>In the coming slides I want to take each vertical and break it down further. Starting with the far left, Elastic Scaling.</a:t>
            </a:r>
            <a:endParaRPr sz="1100"/>
          </a:p>
        </p:txBody>
      </p:sp>
      <p:sp>
        <p:nvSpPr>
          <p:cNvPr id="902" name="Shape 9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1100">
                <a:solidFill>
                  <a:schemeClr val="dk1"/>
                </a:solidFill>
              </a:rPr>
              <a:t>Finally there should be a discovery layer. Which means allow users to discover components of AI that either they or there colleagues have created and easily integrate those into their workflows. Similar to how you would find a repository on github or an app in the appstore, you should be able to grab pre-trained components off the shelf.</a:t>
            </a:r>
            <a:endParaRPr sz="1100"/>
          </a:p>
        </p:txBody>
      </p:sp>
      <p:sp>
        <p:nvSpPr>
          <p:cNvPr id="926" name="Shape 9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Shape 9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1100"/>
              <a:t>We have a long way to go, but just to demonstrate that progress is coming: here’s one version of an OS for AI, as currently implemented</a:t>
            </a:r>
            <a:endParaRPr sz="1100"/>
          </a:p>
        </p:txBody>
      </p:sp>
      <p:sp>
        <p:nvSpPr>
          <p:cNvPr id="935" name="Shape 9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Shape 9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1100"/>
              <a:t>We have a long way to go, but just to demonstrate that progress is coming: here’s one version of an OS for AI, as currently implemented</a:t>
            </a:r>
            <a:endParaRPr sz="1100"/>
          </a:p>
        </p:txBody>
      </p:sp>
      <p:sp>
        <p:nvSpPr>
          <p:cNvPr id="944" name="Shape 9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Shape 9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1100"/>
              <a:t>We have a long way to go, but just to demonstrate that progress is coming: here’s one version of an OS for AI, as currently implemented</a:t>
            </a:r>
            <a:endParaRPr sz="1100"/>
          </a:p>
        </p:txBody>
      </p:sp>
      <p:sp>
        <p:nvSpPr>
          <p:cNvPr id="953" name="Shape 9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Shape 9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Shape 96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0000"/>
              </a:buClr>
              <a:buSzPts val="1100"/>
              <a:buFont typeface="Arial"/>
              <a:buNone/>
            </a:pPr>
            <a:r>
              <a:rPr lang="en" sz="1100"/>
              <a:t>I hope today has given you a glimpse into what the OS for AI might look like. Have thoughts or questions? Please reach out!</a:t>
            </a:r>
            <a:endParaRPr sz="1100"/>
          </a:p>
        </p:txBody>
      </p:sp>
      <p:sp>
        <p:nvSpPr>
          <p:cNvPr id="964" name="Shape 96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What we’re talking about here is not a literal operating system. We’re not talking about a competitor to linux or windows. What I mean is looking at how operating systems have evolved over time in terms of functionality and design to make computing more accessible, and then attempting to draw an analogy with the development of AI.</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The history of Operating systems has been marked by an increase of abstraction over time.</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We started with punch cards – raw assembly code</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Then came unix allowing for multitenancy and composability (piping) – an increase of abstraction</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Then came DOS which allowed for running the same OS on different hardware – we got hardware abstraction</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Then came the GUI which provided accessibility – yet another level of abstraction</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Finally came iOS/Android which added discoverability, and the ability to expand functionality (and monetize) through app stores.</a:t>
            </a:r>
            <a:endParaRPr>
              <a:solidFill>
                <a:schemeClr val="dk1"/>
              </a:solidFill>
            </a:endParaRPr>
          </a:p>
          <a:p>
            <a:pPr marL="0" lvl="0" indent="0">
              <a:spcBef>
                <a:spcPts val="0"/>
              </a:spcBef>
              <a:spcAft>
                <a:spcPts val="0"/>
              </a:spcAft>
              <a:buNone/>
            </a:pPr>
            <a:br>
              <a:rPr lang="en">
                <a:solidFill>
                  <a:schemeClr val="dk1"/>
                </a:solidFill>
              </a:rPr>
            </a:br>
            <a:r>
              <a:rPr lang="en">
                <a:solidFill>
                  <a:schemeClr val="dk1"/>
                </a:solidFill>
              </a:rPr>
              <a:t>We’ve learned a lot about building large scale AI systems. Based on our experiences, Here is an approach we took and what we think a blueprint for an OS for AI might look like.</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None/>
            </a:pPr>
            <a:r>
              <a:rPr lang="en">
                <a:solidFill>
                  <a:schemeClr val="dk1"/>
                </a:solidFill>
              </a:rPr>
              <a:t>What we’re looking for here is the right set of high-level abstractions needed, so that AI can be accessed in a standardized way, regardless of the languages, frameworks, or hardware in play.</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Let’s take the hypothetical example of our friend Jian Yang who is building his app “SeeFood”. This is an AI driven application that when it takes a picture of a food can recognize what that food is. He uses his favorite deep learning framework to build the classification model, probably locally on his laptop, or on a rented GPU instance from his favorite cloud provider.</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
              <a:t>With a use case in mind, let’s see how this might be developed.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Initially this is fairly straightforward. Once he has built his App that will take the image and pass it to the model, Jian Yang can deploy his trained model to a GPU enabled server.</a:t>
            </a:r>
            <a:endParaRPr/>
          </a:p>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Suddenly over night, the app virally becomes extremely popular. Thousands of users download it and start sending food classification images to the server.</a:t>
            </a:r>
            <a:endParaRPr/>
          </a:p>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Now with thousands of images coming at the same time, the server is overloaded. Remembering that his classification model can only classify one image at the time (even if the classification only takes a couple of seconds or less). Here lies the problem, when scaling rapidly AI models and something developers building intelligent applications will hit ever more often as these applications become more mainstream.</a:t>
            </a:r>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r>
              <a:rPr lang="en">
                <a:solidFill>
                  <a:schemeClr val="dk1"/>
                </a:solidFill>
              </a:rPr>
              <a:t>There are dozens of tutorials out there for getting started with tensorflow, keras, pytorch, etc, but what is less commonly talked about is how you productionize those models, and scale them to 1000s of users.</a:t>
            </a:r>
            <a:endParaRPr/>
          </a:p>
          <a:p>
            <a:pPr marL="0" lvl="0" indent="0" rtl="0">
              <a:spcBef>
                <a:spcPts val="0"/>
              </a:spcBef>
              <a:spcAft>
                <a:spcPts val="0"/>
              </a:spcAft>
              <a:buNone/>
            </a:pPr>
            <a:endParaRPr/>
          </a:p>
          <a:p>
            <a:pPr marL="0" lvl="0" indent="0" rtl="0">
              <a:spcBef>
                <a:spcPts val="0"/>
              </a:spcBef>
              <a:spcAft>
                <a:spcPts val="0"/>
              </a:spcAft>
              <a:buNone/>
            </a:pPr>
            <a:r>
              <a:rPr lang="en"/>
              <a:t>some of the challenges of scaling GPUs specifically:</a:t>
            </a:r>
            <a:endParaRPr/>
          </a:p>
          <a:p>
            <a:pPr marL="457200" lvl="0" indent="-317500" rtl="0">
              <a:spcBef>
                <a:spcPts val="0"/>
              </a:spcBef>
              <a:spcAft>
                <a:spcPts val="0"/>
              </a:spcAft>
              <a:buSzPts val="1400"/>
              <a:buChar char="-"/>
            </a:pPr>
            <a:r>
              <a:rPr lang="en"/>
              <a:t>Drivers</a:t>
            </a:r>
            <a:endParaRPr/>
          </a:p>
          <a:p>
            <a:pPr marL="457200" lvl="0" indent="-317500" rtl="0">
              <a:spcBef>
                <a:spcPts val="0"/>
              </a:spcBef>
              <a:spcAft>
                <a:spcPts val="0"/>
              </a:spcAft>
              <a:buSzPts val="1400"/>
              <a:buChar char="-"/>
            </a:pPr>
            <a:r>
              <a:rPr lang="en"/>
              <a:t>Docker</a:t>
            </a:r>
            <a:endParaRPr/>
          </a:p>
          <a:p>
            <a:pPr marL="457200" lvl="0" indent="-317500" rtl="0">
              <a:spcBef>
                <a:spcPts val="0"/>
              </a:spcBef>
              <a:spcAft>
                <a:spcPts val="0"/>
              </a:spcAft>
              <a:buSzPts val="1400"/>
              <a:buChar char="-"/>
            </a:pPr>
            <a:r>
              <a:rPr lang="en"/>
              <a:t>Memory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To begin that journey, let’s briefly review some of the characteristics of AI:</a:t>
            </a:r>
            <a:endParaRPr/>
          </a:p>
          <a:p>
            <a:pPr marL="0" lvl="0" indent="0">
              <a:spcBef>
                <a:spcPts val="0"/>
              </a:spcBef>
              <a:spcAft>
                <a:spcPts val="0"/>
              </a:spcAft>
              <a:buClr>
                <a:schemeClr val="dk1"/>
              </a:buClr>
              <a:buSzPts val="1100"/>
              <a:buFont typeface="Arial"/>
              <a:buNone/>
            </a:pPr>
            <a:r>
              <a:rPr lang="en"/>
              <a:t>a)  It usually consists of two very distinct phases: training and inference. Training is when we actually build the model or make the machine learn. Inference is once the model is learned allowing it to make predictions or classifications.</a:t>
            </a:r>
            <a:endParaRPr/>
          </a:p>
          <a:p>
            <a:pPr marL="0" lvl="0" indent="0">
              <a:spcBef>
                <a:spcPts val="0"/>
              </a:spcBef>
              <a:spcAft>
                <a:spcPts val="0"/>
              </a:spcAft>
              <a:buClr>
                <a:schemeClr val="dk1"/>
              </a:buClr>
              <a:buSzPts val="1100"/>
              <a:buFont typeface="Arial"/>
              <a:buNone/>
            </a:pPr>
            <a:r>
              <a:rPr lang="en"/>
              <a:t>b)  Regardless of training or inference, AI workloads tend to take a LOT of computing power. Neural nets are especially computationally intense.</a:t>
            </a:r>
            <a:endParaRPr/>
          </a:p>
          <a:p>
            <a:pPr marL="0" lvl="0" indent="0">
              <a:spcBef>
                <a:spcPts val="0"/>
              </a:spcBef>
              <a:spcAft>
                <a:spcPts val="0"/>
              </a:spcAft>
              <a:buClr>
                <a:schemeClr val="dk1"/>
              </a:buClr>
              <a:buSzPts val="1100"/>
              <a:buFont typeface="Arial"/>
              <a:buNone/>
            </a:pPr>
            <a:r>
              <a:rPr lang="en"/>
              <a:t>c)  Today AI gets done on an array of heterogeneous hardware from CPUs, to GPUs to specialized hardware like TPUs or other Application Specific Integrated Circuits (ASICs).</a:t>
            </a:r>
            <a:endParaRPr/>
          </a:p>
          <a:p>
            <a:pPr marL="0" lvl="0" indent="0">
              <a:spcBef>
                <a:spcPts val="0"/>
              </a:spcBef>
              <a:spcAft>
                <a:spcPts val="0"/>
              </a:spcAft>
              <a:buClr>
                <a:schemeClr val="dk1"/>
              </a:buClr>
              <a:buSzPts val="1100"/>
              <a:buFont typeface="Arial"/>
              <a:buNone/>
            </a:pPr>
            <a:r>
              <a:rPr lang="en"/>
              <a:t>d)  AI tasks tend to be limited more by compute than bandwidth</a:t>
            </a:r>
            <a:endParaRPr/>
          </a:p>
          <a:p>
            <a:pPr marL="0" lvl="0" indent="0" rtl="0">
              <a:spcBef>
                <a:spcPts val="0"/>
              </a:spcBef>
              <a:spcAft>
                <a:spcPts val="0"/>
              </a:spcAft>
              <a:buClr>
                <a:schemeClr val="dk1"/>
              </a:buClr>
              <a:buSzPts val="1100"/>
              <a:buFont typeface="Arial"/>
              <a:buNone/>
            </a:pPr>
            <a:r>
              <a:rPr lang="en"/>
              <a:t>e)  Finally, although there is an ever growing set of open-source toolkits for building AI models, scaling is a much complicated and expensive task -- from both a compute perspective and an operational perspective.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ytuł i zawartość" type="obj">
  <p:cSld name="OBJEC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t" anchorCtr="0"/>
          <a:lstStyle>
            <a:lvl1pPr lvl="0" rtl="0">
              <a:spcBef>
                <a:spcPts val="0"/>
              </a:spcBef>
              <a:spcAft>
                <a:spcPts val="0"/>
              </a:spcAft>
              <a:buSzPts val="500"/>
              <a:buNone/>
              <a:defRPr sz="500"/>
            </a:lvl1pPr>
            <a:lvl2pPr lvl="1" rtl="0">
              <a:spcBef>
                <a:spcPts val="0"/>
              </a:spcBef>
              <a:spcAft>
                <a:spcPts val="0"/>
              </a:spcAft>
              <a:buSzPts val="500"/>
              <a:buNone/>
              <a:defRPr sz="500"/>
            </a:lvl2pPr>
            <a:lvl3pPr lvl="2" rtl="0">
              <a:spcBef>
                <a:spcPts val="0"/>
              </a:spcBef>
              <a:spcAft>
                <a:spcPts val="0"/>
              </a:spcAft>
              <a:buSzPts val="500"/>
              <a:buNone/>
              <a:defRPr sz="500"/>
            </a:lvl3pPr>
            <a:lvl4pPr lvl="3" rtl="0">
              <a:spcBef>
                <a:spcPts val="0"/>
              </a:spcBef>
              <a:spcAft>
                <a:spcPts val="0"/>
              </a:spcAft>
              <a:buSzPts val="500"/>
              <a:buNone/>
              <a:defRPr sz="500"/>
            </a:lvl4pPr>
            <a:lvl5pPr lvl="4" rtl="0">
              <a:spcBef>
                <a:spcPts val="0"/>
              </a:spcBef>
              <a:spcAft>
                <a:spcPts val="0"/>
              </a:spcAft>
              <a:buSzPts val="500"/>
              <a:buNone/>
              <a:defRPr sz="500"/>
            </a:lvl5pPr>
            <a:lvl6pPr lvl="5" rtl="0">
              <a:spcBef>
                <a:spcPts val="0"/>
              </a:spcBef>
              <a:spcAft>
                <a:spcPts val="0"/>
              </a:spcAft>
              <a:buSzPts val="500"/>
              <a:buNone/>
              <a:defRPr sz="500"/>
            </a:lvl6pPr>
            <a:lvl7pPr lvl="6" rtl="0">
              <a:spcBef>
                <a:spcPts val="0"/>
              </a:spcBef>
              <a:spcAft>
                <a:spcPts val="0"/>
              </a:spcAft>
              <a:buSzPts val="500"/>
              <a:buNone/>
              <a:defRPr sz="500"/>
            </a:lvl7pPr>
            <a:lvl8pPr lvl="7" rtl="0">
              <a:spcBef>
                <a:spcPts val="0"/>
              </a:spcBef>
              <a:spcAft>
                <a:spcPts val="0"/>
              </a:spcAft>
              <a:buSzPts val="500"/>
              <a:buNone/>
              <a:defRPr sz="500"/>
            </a:lvl8pPr>
            <a:lvl9pPr lvl="8" rtl="0">
              <a:spcBef>
                <a:spcPts val="0"/>
              </a:spcBef>
              <a:spcAft>
                <a:spcPts val="0"/>
              </a:spcAft>
              <a:buSzPts val="500"/>
              <a:buNone/>
              <a:defRPr sz="500"/>
            </a:lvl9pPr>
          </a:lstStyle>
          <a:p>
            <a:endParaRPr/>
          </a:p>
        </p:txBody>
      </p:sp>
      <p:sp>
        <p:nvSpPr>
          <p:cNvPr id="52" name="Shape 52"/>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lstStyle>
            <a:lvl1pPr marL="457200" lvl="0" indent="-260350" rtl="0">
              <a:spcBef>
                <a:spcPts val="0"/>
              </a:spcBef>
              <a:spcAft>
                <a:spcPts val="0"/>
              </a:spcAft>
              <a:buSzPts val="500"/>
              <a:buChar char="●"/>
              <a:defRPr sz="500"/>
            </a:lvl1pPr>
            <a:lvl2pPr marL="914400" lvl="1" indent="-260350" rtl="0">
              <a:spcBef>
                <a:spcPts val="1600"/>
              </a:spcBef>
              <a:spcAft>
                <a:spcPts val="0"/>
              </a:spcAft>
              <a:buSzPts val="500"/>
              <a:buChar char="○"/>
              <a:defRPr sz="500"/>
            </a:lvl2pPr>
            <a:lvl3pPr marL="1371600" lvl="2" indent="-260350" rtl="0">
              <a:spcBef>
                <a:spcPts val="1600"/>
              </a:spcBef>
              <a:spcAft>
                <a:spcPts val="0"/>
              </a:spcAft>
              <a:buSzPts val="500"/>
              <a:buChar char="■"/>
              <a:defRPr sz="500"/>
            </a:lvl3pPr>
            <a:lvl4pPr marL="1828800" lvl="3" indent="-260350" rtl="0">
              <a:spcBef>
                <a:spcPts val="1600"/>
              </a:spcBef>
              <a:spcAft>
                <a:spcPts val="0"/>
              </a:spcAft>
              <a:buSzPts val="500"/>
              <a:buChar char="●"/>
              <a:defRPr sz="500"/>
            </a:lvl4pPr>
            <a:lvl5pPr marL="2286000" lvl="4" indent="-260350" rtl="0">
              <a:spcBef>
                <a:spcPts val="1600"/>
              </a:spcBef>
              <a:spcAft>
                <a:spcPts val="0"/>
              </a:spcAft>
              <a:buSzPts val="500"/>
              <a:buChar char="○"/>
              <a:defRPr sz="500"/>
            </a:lvl5pPr>
            <a:lvl6pPr marL="2743200" lvl="5" indent="-260350" rtl="0">
              <a:spcBef>
                <a:spcPts val="1600"/>
              </a:spcBef>
              <a:spcAft>
                <a:spcPts val="0"/>
              </a:spcAft>
              <a:buSzPts val="500"/>
              <a:buChar char="■"/>
              <a:defRPr sz="500"/>
            </a:lvl6pPr>
            <a:lvl7pPr marL="3200400" lvl="6" indent="-260350" rtl="0">
              <a:spcBef>
                <a:spcPts val="1600"/>
              </a:spcBef>
              <a:spcAft>
                <a:spcPts val="0"/>
              </a:spcAft>
              <a:buSzPts val="500"/>
              <a:buChar char="●"/>
              <a:defRPr sz="500"/>
            </a:lvl7pPr>
            <a:lvl8pPr marL="3657600" lvl="7" indent="-260350" rtl="0">
              <a:spcBef>
                <a:spcPts val="1600"/>
              </a:spcBef>
              <a:spcAft>
                <a:spcPts val="0"/>
              </a:spcAft>
              <a:buSzPts val="500"/>
              <a:buChar char="○"/>
              <a:defRPr sz="500"/>
            </a:lvl8pPr>
            <a:lvl9pPr marL="4114800" lvl="8" indent="-260350" rtl="0">
              <a:spcBef>
                <a:spcPts val="1600"/>
              </a:spcBef>
              <a:spcAft>
                <a:spcPts val="1600"/>
              </a:spcAft>
              <a:buSzPts val="500"/>
              <a:buChar char="■"/>
              <a:defRPr sz="500"/>
            </a:lvl9pPr>
          </a:lstStyle>
          <a:p>
            <a:endParaRPr/>
          </a:p>
        </p:txBody>
      </p:sp>
      <p:sp>
        <p:nvSpPr>
          <p:cNvPr id="53" name="Shape 5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685800" y="1597823"/>
            <a:ext cx="7772400" cy="1102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62" name="Shape 62"/>
          <p:cNvSpPr txBox="1">
            <a:spLocks noGrp="1"/>
          </p:cNvSpPr>
          <p:nvPr>
            <p:ph type="subTitle" idx="1"/>
          </p:nvPr>
        </p:nvSpPr>
        <p:spPr>
          <a:xfrm>
            <a:off x="1371600" y="2914650"/>
            <a:ext cx="6400800" cy="13143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1400"/>
              <a:buFont typeface="Arial"/>
              <a:buNone/>
              <a:defRPr/>
            </a:lvl1pPr>
            <a:lvl2pPr marL="457200" marR="0" lvl="1" indent="0" algn="ctr" rtl="0">
              <a:spcBef>
                <a:spcPts val="560"/>
              </a:spcBef>
              <a:spcAft>
                <a:spcPts val="0"/>
              </a:spcAft>
              <a:buClr>
                <a:srgbClr val="888888"/>
              </a:buClr>
              <a:buSzPts val="1400"/>
              <a:buFont typeface="Arial"/>
              <a:buNone/>
              <a:defRPr/>
            </a:lvl2pPr>
            <a:lvl3pPr marL="914400" marR="0" lvl="2" indent="0" algn="ctr" rtl="0">
              <a:spcBef>
                <a:spcPts val="480"/>
              </a:spcBef>
              <a:spcAft>
                <a:spcPts val="0"/>
              </a:spcAft>
              <a:buClr>
                <a:srgbClr val="888888"/>
              </a:buClr>
              <a:buSzPts val="1400"/>
              <a:buFont typeface="Arial"/>
              <a:buNone/>
              <a:defRPr/>
            </a:lvl3pPr>
            <a:lvl4pPr marL="1371600" marR="0" lvl="3" indent="0" algn="ctr" rtl="0">
              <a:spcBef>
                <a:spcPts val="400"/>
              </a:spcBef>
              <a:spcAft>
                <a:spcPts val="0"/>
              </a:spcAft>
              <a:buClr>
                <a:srgbClr val="888888"/>
              </a:buClr>
              <a:buSzPts val="1400"/>
              <a:buFont typeface="Arial"/>
              <a:buNone/>
              <a:defRPr/>
            </a:lvl4pPr>
            <a:lvl5pPr marL="1828800" marR="0" lvl="4" indent="0" algn="ctr" rtl="0">
              <a:spcBef>
                <a:spcPts val="400"/>
              </a:spcBef>
              <a:spcAft>
                <a:spcPts val="0"/>
              </a:spcAft>
              <a:buClr>
                <a:srgbClr val="888888"/>
              </a:buClr>
              <a:buSzPts val="1400"/>
              <a:buFont typeface="Arial"/>
              <a:buNone/>
              <a:defRPr/>
            </a:lvl5pPr>
            <a:lvl6pPr marL="2286000" marR="0" lvl="5" indent="0" algn="ctr" rtl="0">
              <a:spcBef>
                <a:spcPts val="400"/>
              </a:spcBef>
              <a:spcAft>
                <a:spcPts val="0"/>
              </a:spcAft>
              <a:buClr>
                <a:srgbClr val="888888"/>
              </a:buClr>
              <a:buSzPts val="1400"/>
              <a:buFont typeface="Arial"/>
              <a:buNone/>
              <a:defRPr/>
            </a:lvl6pPr>
            <a:lvl7pPr marL="2743200" marR="0" lvl="6" indent="0" algn="ctr" rtl="0">
              <a:spcBef>
                <a:spcPts val="400"/>
              </a:spcBef>
              <a:spcAft>
                <a:spcPts val="0"/>
              </a:spcAft>
              <a:buClr>
                <a:srgbClr val="888888"/>
              </a:buClr>
              <a:buSzPts val="1400"/>
              <a:buFont typeface="Arial"/>
              <a:buNone/>
              <a:defRPr/>
            </a:lvl7pPr>
            <a:lvl8pPr marL="3200400" marR="0" lvl="7" indent="0" algn="ctr" rtl="0">
              <a:spcBef>
                <a:spcPts val="400"/>
              </a:spcBef>
              <a:spcAft>
                <a:spcPts val="0"/>
              </a:spcAft>
              <a:buClr>
                <a:srgbClr val="888888"/>
              </a:buClr>
              <a:buSzPts val="1400"/>
              <a:buFont typeface="Arial"/>
              <a:buNone/>
              <a:defRPr/>
            </a:lvl8pPr>
            <a:lvl9pPr marL="3657600" marR="0" lvl="8" indent="0" algn="ctr" rtl="0">
              <a:spcBef>
                <a:spcPts val="400"/>
              </a:spcBef>
              <a:spcAft>
                <a:spcPts val="0"/>
              </a:spcAft>
              <a:buClr>
                <a:srgbClr val="888888"/>
              </a:buClr>
              <a:buSzPts val="1400"/>
              <a:buFont typeface="Arial"/>
              <a:buNone/>
              <a:defRPr/>
            </a:lvl9pPr>
          </a:lstStyle>
          <a:p>
            <a:endParaRPr/>
          </a:p>
        </p:txBody>
      </p:sp>
      <p:sp>
        <p:nvSpPr>
          <p:cNvPr id="63" name="Shape 63"/>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4" name="Shape 64"/>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5" name="Shape 65"/>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8" name="Shape 6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69" name="Shape 69"/>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0" name="Shape 70"/>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1" name="Shape 71"/>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4" name="Shape 74"/>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5" name="Shape 75"/>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6" name="Shape 76"/>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13" y="3305179"/>
            <a:ext cx="7772400" cy="1021500"/>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9" name="Shape 79"/>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Clr>
                <a:srgbClr val="888888"/>
              </a:buClr>
              <a:buSzPts val="1400"/>
              <a:buFont typeface="Calibri"/>
              <a:buNone/>
              <a:defRPr/>
            </a:lvl1pPr>
            <a:lvl2pPr marL="914400" lvl="1" indent="-228600" rtl="0">
              <a:spcBef>
                <a:spcPts val="560"/>
              </a:spcBef>
              <a:spcAft>
                <a:spcPts val="0"/>
              </a:spcAft>
              <a:buClr>
                <a:srgbClr val="888888"/>
              </a:buClr>
              <a:buSzPts val="1400"/>
              <a:buFont typeface="Calibri"/>
              <a:buNone/>
              <a:defRPr/>
            </a:lvl2pPr>
            <a:lvl3pPr marL="1371600" lvl="2" indent="-228600" rtl="0">
              <a:spcBef>
                <a:spcPts val="480"/>
              </a:spcBef>
              <a:spcAft>
                <a:spcPts val="0"/>
              </a:spcAft>
              <a:buClr>
                <a:srgbClr val="888888"/>
              </a:buClr>
              <a:buSzPts val="1400"/>
              <a:buFont typeface="Calibri"/>
              <a:buNone/>
              <a:defRPr/>
            </a:lvl3pPr>
            <a:lvl4pPr marL="1828800" lvl="3" indent="-228600" rtl="0">
              <a:spcBef>
                <a:spcPts val="400"/>
              </a:spcBef>
              <a:spcAft>
                <a:spcPts val="0"/>
              </a:spcAft>
              <a:buClr>
                <a:srgbClr val="888888"/>
              </a:buClr>
              <a:buSzPts val="1400"/>
              <a:buFont typeface="Calibri"/>
              <a:buNone/>
              <a:defRPr/>
            </a:lvl4pPr>
            <a:lvl5pPr marL="2286000" lvl="4" indent="-228600" rtl="0">
              <a:spcBef>
                <a:spcPts val="400"/>
              </a:spcBef>
              <a:spcAft>
                <a:spcPts val="0"/>
              </a:spcAft>
              <a:buClr>
                <a:srgbClr val="888888"/>
              </a:buClr>
              <a:buSzPts val="1400"/>
              <a:buFont typeface="Calibri"/>
              <a:buNone/>
              <a:defRPr/>
            </a:lvl5pPr>
            <a:lvl6pPr marL="2743200" lvl="5" indent="-228600" rtl="0">
              <a:spcBef>
                <a:spcPts val="400"/>
              </a:spcBef>
              <a:spcAft>
                <a:spcPts val="0"/>
              </a:spcAft>
              <a:buClr>
                <a:srgbClr val="888888"/>
              </a:buClr>
              <a:buSzPts val="1400"/>
              <a:buFont typeface="Calibri"/>
              <a:buNone/>
              <a:defRPr/>
            </a:lvl6pPr>
            <a:lvl7pPr marL="3200400" lvl="6" indent="-228600" rtl="0">
              <a:spcBef>
                <a:spcPts val="400"/>
              </a:spcBef>
              <a:spcAft>
                <a:spcPts val="0"/>
              </a:spcAft>
              <a:buClr>
                <a:srgbClr val="888888"/>
              </a:buClr>
              <a:buSzPts val="1400"/>
              <a:buFont typeface="Calibri"/>
              <a:buNone/>
              <a:defRPr/>
            </a:lvl7pPr>
            <a:lvl8pPr marL="3657600" lvl="7" indent="-228600" rtl="0">
              <a:spcBef>
                <a:spcPts val="400"/>
              </a:spcBef>
              <a:spcAft>
                <a:spcPts val="0"/>
              </a:spcAft>
              <a:buClr>
                <a:srgbClr val="888888"/>
              </a:buClr>
              <a:buSzPts val="1400"/>
              <a:buFont typeface="Calibri"/>
              <a:buNone/>
              <a:defRPr/>
            </a:lvl8pPr>
            <a:lvl9pPr marL="4114800" lvl="8" indent="-228600" rtl="0">
              <a:spcBef>
                <a:spcPts val="400"/>
              </a:spcBef>
              <a:spcAft>
                <a:spcPts val="0"/>
              </a:spcAft>
              <a:buClr>
                <a:srgbClr val="888888"/>
              </a:buClr>
              <a:buSzPts val="1400"/>
              <a:buFont typeface="Calibri"/>
              <a:buNone/>
              <a:defRPr/>
            </a:lvl9pPr>
          </a:lstStyle>
          <a:p>
            <a:endParaRPr/>
          </a:p>
        </p:txBody>
      </p:sp>
      <p:sp>
        <p:nvSpPr>
          <p:cNvPr id="80" name="Shape 80"/>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1" name="Shape 81"/>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2" name="Shape 82"/>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5" name="Shape 85"/>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86" name="Shape 86"/>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87" name="Shape 87"/>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8" name="Shape 88"/>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9" name="Shape 89"/>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2" name="Shape 92"/>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93" name="Shape 93"/>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94" name="Shape 94"/>
          <p:cNvSpPr txBox="1">
            <a:spLocks noGrp="1"/>
          </p:cNvSpPr>
          <p:nvPr>
            <p:ph type="body" idx="3"/>
          </p:nvPr>
        </p:nvSpPr>
        <p:spPr>
          <a:xfrm>
            <a:off x="4645033" y="1151335"/>
            <a:ext cx="4041900" cy="479700"/>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95" name="Shape 95"/>
          <p:cNvSpPr txBox="1">
            <a:spLocks noGrp="1"/>
          </p:cNvSpPr>
          <p:nvPr>
            <p:ph type="body" idx="4"/>
          </p:nvPr>
        </p:nvSpPr>
        <p:spPr>
          <a:xfrm>
            <a:off x="4645033" y="1631156"/>
            <a:ext cx="4041900" cy="29634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96" name="Shape 96"/>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7" name="Shape 97"/>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8" name="Shape 98"/>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Shape 100"/>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1" name="Shape 101"/>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2" name="Shape 102"/>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8" y="204788"/>
            <a:ext cx="3008400" cy="8715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5" name="Shape 105"/>
          <p:cNvSpPr txBox="1">
            <a:spLocks noGrp="1"/>
          </p:cNvSpPr>
          <p:nvPr>
            <p:ph type="body" idx="1"/>
          </p:nvPr>
        </p:nvSpPr>
        <p:spPr>
          <a:xfrm>
            <a:off x="3575050" y="204789"/>
            <a:ext cx="5111700" cy="43899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06" name="Shape 106"/>
          <p:cNvSpPr txBox="1">
            <a:spLocks noGrp="1"/>
          </p:cNvSpPr>
          <p:nvPr>
            <p:ph type="body" idx="2"/>
          </p:nvPr>
        </p:nvSpPr>
        <p:spPr>
          <a:xfrm>
            <a:off x="457208" y="1076328"/>
            <a:ext cx="3008400" cy="3518400"/>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107" name="Shape 107"/>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8" name="Shape 108"/>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9" name="Shape 109"/>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12" name="Shape 112"/>
          <p:cNvSpPr>
            <a:spLocks noGrp="1"/>
          </p:cNvSpPr>
          <p:nvPr>
            <p:ph type="pic" idx="2"/>
          </p:nvPr>
        </p:nvSpPr>
        <p:spPr>
          <a:xfrm>
            <a:off x="1792288" y="459581"/>
            <a:ext cx="5486400" cy="3086100"/>
          </a:xfrm>
          <a:prstGeom prst="rect">
            <a:avLst/>
          </a:prstGeom>
          <a:noFill/>
          <a:ln>
            <a:noFill/>
          </a:ln>
        </p:spPr>
      </p:sp>
      <p:sp>
        <p:nvSpPr>
          <p:cNvPr id="113" name="Shape 113"/>
          <p:cNvSpPr txBox="1">
            <a:spLocks noGrp="1"/>
          </p:cNvSpPr>
          <p:nvPr>
            <p:ph type="body" idx="1"/>
          </p:nvPr>
        </p:nvSpPr>
        <p:spPr>
          <a:xfrm>
            <a:off x="1792288" y="4025504"/>
            <a:ext cx="5486400" cy="603600"/>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114" name="Shape 114"/>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5" name="Shape 115"/>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6" name="Shape 116"/>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19" name="Shape 119"/>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20" name="Shape 120"/>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1" name="Shape 121"/>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2" name="Shape 122"/>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rot="5400000">
            <a:off x="5463750" y="1371632"/>
            <a:ext cx="4388700" cy="20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5" name="Shape 125"/>
          <p:cNvSpPr txBox="1">
            <a:spLocks noGrp="1"/>
          </p:cNvSpPr>
          <p:nvPr>
            <p:ph type="body" idx="1"/>
          </p:nvPr>
        </p:nvSpPr>
        <p:spPr>
          <a:xfrm rot="5400000">
            <a:off x="1272750" y="-609568"/>
            <a:ext cx="4388700" cy="60198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26" name="Shape 126"/>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7" name="Shape 127"/>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8" name="Shape 128"/>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L="0" marR="0" lvl="0" indent="0" algn="ctr" rtl="0">
              <a:lnSpc>
                <a:spcPct val="90000"/>
              </a:lnSpc>
              <a:spcBef>
                <a:spcPts val="0"/>
              </a:spcBef>
              <a:spcAft>
                <a:spcPts val="0"/>
              </a:spcAft>
              <a:buClr>
                <a:srgbClr val="3C3C3C"/>
              </a:buClr>
              <a:buSzPts val="1100"/>
              <a:buFont typeface="Open Sans"/>
              <a:buNone/>
              <a:defRPr sz="4500" b="1" i="0" u="none" strike="noStrike" cap="none">
                <a:solidFill>
                  <a:srgbClr val="3C3C3C"/>
                </a:solidFill>
                <a:latin typeface="Open Sans"/>
                <a:ea typeface="Open Sans"/>
                <a:cs typeface="Open Sans"/>
                <a:sym typeface="Open Sans"/>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38" name="Shape 138"/>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lstStyle>
            <a:lvl1pPr marL="0" marR="0" lvl="0" indent="0" algn="ctr" rtl="0">
              <a:lnSpc>
                <a:spcPct val="90000"/>
              </a:lnSpc>
              <a:spcBef>
                <a:spcPts val="800"/>
              </a:spcBef>
              <a:spcAft>
                <a:spcPts val="0"/>
              </a:spcAft>
              <a:buClr>
                <a:schemeClr val="dk1"/>
              </a:buClr>
              <a:buSzPts val="2100"/>
              <a:buFont typeface="Arial"/>
              <a:buNone/>
              <a:defRPr sz="1800" b="0" i="0" u="none" strike="noStrike" cap="none">
                <a:solidFill>
                  <a:schemeClr val="dk1"/>
                </a:solidFill>
                <a:latin typeface="Open Sans"/>
                <a:ea typeface="Open Sans"/>
                <a:cs typeface="Open Sans"/>
                <a:sym typeface="Open Sans"/>
              </a:defRPr>
            </a:lvl1pPr>
            <a:lvl2pPr marL="342900" marR="0" lvl="1" indent="0" algn="ctr" rtl="0">
              <a:lnSpc>
                <a:spcPct val="90000"/>
              </a:lnSpc>
              <a:spcBef>
                <a:spcPts val="400"/>
              </a:spcBef>
              <a:spcAft>
                <a:spcPts val="0"/>
              </a:spcAft>
              <a:buClr>
                <a:schemeClr val="dk1"/>
              </a:buClr>
              <a:buSzPts val="1800"/>
              <a:buFont typeface="Arial"/>
              <a:buNone/>
              <a:defRPr sz="1500" b="0" i="0" u="none" strike="noStrike" cap="none">
                <a:solidFill>
                  <a:schemeClr val="dk1"/>
                </a:solidFill>
                <a:latin typeface="Open Sans"/>
                <a:ea typeface="Open Sans"/>
                <a:cs typeface="Open Sans"/>
                <a:sym typeface="Open Sans"/>
              </a:defRPr>
            </a:lvl2pPr>
            <a:lvl3pPr marL="685800" marR="0" lvl="2" indent="0" algn="ctr" rtl="0">
              <a:lnSpc>
                <a:spcPct val="90000"/>
              </a:lnSpc>
              <a:spcBef>
                <a:spcPts val="400"/>
              </a:spcBef>
              <a:spcAft>
                <a:spcPts val="0"/>
              </a:spcAft>
              <a:buClr>
                <a:schemeClr val="dk1"/>
              </a:buClr>
              <a:buSzPts val="1500"/>
              <a:buFont typeface="Arial"/>
              <a:buNone/>
              <a:defRPr sz="1400" b="0" i="0" u="none" strike="noStrike" cap="none">
                <a:solidFill>
                  <a:schemeClr val="dk1"/>
                </a:solidFill>
                <a:latin typeface="Open Sans"/>
                <a:ea typeface="Open Sans"/>
                <a:cs typeface="Open Sans"/>
                <a:sym typeface="Open Sans"/>
              </a:defRPr>
            </a:lvl3pPr>
            <a:lvl4pPr marL="1028700" marR="0" lvl="3"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Open Sans"/>
                <a:ea typeface="Open Sans"/>
                <a:cs typeface="Open Sans"/>
                <a:sym typeface="Open Sans"/>
              </a:defRPr>
            </a:lvl4pPr>
            <a:lvl5pPr marL="1371600" marR="0" lvl="4"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Open Sans"/>
                <a:ea typeface="Open Sans"/>
                <a:cs typeface="Open Sans"/>
                <a:sym typeface="Open Sans"/>
              </a:defRPr>
            </a:lvl5pPr>
            <a:lvl6pPr marL="1714500" marR="0" lvl="5"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979A9F"/>
                </a:solidFill>
                <a:latin typeface="Open Sans"/>
                <a:ea typeface="Open Sans"/>
                <a:cs typeface="Open Sans"/>
                <a:sym typeface="Open Sans"/>
              </a:defRPr>
            </a:lvl1pPr>
            <a:lvl2pPr marL="0" marR="0" lvl="1" indent="0" algn="r" rtl="0">
              <a:spcBef>
                <a:spcPts val="0"/>
              </a:spcBef>
              <a:buNone/>
              <a:defRPr sz="900" b="0" i="0" u="none" strike="noStrike" cap="none">
                <a:solidFill>
                  <a:srgbClr val="979A9F"/>
                </a:solidFill>
                <a:latin typeface="Open Sans"/>
                <a:ea typeface="Open Sans"/>
                <a:cs typeface="Open Sans"/>
                <a:sym typeface="Open Sans"/>
              </a:defRPr>
            </a:lvl2pPr>
            <a:lvl3pPr marL="0" marR="0" lvl="2" indent="0" algn="r" rtl="0">
              <a:spcBef>
                <a:spcPts val="0"/>
              </a:spcBef>
              <a:buNone/>
              <a:defRPr sz="900" b="0" i="0" u="none" strike="noStrike" cap="none">
                <a:solidFill>
                  <a:srgbClr val="979A9F"/>
                </a:solidFill>
                <a:latin typeface="Open Sans"/>
                <a:ea typeface="Open Sans"/>
                <a:cs typeface="Open Sans"/>
                <a:sym typeface="Open Sans"/>
              </a:defRPr>
            </a:lvl3pPr>
            <a:lvl4pPr marL="0" marR="0" lvl="3" indent="0" algn="r" rtl="0">
              <a:spcBef>
                <a:spcPts val="0"/>
              </a:spcBef>
              <a:buNone/>
              <a:defRPr sz="900" b="0" i="0" u="none" strike="noStrike" cap="none">
                <a:solidFill>
                  <a:srgbClr val="979A9F"/>
                </a:solidFill>
                <a:latin typeface="Open Sans"/>
                <a:ea typeface="Open Sans"/>
                <a:cs typeface="Open Sans"/>
                <a:sym typeface="Open Sans"/>
              </a:defRPr>
            </a:lvl4pPr>
            <a:lvl5pPr marL="0" marR="0" lvl="4" indent="0" algn="r" rtl="0">
              <a:spcBef>
                <a:spcPts val="0"/>
              </a:spcBef>
              <a:buNone/>
              <a:defRPr sz="900" b="0" i="0" u="none" strike="noStrike" cap="none">
                <a:solidFill>
                  <a:srgbClr val="979A9F"/>
                </a:solidFill>
                <a:latin typeface="Open Sans"/>
                <a:ea typeface="Open Sans"/>
                <a:cs typeface="Open Sans"/>
                <a:sym typeface="Open Sans"/>
              </a:defRPr>
            </a:lvl5pPr>
            <a:lvl6pPr marL="0" marR="0" lvl="5" indent="0" algn="r" rtl="0">
              <a:spcBef>
                <a:spcPts val="0"/>
              </a:spcBef>
              <a:buNone/>
              <a:defRPr sz="900" b="0" i="0" u="none" strike="noStrike" cap="none">
                <a:solidFill>
                  <a:srgbClr val="979A9F"/>
                </a:solidFill>
                <a:latin typeface="Open Sans"/>
                <a:ea typeface="Open Sans"/>
                <a:cs typeface="Open Sans"/>
                <a:sym typeface="Open Sans"/>
              </a:defRPr>
            </a:lvl6pPr>
            <a:lvl7pPr marL="0" marR="0" lvl="6" indent="0" algn="r" rtl="0">
              <a:spcBef>
                <a:spcPts val="0"/>
              </a:spcBef>
              <a:buNone/>
              <a:defRPr sz="900" b="0" i="0" u="none" strike="noStrike" cap="none">
                <a:solidFill>
                  <a:srgbClr val="979A9F"/>
                </a:solidFill>
                <a:latin typeface="Open Sans"/>
                <a:ea typeface="Open Sans"/>
                <a:cs typeface="Open Sans"/>
                <a:sym typeface="Open Sans"/>
              </a:defRPr>
            </a:lvl7pPr>
            <a:lvl8pPr marL="0" marR="0" lvl="7" indent="0" algn="r" rtl="0">
              <a:spcBef>
                <a:spcPts val="0"/>
              </a:spcBef>
              <a:buNone/>
              <a:defRPr sz="900" b="0" i="0" u="none" strike="noStrike" cap="none">
                <a:solidFill>
                  <a:srgbClr val="979A9F"/>
                </a:solidFill>
                <a:latin typeface="Open Sans"/>
                <a:ea typeface="Open Sans"/>
                <a:cs typeface="Open Sans"/>
                <a:sym typeface="Open Sans"/>
              </a:defRPr>
            </a:lvl8pPr>
            <a:lvl9pPr marL="0" marR="0" lvl="8" indent="0" algn="r" rtl="0">
              <a:spcBef>
                <a:spcPts val="0"/>
              </a:spcBef>
              <a:buNone/>
              <a:defRPr sz="900" b="0" i="0" u="none" strike="noStrike" cap="none">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64924" y="469964"/>
            <a:ext cx="8229600" cy="5259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rgbClr val="3C3C3C"/>
              </a:buClr>
              <a:buSzPts val="1100"/>
              <a:buFont typeface="Open Sans"/>
              <a:buNone/>
              <a:defRPr sz="2100" b="1" i="0" u="none" strike="noStrike" cap="none">
                <a:solidFill>
                  <a:srgbClr val="3C3C3C"/>
                </a:solidFill>
                <a:latin typeface="Open Sans"/>
                <a:ea typeface="Open Sans"/>
                <a:cs typeface="Open Sans"/>
                <a:sym typeface="Open Sans"/>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44" name="Shape 144"/>
          <p:cNvSpPr txBox="1">
            <a:spLocks noGrp="1"/>
          </p:cNvSpPr>
          <p:nvPr>
            <p:ph type="body" idx="1"/>
          </p:nvPr>
        </p:nvSpPr>
        <p:spPr>
          <a:xfrm>
            <a:off x="464924" y="995819"/>
            <a:ext cx="8229600" cy="36369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979A9F"/>
                </a:solidFill>
                <a:latin typeface="Open Sans"/>
                <a:ea typeface="Open Sans"/>
                <a:cs typeface="Open Sans"/>
                <a:sym typeface="Open Sans"/>
              </a:defRPr>
            </a:lvl1pPr>
            <a:lvl2pPr marL="0" marR="0" lvl="1" indent="0" algn="r" rtl="0">
              <a:spcBef>
                <a:spcPts val="0"/>
              </a:spcBef>
              <a:buNone/>
              <a:defRPr sz="900" b="0" i="0" u="none" strike="noStrike" cap="none">
                <a:solidFill>
                  <a:srgbClr val="979A9F"/>
                </a:solidFill>
                <a:latin typeface="Open Sans"/>
                <a:ea typeface="Open Sans"/>
                <a:cs typeface="Open Sans"/>
                <a:sym typeface="Open Sans"/>
              </a:defRPr>
            </a:lvl2pPr>
            <a:lvl3pPr marL="0" marR="0" lvl="2" indent="0" algn="r" rtl="0">
              <a:spcBef>
                <a:spcPts val="0"/>
              </a:spcBef>
              <a:buNone/>
              <a:defRPr sz="900" b="0" i="0" u="none" strike="noStrike" cap="none">
                <a:solidFill>
                  <a:srgbClr val="979A9F"/>
                </a:solidFill>
                <a:latin typeface="Open Sans"/>
                <a:ea typeface="Open Sans"/>
                <a:cs typeface="Open Sans"/>
                <a:sym typeface="Open Sans"/>
              </a:defRPr>
            </a:lvl3pPr>
            <a:lvl4pPr marL="0" marR="0" lvl="3" indent="0" algn="r" rtl="0">
              <a:spcBef>
                <a:spcPts val="0"/>
              </a:spcBef>
              <a:buNone/>
              <a:defRPr sz="900" b="0" i="0" u="none" strike="noStrike" cap="none">
                <a:solidFill>
                  <a:srgbClr val="979A9F"/>
                </a:solidFill>
                <a:latin typeface="Open Sans"/>
                <a:ea typeface="Open Sans"/>
                <a:cs typeface="Open Sans"/>
                <a:sym typeface="Open Sans"/>
              </a:defRPr>
            </a:lvl4pPr>
            <a:lvl5pPr marL="0" marR="0" lvl="4" indent="0" algn="r" rtl="0">
              <a:spcBef>
                <a:spcPts val="0"/>
              </a:spcBef>
              <a:buNone/>
              <a:defRPr sz="900" b="0" i="0" u="none" strike="noStrike" cap="none">
                <a:solidFill>
                  <a:srgbClr val="979A9F"/>
                </a:solidFill>
                <a:latin typeface="Open Sans"/>
                <a:ea typeface="Open Sans"/>
                <a:cs typeface="Open Sans"/>
                <a:sym typeface="Open Sans"/>
              </a:defRPr>
            </a:lvl5pPr>
            <a:lvl6pPr marL="0" marR="0" lvl="5" indent="0" algn="r" rtl="0">
              <a:spcBef>
                <a:spcPts val="0"/>
              </a:spcBef>
              <a:buNone/>
              <a:defRPr sz="900" b="0" i="0" u="none" strike="noStrike" cap="none">
                <a:solidFill>
                  <a:srgbClr val="979A9F"/>
                </a:solidFill>
                <a:latin typeface="Open Sans"/>
                <a:ea typeface="Open Sans"/>
                <a:cs typeface="Open Sans"/>
                <a:sym typeface="Open Sans"/>
              </a:defRPr>
            </a:lvl6pPr>
            <a:lvl7pPr marL="0" marR="0" lvl="6" indent="0" algn="r" rtl="0">
              <a:spcBef>
                <a:spcPts val="0"/>
              </a:spcBef>
              <a:buNone/>
              <a:defRPr sz="900" b="0" i="0" u="none" strike="noStrike" cap="none">
                <a:solidFill>
                  <a:srgbClr val="979A9F"/>
                </a:solidFill>
                <a:latin typeface="Open Sans"/>
                <a:ea typeface="Open Sans"/>
                <a:cs typeface="Open Sans"/>
                <a:sym typeface="Open Sans"/>
              </a:defRPr>
            </a:lvl7pPr>
            <a:lvl8pPr marL="0" marR="0" lvl="7" indent="0" algn="r" rtl="0">
              <a:spcBef>
                <a:spcPts val="0"/>
              </a:spcBef>
              <a:buNone/>
              <a:defRPr sz="900" b="0" i="0" u="none" strike="noStrike" cap="none">
                <a:solidFill>
                  <a:srgbClr val="979A9F"/>
                </a:solidFill>
                <a:latin typeface="Open Sans"/>
                <a:ea typeface="Open Sans"/>
                <a:cs typeface="Open Sans"/>
                <a:sym typeface="Open Sans"/>
              </a:defRPr>
            </a:lvl8pPr>
            <a:lvl9pPr marL="0" marR="0" lvl="8" indent="0" algn="r" rtl="0">
              <a:spcBef>
                <a:spcPts val="0"/>
              </a:spcBef>
              <a:buNone/>
              <a:defRPr sz="900" b="0" i="0" u="none" strike="noStrike" cap="none">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05977"/>
            <a:ext cx="8229600" cy="8574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Open Sans"/>
              <a:buNone/>
              <a:defRPr sz="3300" b="0" i="0" u="none" strike="noStrike" cap="none">
                <a:solidFill>
                  <a:schemeClr val="dk1"/>
                </a:solidFill>
                <a:latin typeface="Open Sans"/>
                <a:ea typeface="Open Sans"/>
                <a:cs typeface="Open Sans"/>
                <a:sym typeface="Open Sans"/>
              </a:defRPr>
            </a:lvl1pPr>
            <a:lvl2pPr marL="0" marR="0" lvl="1" indent="0" algn="l" rtl="0">
              <a:spcBef>
                <a:spcPts val="0"/>
              </a:spcBef>
              <a:spcAft>
                <a:spcPts val="0"/>
              </a:spcAft>
              <a:buClr>
                <a:schemeClr val="dk2"/>
              </a:buClr>
              <a:buSzPts val="1100"/>
              <a:buFont typeface="Arial"/>
              <a:buNone/>
              <a:defRPr sz="1400" b="0" i="0" u="none" strike="noStrike" cap="none">
                <a:solidFill>
                  <a:schemeClr val="dk2"/>
                </a:solidFill>
              </a:defRPr>
            </a:lvl2pPr>
            <a:lvl3pPr marL="0" marR="0" lvl="2" indent="0" algn="l" rtl="0">
              <a:spcBef>
                <a:spcPts val="0"/>
              </a:spcBef>
              <a:spcAft>
                <a:spcPts val="0"/>
              </a:spcAft>
              <a:buClr>
                <a:schemeClr val="dk2"/>
              </a:buClr>
              <a:buSzPts val="1100"/>
              <a:buFont typeface="Arial"/>
              <a:buNone/>
              <a:defRPr sz="1400" b="0" i="0" u="none" strike="noStrike" cap="none">
                <a:solidFill>
                  <a:schemeClr val="dk2"/>
                </a:solidFill>
              </a:defRPr>
            </a:lvl3pPr>
            <a:lvl4pPr marL="0" marR="0" lvl="3" indent="0" algn="l" rtl="0">
              <a:spcBef>
                <a:spcPts val="0"/>
              </a:spcBef>
              <a:spcAft>
                <a:spcPts val="0"/>
              </a:spcAft>
              <a:buClr>
                <a:schemeClr val="dk2"/>
              </a:buClr>
              <a:buSzPts val="1100"/>
              <a:buFont typeface="Arial"/>
              <a:buNone/>
              <a:defRPr sz="1400" b="0" i="0" u="none" strike="noStrike" cap="none">
                <a:solidFill>
                  <a:schemeClr val="dk2"/>
                </a:solidFill>
              </a:defRPr>
            </a:lvl4pPr>
            <a:lvl5pPr marL="0" marR="0" lvl="4" indent="0" algn="l" rtl="0">
              <a:spcBef>
                <a:spcPts val="0"/>
              </a:spcBef>
              <a:spcAft>
                <a:spcPts val="0"/>
              </a:spcAft>
              <a:buClr>
                <a:schemeClr val="dk2"/>
              </a:buClr>
              <a:buSzPts val="1100"/>
              <a:buFont typeface="Arial"/>
              <a:buNone/>
              <a:defRPr sz="1400" b="0" i="0" u="none" strike="noStrike" cap="none">
                <a:solidFill>
                  <a:schemeClr val="dk2"/>
                </a:solidFill>
              </a:defRPr>
            </a:lvl5pPr>
            <a:lvl6pPr marL="0" marR="0" lvl="5" indent="0" algn="l" rtl="0">
              <a:spcBef>
                <a:spcPts val="0"/>
              </a:spcBef>
              <a:spcAft>
                <a:spcPts val="0"/>
              </a:spcAft>
              <a:buClr>
                <a:schemeClr val="dk2"/>
              </a:buClr>
              <a:buSzPts val="1100"/>
              <a:buFont typeface="Arial"/>
              <a:buNone/>
              <a:defRPr sz="1400" b="0" i="0" u="none" strike="noStrike" cap="none">
                <a:solidFill>
                  <a:schemeClr val="dk2"/>
                </a:solidFill>
              </a:defRPr>
            </a:lvl6pPr>
            <a:lvl7pPr marL="0" marR="0" lvl="6" indent="0" algn="l" rtl="0">
              <a:spcBef>
                <a:spcPts val="0"/>
              </a:spcBef>
              <a:spcAft>
                <a:spcPts val="0"/>
              </a:spcAft>
              <a:buClr>
                <a:schemeClr val="dk2"/>
              </a:buClr>
              <a:buSzPts val="1100"/>
              <a:buFont typeface="Arial"/>
              <a:buNone/>
              <a:defRPr sz="1400" b="0" i="0" u="none" strike="noStrike" cap="none">
                <a:solidFill>
                  <a:schemeClr val="dk2"/>
                </a:solidFill>
              </a:defRPr>
            </a:lvl7pPr>
            <a:lvl8pPr marL="0" marR="0" lvl="7" indent="0" algn="l" rtl="0">
              <a:spcBef>
                <a:spcPts val="0"/>
              </a:spcBef>
              <a:spcAft>
                <a:spcPts val="0"/>
              </a:spcAft>
              <a:buClr>
                <a:schemeClr val="dk2"/>
              </a:buClr>
              <a:buSzPts val="1100"/>
              <a:buFont typeface="Arial"/>
              <a:buNone/>
              <a:defRPr sz="1400" b="0" i="0" u="none" strike="noStrike" cap="none">
                <a:solidFill>
                  <a:schemeClr val="dk2"/>
                </a:solidFill>
              </a:defRPr>
            </a:lvl8pPr>
            <a:lvl9pPr marL="0" marR="0" lvl="8" indent="0" algn="l" rtl="0">
              <a:spcBef>
                <a:spcPts val="0"/>
              </a:spcBef>
              <a:spcAft>
                <a:spcPts val="0"/>
              </a:spcAft>
              <a:buClr>
                <a:schemeClr val="dk2"/>
              </a:buClr>
              <a:buSzPts val="1100"/>
              <a:buFont typeface="Arial"/>
              <a:buNone/>
              <a:defRPr sz="1400" b="0" i="0" u="none" strike="noStrike" cap="none">
                <a:solidFill>
                  <a:schemeClr val="dk2"/>
                </a:solidFill>
              </a:defRPr>
            </a:lvl9pPr>
          </a:lstStyle>
          <a:p>
            <a:endParaRPr/>
          </a:p>
        </p:txBody>
      </p:sp>
      <p:sp>
        <p:nvSpPr>
          <p:cNvPr id="150" name="Shape 150"/>
          <p:cNvSpPr txBox="1">
            <a:spLocks noGrp="1"/>
          </p:cNvSpPr>
          <p:nvPr>
            <p:ph type="body" idx="1"/>
          </p:nvPr>
        </p:nvSpPr>
        <p:spPr>
          <a:xfrm>
            <a:off x="457200" y="1200150"/>
            <a:ext cx="8229600" cy="3725700"/>
          </a:xfrm>
          <a:prstGeom prst="rect">
            <a:avLst/>
          </a:prstGeom>
          <a:noFill/>
          <a:ln>
            <a:noFill/>
          </a:ln>
        </p:spPr>
        <p:txBody>
          <a:bodyPr spcFirstLastPara="1" wrap="square" lIns="68575" tIns="68575" rIns="68575" bIns="68575" anchor="t" anchorCtr="0"/>
          <a:lstStyle>
            <a:lvl1pPr marL="457200" marR="0" lvl="0" indent="-361950" algn="l" rtl="0">
              <a:lnSpc>
                <a:spcPct val="115000"/>
              </a:lnSpc>
              <a:spcBef>
                <a:spcPts val="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115000"/>
              </a:lnSpc>
              <a:spcBef>
                <a:spcPts val="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8556791" y="4749849"/>
            <a:ext cx="548700" cy="393600"/>
          </a:xfrm>
          <a:prstGeom prst="rect">
            <a:avLst/>
          </a:prstGeom>
          <a:noFill/>
          <a:ln>
            <a:noFill/>
          </a:ln>
        </p:spPr>
        <p:txBody>
          <a:bodyPr spcFirstLastPara="1" wrap="square" lIns="51425" tIns="51425" rIns="51425" bIns="51425" anchor="ctr" anchorCtr="0">
            <a:noAutofit/>
          </a:bodyPr>
          <a:lstStyle>
            <a:lvl1pPr marL="0" marR="0" lvl="0" indent="0" algn="r" rtl="0">
              <a:spcBef>
                <a:spcPts val="0"/>
              </a:spcBef>
              <a:buNone/>
              <a:defRPr sz="900">
                <a:solidFill>
                  <a:srgbClr val="888888"/>
                </a:solidFill>
                <a:latin typeface="Open Sans"/>
                <a:ea typeface="Open Sans"/>
                <a:cs typeface="Open Sans"/>
                <a:sym typeface="Open Sans"/>
              </a:defRPr>
            </a:lvl1pPr>
            <a:lvl2pPr marL="0" marR="0" lvl="1" indent="0" algn="r" rtl="0">
              <a:spcBef>
                <a:spcPts val="0"/>
              </a:spcBef>
              <a:buNone/>
              <a:defRPr sz="900">
                <a:solidFill>
                  <a:srgbClr val="888888"/>
                </a:solidFill>
                <a:latin typeface="Open Sans"/>
                <a:ea typeface="Open Sans"/>
                <a:cs typeface="Open Sans"/>
                <a:sym typeface="Open Sans"/>
              </a:defRPr>
            </a:lvl2pPr>
            <a:lvl3pPr marL="0" marR="0" lvl="2" indent="0" algn="r" rtl="0">
              <a:spcBef>
                <a:spcPts val="0"/>
              </a:spcBef>
              <a:buNone/>
              <a:defRPr sz="900">
                <a:solidFill>
                  <a:srgbClr val="888888"/>
                </a:solidFill>
                <a:latin typeface="Open Sans"/>
                <a:ea typeface="Open Sans"/>
                <a:cs typeface="Open Sans"/>
                <a:sym typeface="Open Sans"/>
              </a:defRPr>
            </a:lvl3pPr>
            <a:lvl4pPr marL="0" marR="0" lvl="3" indent="0" algn="r" rtl="0">
              <a:spcBef>
                <a:spcPts val="0"/>
              </a:spcBef>
              <a:buNone/>
              <a:defRPr sz="900">
                <a:solidFill>
                  <a:srgbClr val="888888"/>
                </a:solidFill>
                <a:latin typeface="Open Sans"/>
                <a:ea typeface="Open Sans"/>
                <a:cs typeface="Open Sans"/>
                <a:sym typeface="Open Sans"/>
              </a:defRPr>
            </a:lvl4pPr>
            <a:lvl5pPr marL="0" marR="0" lvl="4" indent="0" algn="r" rtl="0">
              <a:spcBef>
                <a:spcPts val="0"/>
              </a:spcBef>
              <a:buNone/>
              <a:defRPr sz="900">
                <a:solidFill>
                  <a:srgbClr val="888888"/>
                </a:solidFill>
                <a:latin typeface="Open Sans"/>
                <a:ea typeface="Open Sans"/>
                <a:cs typeface="Open Sans"/>
                <a:sym typeface="Open Sans"/>
              </a:defRPr>
            </a:lvl5pPr>
            <a:lvl6pPr marL="0" marR="0" lvl="5" indent="0" algn="r" rtl="0">
              <a:spcBef>
                <a:spcPts val="0"/>
              </a:spcBef>
              <a:buNone/>
              <a:defRPr sz="900">
                <a:solidFill>
                  <a:srgbClr val="888888"/>
                </a:solidFill>
                <a:latin typeface="Open Sans"/>
                <a:ea typeface="Open Sans"/>
                <a:cs typeface="Open Sans"/>
                <a:sym typeface="Open Sans"/>
              </a:defRPr>
            </a:lvl6pPr>
            <a:lvl7pPr marL="0" marR="0" lvl="6" indent="0" algn="r" rtl="0">
              <a:spcBef>
                <a:spcPts val="0"/>
              </a:spcBef>
              <a:buNone/>
              <a:defRPr sz="900">
                <a:solidFill>
                  <a:srgbClr val="888888"/>
                </a:solidFill>
                <a:latin typeface="Open Sans"/>
                <a:ea typeface="Open Sans"/>
                <a:cs typeface="Open Sans"/>
                <a:sym typeface="Open Sans"/>
              </a:defRPr>
            </a:lvl7pPr>
            <a:lvl8pPr marL="0" marR="0" lvl="7" indent="0" algn="r" rtl="0">
              <a:spcBef>
                <a:spcPts val="0"/>
              </a:spcBef>
              <a:buNone/>
              <a:defRPr sz="900">
                <a:solidFill>
                  <a:srgbClr val="888888"/>
                </a:solidFill>
                <a:latin typeface="Open Sans"/>
                <a:ea typeface="Open Sans"/>
                <a:cs typeface="Open Sans"/>
                <a:sym typeface="Open Sans"/>
              </a:defRPr>
            </a:lvl8pPr>
            <a:lvl9pPr marL="0" marR="0" lvl="8" indent="0" algn="r" rtl="0">
              <a:spcBef>
                <a:spcPts val="0"/>
              </a:spcBef>
              <a:buNone/>
              <a:defRPr sz="900">
                <a:solidFill>
                  <a:srgbClr val="888888"/>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rgbClr val="3C3C3C"/>
              </a:buClr>
              <a:buSzPts val="1100"/>
              <a:buFont typeface="Open Sans"/>
              <a:buNone/>
              <a:defRPr sz="4500" b="1" i="0" u="none" strike="noStrike" cap="none">
                <a:solidFill>
                  <a:srgbClr val="3C3C3C"/>
                </a:solidFill>
                <a:latin typeface="Open Sans"/>
                <a:ea typeface="Open Sans"/>
                <a:cs typeface="Open Sans"/>
                <a:sym typeface="Open Sans"/>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54" name="Shape 154"/>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979A9F"/>
              </a:buClr>
              <a:buSzPts val="2100"/>
              <a:buFont typeface="Arial"/>
              <a:buNone/>
              <a:defRPr sz="1800" b="0" i="0" u="none" strike="noStrike" cap="none">
                <a:solidFill>
                  <a:srgbClr val="979A9F"/>
                </a:solidFill>
                <a:latin typeface="Open Sans"/>
                <a:ea typeface="Open Sans"/>
                <a:cs typeface="Open Sans"/>
                <a:sym typeface="Open Sans"/>
              </a:defRPr>
            </a:lvl1pPr>
            <a:lvl2pPr marL="914400" marR="0" lvl="1" indent="-228600" algn="l" rtl="0">
              <a:lnSpc>
                <a:spcPct val="90000"/>
              </a:lnSpc>
              <a:spcBef>
                <a:spcPts val="400"/>
              </a:spcBef>
              <a:spcAft>
                <a:spcPts val="0"/>
              </a:spcAft>
              <a:buClr>
                <a:srgbClr val="979A9F"/>
              </a:buClr>
              <a:buSzPts val="1800"/>
              <a:buFont typeface="Arial"/>
              <a:buNone/>
              <a:defRPr sz="1500" b="0" i="0" u="none" strike="noStrike" cap="none">
                <a:solidFill>
                  <a:srgbClr val="979A9F"/>
                </a:solidFill>
                <a:latin typeface="Open Sans"/>
                <a:ea typeface="Open Sans"/>
                <a:cs typeface="Open Sans"/>
                <a:sym typeface="Open Sans"/>
              </a:defRPr>
            </a:lvl2pPr>
            <a:lvl3pPr marL="1371600" marR="0" lvl="2" indent="-228600" algn="l" rtl="0">
              <a:lnSpc>
                <a:spcPct val="90000"/>
              </a:lnSpc>
              <a:spcBef>
                <a:spcPts val="400"/>
              </a:spcBef>
              <a:spcAft>
                <a:spcPts val="0"/>
              </a:spcAft>
              <a:buClr>
                <a:srgbClr val="979A9F"/>
              </a:buClr>
              <a:buSzPts val="1500"/>
              <a:buFont typeface="Arial"/>
              <a:buNone/>
              <a:defRPr sz="1400" b="0" i="0" u="none" strike="noStrike" cap="none">
                <a:solidFill>
                  <a:srgbClr val="979A9F"/>
                </a:solidFill>
                <a:latin typeface="Open Sans"/>
                <a:ea typeface="Open Sans"/>
                <a:cs typeface="Open Sans"/>
                <a:sym typeface="Open Sans"/>
              </a:defRPr>
            </a:lvl3pPr>
            <a:lvl4pPr marL="1828800" marR="0" lvl="3" indent="-228600" algn="l" rtl="0">
              <a:lnSpc>
                <a:spcPct val="90000"/>
              </a:lnSpc>
              <a:spcBef>
                <a:spcPts val="400"/>
              </a:spcBef>
              <a:spcAft>
                <a:spcPts val="0"/>
              </a:spcAft>
              <a:buClr>
                <a:srgbClr val="979A9F"/>
              </a:buClr>
              <a:buSzPts val="1400"/>
              <a:buFont typeface="Arial"/>
              <a:buNone/>
              <a:defRPr sz="1200" b="0" i="0" u="none" strike="noStrike" cap="none">
                <a:solidFill>
                  <a:srgbClr val="979A9F"/>
                </a:solidFill>
                <a:latin typeface="Open Sans"/>
                <a:ea typeface="Open Sans"/>
                <a:cs typeface="Open Sans"/>
                <a:sym typeface="Open Sans"/>
              </a:defRPr>
            </a:lvl4pPr>
            <a:lvl5pPr marL="2286000" marR="0" lvl="4" indent="-228600" algn="l" rtl="0">
              <a:lnSpc>
                <a:spcPct val="90000"/>
              </a:lnSpc>
              <a:spcBef>
                <a:spcPts val="400"/>
              </a:spcBef>
              <a:spcAft>
                <a:spcPts val="0"/>
              </a:spcAft>
              <a:buClr>
                <a:srgbClr val="979A9F"/>
              </a:buClr>
              <a:buSzPts val="1400"/>
              <a:buFont typeface="Arial"/>
              <a:buNone/>
              <a:defRPr sz="1200" b="0" i="0" u="none" strike="noStrike" cap="none">
                <a:solidFill>
                  <a:srgbClr val="979A9F"/>
                </a:solidFill>
                <a:latin typeface="Open Sans"/>
                <a:ea typeface="Open Sans"/>
                <a:cs typeface="Open Sans"/>
                <a:sym typeface="Open Sans"/>
              </a:defRPr>
            </a:lvl5pPr>
            <a:lvl6pPr marL="2743200" marR="0" lvl="5" indent="-228600" algn="l" rtl="0">
              <a:lnSpc>
                <a:spcPct val="90000"/>
              </a:lnSpc>
              <a:spcBef>
                <a:spcPts val="400"/>
              </a:spcBef>
              <a:spcAft>
                <a:spcPts val="0"/>
              </a:spcAft>
              <a:buClr>
                <a:srgbClr val="979A9F"/>
              </a:buClr>
              <a:buSzPts val="1400"/>
              <a:buFont typeface="Arial"/>
              <a:buNone/>
              <a:defRPr sz="1200" b="0" i="0" u="none" strike="noStrike" cap="none">
                <a:solidFill>
                  <a:srgbClr val="979A9F"/>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79A9F"/>
              </a:buClr>
              <a:buSzPts val="1400"/>
              <a:buFont typeface="Arial"/>
              <a:buNone/>
              <a:defRPr sz="1200" b="0" i="0" u="none" strike="noStrike" cap="none">
                <a:solidFill>
                  <a:srgbClr val="979A9F"/>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79A9F"/>
              </a:buClr>
              <a:buSzPts val="1400"/>
              <a:buFont typeface="Arial"/>
              <a:buNone/>
              <a:defRPr sz="1200" b="0" i="0" u="none" strike="noStrike" cap="none">
                <a:solidFill>
                  <a:srgbClr val="979A9F"/>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79A9F"/>
              </a:buClr>
              <a:buSzPts val="1400"/>
              <a:buFont typeface="Arial"/>
              <a:buNone/>
              <a:defRPr sz="1200" b="0" i="0" u="none" strike="noStrike" cap="none">
                <a:solidFill>
                  <a:srgbClr val="979A9F"/>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979A9F"/>
                </a:solidFill>
                <a:latin typeface="Open Sans"/>
                <a:ea typeface="Open Sans"/>
                <a:cs typeface="Open Sans"/>
                <a:sym typeface="Open Sans"/>
              </a:defRPr>
            </a:lvl1pPr>
            <a:lvl2pPr marL="0" marR="0" lvl="1" indent="0" algn="r" rtl="0">
              <a:spcBef>
                <a:spcPts val="0"/>
              </a:spcBef>
              <a:buNone/>
              <a:defRPr sz="900">
                <a:solidFill>
                  <a:srgbClr val="979A9F"/>
                </a:solidFill>
                <a:latin typeface="Open Sans"/>
                <a:ea typeface="Open Sans"/>
                <a:cs typeface="Open Sans"/>
                <a:sym typeface="Open Sans"/>
              </a:defRPr>
            </a:lvl2pPr>
            <a:lvl3pPr marL="0" marR="0" lvl="2" indent="0" algn="r" rtl="0">
              <a:spcBef>
                <a:spcPts val="0"/>
              </a:spcBef>
              <a:buNone/>
              <a:defRPr sz="900">
                <a:solidFill>
                  <a:srgbClr val="979A9F"/>
                </a:solidFill>
                <a:latin typeface="Open Sans"/>
                <a:ea typeface="Open Sans"/>
                <a:cs typeface="Open Sans"/>
                <a:sym typeface="Open Sans"/>
              </a:defRPr>
            </a:lvl3pPr>
            <a:lvl4pPr marL="0" marR="0" lvl="3" indent="0" algn="r" rtl="0">
              <a:spcBef>
                <a:spcPts val="0"/>
              </a:spcBef>
              <a:buNone/>
              <a:defRPr sz="900">
                <a:solidFill>
                  <a:srgbClr val="979A9F"/>
                </a:solidFill>
                <a:latin typeface="Open Sans"/>
                <a:ea typeface="Open Sans"/>
                <a:cs typeface="Open Sans"/>
                <a:sym typeface="Open Sans"/>
              </a:defRPr>
            </a:lvl4pPr>
            <a:lvl5pPr marL="0" marR="0" lvl="4" indent="0" algn="r" rtl="0">
              <a:spcBef>
                <a:spcPts val="0"/>
              </a:spcBef>
              <a:buNone/>
              <a:defRPr sz="900">
                <a:solidFill>
                  <a:srgbClr val="979A9F"/>
                </a:solidFill>
                <a:latin typeface="Open Sans"/>
                <a:ea typeface="Open Sans"/>
                <a:cs typeface="Open Sans"/>
                <a:sym typeface="Open Sans"/>
              </a:defRPr>
            </a:lvl5pPr>
            <a:lvl6pPr marL="0" marR="0" lvl="5" indent="0" algn="r" rtl="0">
              <a:spcBef>
                <a:spcPts val="0"/>
              </a:spcBef>
              <a:buNone/>
              <a:defRPr sz="900">
                <a:solidFill>
                  <a:srgbClr val="979A9F"/>
                </a:solidFill>
                <a:latin typeface="Open Sans"/>
                <a:ea typeface="Open Sans"/>
                <a:cs typeface="Open Sans"/>
                <a:sym typeface="Open Sans"/>
              </a:defRPr>
            </a:lvl6pPr>
            <a:lvl7pPr marL="0" marR="0" lvl="6" indent="0" algn="r" rtl="0">
              <a:spcBef>
                <a:spcPts val="0"/>
              </a:spcBef>
              <a:buNone/>
              <a:defRPr sz="900">
                <a:solidFill>
                  <a:srgbClr val="979A9F"/>
                </a:solidFill>
                <a:latin typeface="Open Sans"/>
                <a:ea typeface="Open Sans"/>
                <a:cs typeface="Open Sans"/>
                <a:sym typeface="Open Sans"/>
              </a:defRPr>
            </a:lvl7pPr>
            <a:lvl8pPr marL="0" marR="0" lvl="7" indent="0" algn="r" rtl="0">
              <a:spcBef>
                <a:spcPts val="0"/>
              </a:spcBef>
              <a:buNone/>
              <a:defRPr sz="900">
                <a:solidFill>
                  <a:srgbClr val="979A9F"/>
                </a:solidFill>
                <a:latin typeface="Open Sans"/>
                <a:ea typeface="Open Sans"/>
                <a:cs typeface="Open Sans"/>
                <a:sym typeface="Open Sans"/>
              </a:defRPr>
            </a:lvl8pPr>
            <a:lvl9pPr marL="0" marR="0" lvl="8" indent="0" algn="r" rtl="0">
              <a:spcBef>
                <a:spcPts val="0"/>
              </a:spcBef>
              <a:buNone/>
              <a:defRPr sz="900">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64924" y="469965"/>
            <a:ext cx="8229600" cy="3558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rgbClr val="3C3C3C"/>
              </a:buClr>
              <a:buSzPts val="1100"/>
              <a:buFont typeface="Open Sans"/>
              <a:buNone/>
              <a:defRPr sz="2100" b="1" i="0" u="none" strike="noStrike" cap="none">
                <a:solidFill>
                  <a:srgbClr val="3C3C3C"/>
                </a:solidFill>
                <a:latin typeface="Open Sans"/>
                <a:ea typeface="Open Sans"/>
                <a:cs typeface="Open Sans"/>
                <a:sym typeface="Open Sans"/>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60" name="Shape 160"/>
          <p:cNvSpPr txBox="1">
            <a:spLocks noGrp="1"/>
          </p:cNvSpPr>
          <p:nvPr>
            <p:ph type="body" idx="1"/>
          </p:nvPr>
        </p:nvSpPr>
        <p:spPr>
          <a:xfrm>
            <a:off x="6286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2"/>
          </p:nvPr>
        </p:nvSpPr>
        <p:spPr>
          <a:xfrm>
            <a:off x="46291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979A9F"/>
                </a:solidFill>
                <a:latin typeface="Open Sans"/>
                <a:ea typeface="Open Sans"/>
                <a:cs typeface="Open Sans"/>
                <a:sym typeface="Open Sans"/>
              </a:defRPr>
            </a:lvl1pPr>
            <a:lvl2pPr marL="0" marR="0" lvl="1" indent="0" algn="r" rtl="0">
              <a:spcBef>
                <a:spcPts val="0"/>
              </a:spcBef>
              <a:buNone/>
              <a:defRPr sz="900">
                <a:solidFill>
                  <a:srgbClr val="979A9F"/>
                </a:solidFill>
                <a:latin typeface="Open Sans"/>
                <a:ea typeface="Open Sans"/>
                <a:cs typeface="Open Sans"/>
                <a:sym typeface="Open Sans"/>
              </a:defRPr>
            </a:lvl2pPr>
            <a:lvl3pPr marL="0" marR="0" lvl="2" indent="0" algn="r" rtl="0">
              <a:spcBef>
                <a:spcPts val="0"/>
              </a:spcBef>
              <a:buNone/>
              <a:defRPr sz="900">
                <a:solidFill>
                  <a:srgbClr val="979A9F"/>
                </a:solidFill>
                <a:latin typeface="Open Sans"/>
                <a:ea typeface="Open Sans"/>
                <a:cs typeface="Open Sans"/>
                <a:sym typeface="Open Sans"/>
              </a:defRPr>
            </a:lvl3pPr>
            <a:lvl4pPr marL="0" marR="0" lvl="3" indent="0" algn="r" rtl="0">
              <a:spcBef>
                <a:spcPts val="0"/>
              </a:spcBef>
              <a:buNone/>
              <a:defRPr sz="900">
                <a:solidFill>
                  <a:srgbClr val="979A9F"/>
                </a:solidFill>
                <a:latin typeface="Open Sans"/>
                <a:ea typeface="Open Sans"/>
                <a:cs typeface="Open Sans"/>
                <a:sym typeface="Open Sans"/>
              </a:defRPr>
            </a:lvl4pPr>
            <a:lvl5pPr marL="0" marR="0" lvl="4" indent="0" algn="r" rtl="0">
              <a:spcBef>
                <a:spcPts val="0"/>
              </a:spcBef>
              <a:buNone/>
              <a:defRPr sz="900">
                <a:solidFill>
                  <a:srgbClr val="979A9F"/>
                </a:solidFill>
                <a:latin typeface="Open Sans"/>
                <a:ea typeface="Open Sans"/>
                <a:cs typeface="Open Sans"/>
                <a:sym typeface="Open Sans"/>
              </a:defRPr>
            </a:lvl5pPr>
            <a:lvl6pPr marL="0" marR="0" lvl="5" indent="0" algn="r" rtl="0">
              <a:spcBef>
                <a:spcPts val="0"/>
              </a:spcBef>
              <a:buNone/>
              <a:defRPr sz="900">
                <a:solidFill>
                  <a:srgbClr val="979A9F"/>
                </a:solidFill>
                <a:latin typeface="Open Sans"/>
                <a:ea typeface="Open Sans"/>
                <a:cs typeface="Open Sans"/>
                <a:sym typeface="Open Sans"/>
              </a:defRPr>
            </a:lvl6pPr>
            <a:lvl7pPr marL="0" marR="0" lvl="6" indent="0" algn="r" rtl="0">
              <a:spcBef>
                <a:spcPts val="0"/>
              </a:spcBef>
              <a:buNone/>
              <a:defRPr sz="900">
                <a:solidFill>
                  <a:srgbClr val="979A9F"/>
                </a:solidFill>
                <a:latin typeface="Open Sans"/>
                <a:ea typeface="Open Sans"/>
                <a:cs typeface="Open Sans"/>
                <a:sym typeface="Open Sans"/>
              </a:defRPr>
            </a:lvl7pPr>
            <a:lvl8pPr marL="0" marR="0" lvl="7" indent="0" algn="r" rtl="0">
              <a:spcBef>
                <a:spcPts val="0"/>
              </a:spcBef>
              <a:buNone/>
              <a:defRPr sz="900">
                <a:solidFill>
                  <a:srgbClr val="979A9F"/>
                </a:solidFill>
                <a:latin typeface="Open Sans"/>
                <a:ea typeface="Open Sans"/>
                <a:cs typeface="Open Sans"/>
                <a:sym typeface="Open Sans"/>
              </a:defRPr>
            </a:lvl8pPr>
            <a:lvl9pPr marL="0" marR="0" lvl="8" indent="0" algn="r" rtl="0">
              <a:spcBef>
                <a:spcPts val="0"/>
              </a:spcBef>
              <a:buNone/>
              <a:defRPr sz="900">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rgbClr val="3C3C3C"/>
              </a:buClr>
              <a:buSzPts val="1100"/>
              <a:buFont typeface="Open Sans"/>
              <a:buNone/>
              <a:defRPr sz="2100" b="1" i="0" u="none" strike="noStrike" cap="none">
                <a:solidFill>
                  <a:srgbClr val="3C3C3C"/>
                </a:solidFill>
                <a:latin typeface="Open Sans"/>
                <a:ea typeface="Open Sans"/>
                <a:cs typeface="Open Sans"/>
                <a:sym typeface="Open Sans"/>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67" name="Shape 167"/>
          <p:cNvSpPr txBox="1">
            <a:spLocks noGrp="1"/>
          </p:cNvSpPr>
          <p:nvPr>
            <p:ph type="body" idx="1"/>
          </p:nvPr>
        </p:nvSpPr>
        <p:spPr>
          <a:xfrm>
            <a:off x="629841" y="1260872"/>
            <a:ext cx="38685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400"/>
              </a:spcBef>
              <a:spcAft>
                <a:spcPts val="0"/>
              </a:spcAft>
              <a:buClr>
                <a:schemeClr val="dk1"/>
              </a:buClr>
              <a:buSzPts val="1800"/>
              <a:buFont typeface="Arial"/>
              <a:buNone/>
              <a:defRPr sz="15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2"/>
          </p:nvPr>
        </p:nvSpPr>
        <p:spPr>
          <a:xfrm>
            <a:off x="629841" y="1878806"/>
            <a:ext cx="38685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400"/>
              </a:spcBef>
              <a:spcAft>
                <a:spcPts val="0"/>
              </a:spcAft>
              <a:buClr>
                <a:schemeClr val="dk1"/>
              </a:buClr>
              <a:buSzPts val="1800"/>
              <a:buFont typeface="Arial"/>
              <a:buNone/>
              <a:defRPr sz="15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body" idx="4"/>
          </p:nvPr>
        </p:nvSpPr>
        <p:spPr>
          <a:xfrm>
            <a:off x="4629150" y="1878806"/>
            <a:ext cx="38874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979A9F"/>
                </a:solidFill>
                <a:latin typeface="Open Sans"/>
                <a:ea typeface="Open Sans"/>
                <a:cs typeface="Open Sans"/>
                <a:sym typeface="Open Sans"/>
              </a:defRPr>
            </a:lvl1pPr>
            <a:lvl2pPr marL="0" marR="0" lvl="1" indent="0" algn="r" rtl="0">
              <a:spcBef>
                <a:spcPts val="0"/>
              </a:spcBef>
              <a:buNone/>
              <a:defRPr sz="900">
                <a:solidFill>
                  <a:srgbClr val="979A9F"/>
                </a:solidFill>
                <a:latin typeface="Open Sans"/>
                <a:ea typeface="Open Sans"/>
                <a:cs typeface="Open Sans"/>
                <a:sym typeface="Open Sans"/>
              </a:defRPr>
            </a:lvl2pPr>
            <a:lvl3pPr marL="0" marR="0" lvl="2" indent="0" algn="r" rtl="0">
              <a:spcBef>
                <a:spcPts val="0"/>
              </a:spcBef>
              <a:buNone/>
              <a:defRPr sz="900">
                <a:solidFill>
                  <a:srgbClr val="979A9F"/>
                </a:solidFill>
                <a:latin typeface="Open Sans"/>
                <a:ea typeface="Open Sans"/>
                <a:cs typeface="Open Sans"/>
                <a:sym typeface="Open Sans"/>
              </a:defRPr>
            </a:lvl3pPr>
            <a:lvl4pPr marL="0" marR="0" lvl="3" indent="0" algn="r" rtl="0">
              <a:spcBef>
                <a:spcPts val="0"/>
              </a:spcBef>
              <a:buNone/>
              <a:defRPr sz="900">
                <a:solidFill>
                  <a:srgbClr val="979A9F"/>
                </a:solidFill>
                <a:latin typeface="Open Sans"/>
                <a:ea typeface="Open Sans"/>
                <a:cs typeface="Open Sans"/>
                <a:sym typeface="Open Sans"/>
              </a:defRPr>
            </a:lvl4pPr>
            <a:lvl5pPr marL="0" marR="0" lvl="4" indent="0" algn="r" rtl="0">
              <a:spcBef>
                <a:spcPts val="0"/>
              </a:spcBef>
              <a:buNone/>
              <a:defRPr sz="900">
                <a:solidFill>
                  <a:srgbClr val="979A9F"/>
                </a:solidFill>
                <a:latin typeface="Open Sans"/>
                <a:ea typeface="Open Sans"/>
                <a:cs typeface="Open Sans"/>
                <a:sym typeface="Open Sans"/>
              </a:defRPr>
            </a:lvl5pPr>
            <a:lvl6pPr marL="0" marR="0" lvl="5" indent="0" algn="r" rtl="0">
              <a:spcBef>
                <a:spcPts val="0"/>
              </a:spcBef>
              <a:buNone/>
              <a:defRPr sz="900">
                <a:solidFill>
                  <a:srgbClr val="979A9F"/>
                </a:solidFill>
                <a:latin typeface="Open Sans"/>
                <a:ea typeface="Open Sans"/>
                <a:cs typeface="Open Sans"/>
                <a:sym typeface="Open Sans"/>
              </a:defRPr>
            </a:lvl6pPr>
            <a:lvl7pPr marL="0" marR="0" lvl="6" indent="0" algn="r" rtl="0">
              <a:spcBef>
                <a:spcPts val="0"/>
              </a:spcBef>
              <a:buNone/>
              <a:defRPr sz="900">
                <a:solidFill>
                  <a:srgbClr val="979A9F"/>
                </a:solidFill>
                <a:latin typeface="Open Sans"/>
                <a:ea typeface="Open Sans"/>
                <a:cs typeface="Open Sans"/>
                <a:sym typeface="Open Sans"/>
              </a:defRPr>
            </a:lvl7pPr>
            <a:lvl8pPr marL="0" marR="0" lvl="7" indent="0" algn="r" rtl="0">
              <a:spcBef>
                <a:spcPts val="0"/>
              </a:spcBef>
              <a:buNone/>
              <a:defRPr sz="900">
                <a:solidFill>
                  <a:srgbClr val="979A9F"/>
                </a:solidFill>
                <a:latin typeface="Open Sans"/>
                <a:ea typeface="Open Sans"/>
                <a:cs typeface="Open Sans"/>
                <a:sym typeface="Open Sans"/>
              </a:defRPr>
            </a:lvl8pPr>
            <a:lvl9pPr marL="0" marR="0" lvl="8" indent="0" algn="r" rtl="0">
              <a:spcBef>
                <a:spcPts val="0"/>
              </a:spcBef>
              <a:buNone/>
              <a:defRPr sz="900">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64924" y="469965"/>
            <a:ext cx="8229600" cy="3558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rgbClr val="3C3C3C"/>
              </a:buClr>
              <a:buSzPts val="1100"/>
              <a:buFont typeface="Open Sans"/>
              <a:buNone/>
              <a:defRPr sz="2100" b="1" i="0" u="none" strike="noStrike" cap="none">
                <a:solidFill>
                  <a:srgbClr val="3C3C3C"/>
                </a:solidFill>
                <a:latin typeface="Open Sans"/>
                <a:ea typeface="Open Sans"/>
                <a:cs typeface="Open Sans"/>
                <a:sym typeface="Open Sans"/>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76" name="Shape 17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979A9F"/>
                </a:solidFill>
                <a:latin typeface="Open Sans"/>
                <a:ea typeface="Open Sans"/>
                <a:cs typeface="Open Sans"/>
                <a:sym typeface="Open Sans"/>
              </a:defRPr>
            </a:lvl1pPr>
            <a:lvl2pPr marL="0" marR="0" lvl="1" indent="0" algn="r" rtl="0">
              <a:spcBef>
                <a:spcPts val="0"/>
              </a:spcBef>
              <a:buNone/>
              <a:defRPr sz="900">
                <a:solidFill>
                  <a:srgbClr val="979A9F"/>
                </a:solidFill>
                <a:latin typeface="Open Sans"/>
                <a:ea typeface="Open Sans"/>
                <a:cs typeface="Open Sans"/>
                <a:sym typeface="Open Sans"/>
              </a:defRPr>
            </a:lvl2pPr>
            <a:lvl3pPr marL="0" marR="0" lvl="2" indent="0" algn="r" rtl="0">
              <a:spcBef>
                <a:spcPts val="0"/>
              </a:spcBef>
              <a:buNone/>
              <a:defRPr sz="900">
                <a:solidFill>
                  <a:srgbClr val="979A9F"/>
                </a:solidFill>
                <a:latin typeface="Open Sans"/>
                <a:ea typeface="Open Sans"/>
                <a:cs typeface="Open Sans"/>
                <a:sym typeface="Open Sans"/>
              </a:defRPr>
            </a:lvl3pPr>
            <a:lvl4pPr marL="0" marR="0" lvl="3" indent="0" algn="r" rtl="0">
              <a:spcBef>
                <a:spcPts val="0"/>
              </a:spcBef>
              <a:buNone/>
              <a:defRPr sz="900">
                <a:solidFill>
                  <a:srgbClr val="979A9F"/>
                </a:solidFill>
                <a:latin typeface="Open Sans"/>
                <a:ea typeface="Open Sans"/>
                <a:cs typeface="Open Sans"/>
                <a:sym typeface="Open Sans"/>
              </a:defRPr>
            </a:lvl4pPr>
            <a:lvl5pPr marL="0" marR="0" lvl="4" indent="0" algn="r" rtl="0">
              <a:spcBef>
                <a:spcPts val="0"/>
              </a:spcBef>
              <a:buNone/>
              <a:defRPr sz="900">
                <a:solidFill>
                  <a:srgbClr val="979A9F"/>
                </a:solidFill>
                <a:latin typeface="Open Sans"/>
                <a:ea typeface="Open Sans"/>
                <a:cs typeface="Open Sans"/>
                <a:sym typeface="Open Sans"/>
              </a:defRPr>
            </a:lvl5pPr>
            <a:lvl6pPr marL="0" marR="0" lvl="5" indent="0" algn="r" rtl="0">
              <a:spcBef>
                <a:spcPts val="0"/>
              </a:spcBef>
              <a:buNone/>
              <a:defRPr sz="900">
                <a:solidFill>
                  <a:srgbClr val="979A9F"/>
                </a:solidFill>
                <a:latin typeface="Open Sans"/>
                <a:ea typeface="Open Sans"/>
                <a:cs typeface="Open Sans"/>
                <a:sym typeface="Open Sans"/>
              </a:defRPr>
            </a:lvl6pPr>
            <a:lvl7pPr marL="0" marR="0" lvl="6" indent="0" algn="r" rtl="0">
              <a:spcBef>
                <a:spcPts val="0"/>
              </a:spcBef>
              <a:buNone/>
              <a:defRPr sz="900">
                <a:solidFill>
                  <a:srgbClr val="979A9F"/>
                </a:solidFill>
                <a:latin typeface="Open Sans"/>
                <a:ea typeface="Open Sans"/>
                <a:cs typeface="Open Sans"/>
                <a:sym typeface="Open Sans"/>
              </a:defRPr>
            </a:lvl7pPr>
            <a:lvl8pPr marL="0" marR="0" lvl="7" indent="0" algn="r" rtl="0">
              <a:spcBef>
                <a:spcPts val="0"/>
              </a:spcBef>
              <a:buNone/>
              <a:defRPr sz="900">
                <a:solidFill>
                  <a:srgbClr val="979A9F"/>
                </a:solidFill>
                <a:latin typeface="Open Sans"/>
                <a:ea typeface="Open Sans"/>
                <a:cs typeface="Open Sans"/>
                <a:sym typeface="Open Sans"/>
              </a:defRPr>
            </a:lvl8pPr>
            <a:lvl9pPr marL="0" marR="0" lvl="8" indent="0" algn="r" rtl="0">
              <a:spcBef>
                <a:spcPts val="0"/>
              </a:spcBef>
              <a:buNone/>
              <a:defRPr sz="900">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
        <p:cNvGrpSpPr/>
        <p:nvPr/>
      </p:nvGrpSpPr>
      <p:grpSpPr>
        <a:xfrm>
          <a:off x="0" y="0"/>
          <a:ext cx="0" cy="0"/>
          <a:chOff x="0" y="0"/>
          <a:chExt cx="0" cy="0"/>
        </a:xfrm>
      </p:grpSpPr>
      <p:sp>
        <p:nvSpPr>
          <p:cNvPr id="180" name="Shape 18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979A9F"/>
                </a:solidFill>
                <a:latin typeface="Open Sans"/>
                <a:ea typeface="Open Sans"/>
                <a:cs typeface="Open Sans"/>
                <a:sym typeface="Open Sans"/>
              </a:defRPr>
            </a:lvl1pPr>
            <a:lvl2pPr marL="0" marR="0" lvl="1" indent="0" algn="r" rtl="0">
              <a:spcBef>
                <a:spcPts val="0"/>
              </a:spcBef>
              <a:buNone/>
              <a:defRPr sz="900">
                <a:solidFill>
                  <a:srgbClr val="979A9F"/>
                </a:solidFill>
                <a:latin typeface="Open Sans"/>
                <a:ea typeface="Open Sans"/>
                <a:cs typeface="Open Sans"/>
                <a:sym typeface="Open Sans"/>
              </a:defRPr>
            </a:lvl2pPr>
            <a:lvl3pPr marL="0" marR="0" lvl="2" indent="0" algn="r" rtl="0">
              <a:spcBef>
                <a:spcPts val="0"/>
              </a:spcBef>
              <a:buNone/>
              <a:defRPr sz="900">
                <a:solidFill>
                  <a:srgbClr val="979A9F"/>
                </a:solidFill>
                <a:latin typeface="Open Sans"/>
                <a:ea typeface="Open Sans"/>
                <a:cs typeface="Open Sans"/>
                <a:sym typeface="Open Sans"/>
              </a:defRPr>
            </a:lvl3pPr>
            <a:lvl4pPr marL="0" marR="0" lvl="3" indent="0" algn="r" rtl="0">
              <a:spcBef>
                <a:spcPts val="0"/>
              </a:spcBef>
              <a:buNone/>
              <a:defRPr sz="900">
                <a:solidFill>
                  <a:srgbClr val="979A9F"/>
                </a:solidFill>
                <a:latin typeface="Open Sans"/>
                <a:ea typeface="Open Sans"/>
                <a:cs typeface="Open Sans"/>
                <a:sym typeface="Open Sans"/>
              </a:defRPr>
            </a:lvl4pPr>
            <a:lvl5pPr marL="0" marR="0" lvl="4" indent="0" algn="r" rtl="0">
              <a:spcBef>
                <a:spcPts val="0"/>
              </a:spcBef>
              <a:buNone/>
              <a:defRPr sz="900">
                <a:solidFill>
                  <a:srgbClr val="979A9F"/>
                </a:solidFill>
                <a:latin typeface="Open Sans"/>
                <a:ea typeface="Open Sans"/>
                <a:cs typeface="Open Sans"/>
                <a:sym typeface="Open Sans"/>
              </a:defRPr>
            </a:lvl5pPr>
            <a:lvl6pPr marL="0" marR="0" lvl="5" indent="0" algn="r" rtl="0">
              <a:spcBef>
                <a:spcPts val="0"/>
              </a:spcBef>
              <a:buNone/>
              <a:defRPr sz="900">
                <a:solidFill>
                  <a:srgbClr val="979A9F"/>
                </a:solidFill>
                <a:latin typeface="Open Sans"/>
                <a:ea typeface="Open Sans"/>
                <a:cs typeface="Open Sans"/>
                <a:sym typeface="Open Sans"/>
              </a:defRPr>
            </a:lvl6pPr>
            <a:lvl7pPr marL="0" marR="0" lvl="6" indent="0" algn="r" rtl="0">
              <a:spcBef>
                <a:spcPts val="0"/>
              </a:spcBef>
              <a:buNone/>
              <a:defRPr sz="900">
                <a:solidFill>
                  <a:srgbClr val="979A9F"/>
                </a:solidFill>
                <a:latin typeface="Open Sans"/>
                <a:ea typeface="Open Sans"/>
                <a:cs typeface="Open Sans"/>
                <a:sym typeface="Open Sans"/>
              </a:defRPr>
            </a:lvl7pPr>
            <a:lvl8pPr marL="0" marR="0" lvl="7" indent="0" algn="r" rtl="0">
              <a:spcBef>
                <a:spcPts val="0"/>
              </a:spcBef>
              <a:buNone/>
              <a:defRPr sz="900">
                <a:solidFill>
                  <a:srgbClr val="979A9F"/>
                </a:solidFill>
                <a:latin typeface="Open Sans"/>
                <a:ea typeface="Open Sans"/>
                <a:cs typeface="Open Sans"/>
                <a:sym typeface="Open Sans"/>
              </a:defRPr>
            </a:lvl8pPr>
            <a:lvl9pPr marL="0" marR="0" lvl="8" indent="0" algn="r" rtl="0">
              <a:spcBef>
                <a:spcPts val="0"/>
              </a:spcBef>
              <a:buNone/>
              <a:defRPr sz="900">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rgbClr val="3C3C3C"/>
              </a:buClr>
              <a:buSzPts val="1100"/>
              <a:buFont typeface="Open Sans"/>
              <a:buNone/>
              <a:defRPr sz="2100" b="1" i="0" u="none" strike="noStrike" cap="none">
                <a:solidFill>
                  <a:srgbClr val="3C3C3C"/>
                </a:solidFill>
                <a:latin typeface="Open Sans"/>
                <a:ea typeface="Open Sans"/>
                <a:cs typeface="Open Sans"/>
                <a:sym typeface="Open Sans"/>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85" name="Shape 185"/>
          <p:cNvSpPr txBox="1">
            <a:spLocks noGrp="1"/>
          </p:cNvSpPr>
          <p:nvPr>
            <p:ph type="body" idx="1"/>
          </p:nvPr>
        </p:nvSpPr>
        <p:spPr>
          <a:xfrm>
            <a:off x="3887391" y="740569"/>
            <a:ext cx="4629300" cy="36552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2"/>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400"/>
              </a:spcBef>
              <a:spcAft>
                <a:spcPts val="0"/>
              </a:spcAft>
              <a:buClr>
                <a:schemeClr val="dk1"/>
              </a:buClr>
              <a:buSzPts val="1800"/>
              <a:buFont typeface="Arial"/>
              <a:buNone/>
              <a:defRPr sz="11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979A9F"/>
                </a:solidFill>
                <a:latin typeface="Open Sans"/>
                <a:ea typeface="Open Sans"/>
                <a:cs typeface="Open Sans"/>
                <a:sym typeface="Open Sans"/>
              </a:defRPr>
            </a:lvl1pPr>
            <a:lvl2pPr marL="0" marR="0" lvl="1" indent="0" algn="r" rtl="0">
              <a:spcBef>
                <a:spcPts val="0"/>
              </a:spcBef>
              <a:buNone/>
              <a:defRPr sz="900">
                <a:solidFill>
                  <a:srgbClr val="979A9F"/>
                </a:solidFill>
                <a:latin typeface="Open Sans"/>
                <a:ea typeface="Open Sans"/>
                <a:cs typeface="Open Sans"/>
                <a:sym typeface="Open Sans"/>
              </a:defRPr>
            </a:lvl2pPr>
            <a:lvl3pPr marL="0" marR="0" lvl="2" indent="0" algn="r" rtl="0">
              <a:spcBef>
                <a:spcPts val="0"/>
              </a:spcBef>
              <a:buNone/>
              <a:defRPr sz="900">
                <a:solidFill>
                  <a:srgbClr val="979A9F"/>
                </a:solidFill>
                <a:latin typeface="Open Sans"/>
                <a:ea typeface="Open Sans"/>
                <a:cs typeface="Open Sans"/>
                <a:sym typeface="Open Sans"/>
              </a:defRPr>
            </a:lvl3pPr>
            <a:lvl4pPr marL="0" marR="0" lvl="3" indent="0" algn="r" rtl="0">
              <a:spcBef>
                <a:spcPts val="0"/>
              </a:spcBef>
              <a:buNone/>
              <a:defRPr sz="900">
                <a:solidFill>
                  <a:srgbClr val="979A9F"/>
                </a:solidFill>
                <a:latin typeface="Open Sans"/>
                <a:ea typeface="Open Sans"/>
                <a:cs typeface="Open Sans"/>
                <a:sym typeface="Open Sans"/>
              </a:defRPr>
            </a:lvl4pPr>
            <a:lvl5pPr marL="0" marR="0" lvl="4" indent="0" algn="r" rtl="0">
              <a:spcBef>
                <a:spcPts val="0"/>
              </a:spcBef>
              <a:buNone/>
              <a:defRPr sz="900">
                <a:solidFill>
                  <a:srgbClr val="979A9F"/>
                </a:solidFill>
                <a:latin typeface="Open Sans"/>
                <a:ea typeface="Open Sans"/>
                <a:cs typeface="Open Sans"/>
                <a:sym typeface="Open Sans"/>
              </a:defRPr>
            </a:lvl5pPr>
            <a:lvl6pPr marL="0" marR="0" lvl="5" indent="0" algn="r" rtl="0">
              <a:spcBef>
                <a:spcPts val="0"/>
              </a:spcBef>
              <a:buNone/>
              <a:defRPr sz="900">
                <a:solidFill>
                  <a:srgbClr val="979A9F"/>
                </a:solidFill>
                <a:latin typeface="Open Sans"/>
                <a:ea typeface="Open Sans"/>
                <a:cs typeface="Open Sans"/>
                <a:sym typeface="Open Sans"/>
              </a:defRPr>
            </a:lvl6pPr>
            <a:lvl7pPr marL="0" marR="0" lvl="6" indent="0" algn="r" rtl="0">
              <a:spcBef>
                <a:spcPts val="0"/>
              </a:spcBef>
              <a:buNone/>
              <a:defRPr sz="900">
                <a:solidFill>
                  <a:srgbClr val="979A9F"/>
                </a:solidFill>
                <a:latin typeface="Open Sans"/>
                <a:ea typeface="Open Sans"/>
                <a:cs typeface="Open Sans"/>
                <a:sym typeface="Open Sans"/>
              </a:defRPr>
            </a:lvl7pPr>
            <a:lvl8pPr marL="0" marR="0" lvl="7" indent="0" algn="r" rtl="0">
              <a:spcBef>
                <a:spcPts val="0"/>
              </a:spcBef>
              <a:buNone/>
              <a:defRPr sz="900">
                <a:solidFill>
                  <a:srgbClr val="979A9F"/>
                </a:solidFill>
                <a:latin typeface="Open Sans"/>
                <a:ea typeface="Open Sans"/>
                <a:cs typeface="Open Sans"/>
                <a:sym typeface="Open Sans"/>
              </a:defRPr>
            </a:lvl8pPr>
            <a:lvl9pPr marL="0" marR="0" lvl="8" indent="0" algn="r" rtl="0">
              <a:spcBef>
                <a:spcPts val="0"/>
              </a:spcBef>
              <a:buNone/>
              <a:defRPr sz="900">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rgbClr val="3C3C3C"/>
              </a:buClr>
              <a:buSzPts val="1100"/>
              <a:buFont typeface="Open Sans"/>
              <a:buNone/>
              <a:defRPr sz="2100" b="1" i="0" u="none" strike="noStrike" cap="none">
                <a:solidFill>
                  <a:srgbClr val="3C3C3C"/>
                </a:solidFill>
                <a:latin typeface="Open Sans"/>
                <a:ea typeface="Open Sans"/>
                <a:cs typeface="Open Sans"/>
                <a:sym typeface="Open Sans"/>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92" name="Shape 192"/>
          <p:cNvSpPr>
            <a:spLocks noGrp="1"/>
          </p:cNvSpPr>
          <p:nvPr>
            <p:ph type="pic" idx="2"/>
          </p:nvPr>
        </p:nvSpPr>
        <p:spPr>
          <a:xfrm>
            <a:off x="3887391" y="740569"/>
            <a:ext cx="4629300" cy="36552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800"/>
              </a:spcBef>
              <a:spcAft>
                <a:spcPts val="0"/>
              </a:spcAft>
              <a:buClr>
                <a:schemeClr val="dk1"/>
              </a:buClr>
              <a:buSzPts val="1100"/>
              <a:buFont typeface="Arial"/>
              <a:buNone/>
              <a:defRPr sz="2400" b="0" i="0" u="none" strike="noStrike" cap="none">
                <a:solidFill>
                  <a:schemeClr val="dk1"/>
                </a:solidFill>
                <a:latin typeface="Open Sans"/>
                <a:ea typeface="Open Sans"/>
                <a:cs typeface="Open Sans"/>
                <a:sym typeface="Open Sans"/>
              </a:defRPr>
            </a:lvl1pPr>
            <a:lvl2pPr marL="342900" marR="0" lvl="1" indent="0" algn="l" rtl="0">
              <a:lnSpc>
                <a:spcPct val="90000"/>
              </a:lnSpc>
              <a:spcBef>
                <a:spcPts val="400"/>
              </a:spcBef>
              <a:spcAft>
                <a:spcPts val="0"/>
              </a:spcAft>
              <a:buClr>
                <a:schemeClr val="dk1"/>
              </a:buClr>
              <a:buSzPts val="1100"/>
              <a:buFont typeface="Arial"/>
              <a:buNone/>
              <a:defRPr sz="2100" b="0" i="0" u="none" strike="noStrike" cap="none">
                <a:solidFill>
                  <a:schemeClr val="dk1"/>
                </a:solidFill>
                <a:latin typeface="Open Sans"/>
                <a:ea typeface="Open Sans"/>
                <a:cs typeface="Open Sans"/>
                <a:sym typeface="Open Sans"/>
              </a:defRPr>
            </a:lvl2pPr>
            <a:lvl3pPr marL="685800" marR="0" lvl="2" indent="0" algn="l" rtl="0">
              <a:lnSpc>
                <a:spcPct val="90000"/>
              </a:lnSpc>
              <a:spcBef>
                <a:spcPts val="400"/>
              </a:spcBef>
              <a:spcAft>
                <a:spcPts val="0"/>
              </a:spcAft>
              <a:buClr>
                <a:schemeClr val="dk1"/>
              </a:buClr>
              <a:buSzPts val="1100"/>
              <a:buFont typeface="Arial"/>
              <a:buNone/>
              <a:defRPr sz="1800" b="0" i="0" u="none" strike="noStrike" cap="none">
                <a:solidFill>
                  <a:schemeClr val="dk1"/>
                </a:solidFill>
                <a:latin typeface="Open Sans"/>
                <a:ea typeface="Open Sans"/>
                <a:cs typeface="Open Sans"/>
                <a:sym typeface="Open Sans"/>
              </a:defRPr>
            </a:lvl3pPr>
            <a:lvl4pPr marL="1028700" marR="0" lvl="3"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Open Sans"/>
                <a:ea typeface="Open Sans"/>
                <a:cs typeface="Open Sans"/>
                <a:sym typeface="Open Sans"/>
              </a:defRPr>
            </a:lvl4pPr>
            <a:lvl5pPr marL="1371600" marR="0" lvl="4"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Open Sans"/>
                <a:ea typeface="Open Sans"/>
                <a:cs typeface="Open Sans"/>
                <a:sym typeface="Open Sans"/>
              </a:defRPr>
            </a:lvl5pPr>
            <a:lvl6pPr marL="1714500" marR="0" lvl="5"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body" idx="1"/>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400"/>
              </a:spcBef>
              <a:spcAft>
                <a:spcPts val="0"/>
              </a:spcAft>
              <a:buClr>
                <a:schemeClr val="dk1"/>
              </a:buClr>
              <a:buSzPts val="1800"/>
              <a:buFont typeface="Arial"/>
              <a:buNone/>
              <a:defRPr sz="11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979A9F"/>
                </a:solidFill>
                <a:latin typeface="Open Sans"/>
                <a:ea typeface="Open Sans"/>
                <a:cs typeface="Open Sans"/>
                <a:sym typeface="Open Sans"/>
              </a:defRPr>
            </a:lvl1pPr>
            <a:lvl2pPr marL="0" marR="0" lvl="1" indent="0" algn="r" rtl="0">
              <a:spcBef>
                <a:spcPts val="0"/>
              </a:spcBef>
              <a:buNone/>
              <a:defRPr sz="900">
                <a:solidFill>
                  <a:srgbClr val="979A9F"/>
                </a:solidFill>
                <a:latin typeface="Open Sans"/>
                <a:ea typeface="Open Sans"/>
                <a:cs typeface="Open Sans"/>
                <a:sym typeface="Open Sans"/>
              </a:defRPr>
            </a:lvl2pPr>
            <a:lvl3pPr marL="0" marR="0" lvl="2" indent="0" algn="r" rtl="0">
              <a:spcBef>
                <a:spcPts val="0"/>
              </a:spcBef>
              <a:buNone/>
              <a:defRPr sz="900">
                <a:solidFill>
                  <a:srgbClr val="979A9F"/>
                </a:solidFill>
                <a:latin typeface="Open Sans"/>
                <a:ea typeface="Open Sans"/>
                <a:cs typeface="Open Sans"/>
                <a:sym typeface="Open Sans"/>
              </a:defRPr>
            </a:lvl3pPr>
            <a:lvl4pPr marL="0" marR="0" lvl="3" indent="0" algn="r" rtl="0">
              <a:spcBef>
                <a:spcPts val="0"/>
              </a:spcBef>
              <a:buNone/>
              <a:defRPr sz="900">
                <a:solidFill>
                  <a:srgbClr val="979A9F"/>
                </a:solidFill>
                <a:latin typeface="Open Sans"/>
                <a:ea typeface="Open Sans"/>
                <a:cs typeface="Open Sans"/>
                <a:sym typeface="Open Sans"/>
              </a:defRPr>
            </a:lvl4pPr>
            <a:lvl5pPr marL="0" marR="0" lvl="4" indent="0" algn="r" rtl="0">
              <a:spcBef>
                <a:spcPts val="0"/>
              </a:spcBef>
              <a:buNone/>
              <a:defRPr sz="900">
                <a:solidFill>
                  <a:srgbClr val="979A9F"/>
                </a:solidFill>
                <a:latin typeface="Open Sans"/>
                <a:ea typeface="Open Sans"/>
                <a:cs typeface="Open Sans"/>
                <a:sym typeface="Open Sans"/>
              </a:defRPr>
            </a:lvl5pPr>
            <a:lvl6pPr marL="0" marR="0" lvl="5" indent="0" algn="r" rtl="0">
              <a:spcBef>
                <a:spcPts val="0"/>
              </a:spcBef>
              <a:buNone/>
              <a:defRPr sz="900">
                <a:solidFill>
                  <a:srgbClr val="979A9F"/>
                </a:solidFill>
                <a:latin typeface="Open Sans"/>
                <a:ea typeface="Open Sans"/>
                <a:cs typeface="Open Sans"/>
                <a:sym typeface="Open Sans"/>
              </a:defRPr>
            </a:lvl6pPr>
            <a:lvl7pPr marL="0" marR="0" lvl="6" indent="0" algn="r" rtl="0">
              <a:spcBef>
                <a:spcPts val="0"/>
              </a:spcBef>
              <a:buNone/>
              <a:defRPr sz="900">
                <a:solidFill>
                  <a:srgbClr val="979A9F"/>
                </a:solidFill>
                <a:latin typeface="Open Sans"/>
                <a:ea typeface="Open Sans"/>
                <a:cs typeface="Open Sans"/>
                <a:sym typeface="Open Sans"/>
              </a:defRPr>
            </a:lvl7pPr>
            <a:lvl8pPr marL="0" marR="0" lvl="7" indent="0" algn="r" rtl="0">
              <a:spcBef>
                <a:spcPts val="0"/>
              </a:spcBef>
              <a:buNone/>
              <a:defRPr sz="900">
                <a:solidFill>
                  <a:srgbClr val="979A9F"/>
                </a:solidFill>
                <a:latin typeface="Open Sans"/>
                <a:ea typeface="Open Sans"/>
                <a:cs typeface="Open Sans"/>
                <a:sym typeface="Open Sans"/>
              </a:defRPr>
            </a:lvl8pPr>
            <a:lvl9pPr marL="0" marR="0" lvl="8" indent="0" algn="r" rtl="0">
              <a:spcBef>
                <a:spcPts val="0"/>
              </a:spcBef>
              <a:buNone/>
              <a:defRPr sz="900">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64924" y="469965"/>
            <a:ext cx="8229600" cy="3558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rgbClr val="3C3C3C"/>
              </a:buClr>
              <a:buSzPts val="1100"/>
              <a:buFont typeface="Open Sans"/>
              <a:buNone/>
              <a:defRPr sz="2100" b="1" i="0" u="none" strike="noStrike" cap="none">
                <a:solidFill>
                  <a:srgbClr val="3C3C3C"/>
                </a:solidFill>
                <a:latin typeface="Open Sans"/>
                <a:ea typeface="Open Sans"/>
                <a:cs typeface="Open Sans"/>
                <a:sym typeface="Open Sans"/>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99" name="Shape 199"/>
          <p:cNvSpPr txBox="1">
            <a:spLocks noGrp="1"/>
          </p:cNvSpPr>
          <p:nvPr>
            <p:ph type="body" idx="1"/>
          </p:nvPr>
        </p:nvSpPr>
        <p:spPr>
          <a:xfrm rot="5400000">
            <a:off x="2761274" y="-1300531"/>
            <a:ext cx="3636900" cy="82296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979A9F"/>
                </a:solidFill>
                <a:latin typeface="Open Sans"/>
                <a:ea typeface="Open Sans"/>
                <a:cs typeface="Open Sans"/>
                <a:sym typeface="Open Sans"/>
              </a:defRPr>
            </a:lvl1pPr>
            <a:lvl2pPr marL="0" marR="0" lvl="1" indent="0" algn="r" rtl="0">
              <a:spcBef>
                <a:spcPts val="0"/>
              </a:spcBef>
              <a:buNone/>
              <a:defRPr sz="900">
                <a:solidFill>
                  <a:srgbClr val="979A9F"/>
                </a:solidFill>
                <a:latin typeface="Open Sans"/>
                <a:ea typeface="Open Sans"/>
                <a:cs typeface="Open Sans"/>
                <a:sym typeface="Open Sans"/>
              </a:defRPr>
            </a:lvl2pPr>
            <a:lvl3pPr marL="0" marR="0" lvl="2" indent="0" algn="r" rtl="0">
              <a:spcBef>
                <a:spcPts val="0"/>
              </a:spcBef>
              <a:buNone/>
              <a:defRPr sz="900">
                <a:solidFill>
                  <a:srgbClr val="979A9F"/>
                </a:solidFill>
                <a:latin typeface="Open Sans"/>
                <a:ea typeface="Open Sans"/>
                <a:cs typeface="Open Sans"/>
                <a:sym typeface="Open Sans"/>
              </a:defRPr>
            </a:lvl3pPr>
            <a:lvl4pPr marL="0" marR="0" lvl="3" indent="0" algn="r" rtl="0">
              <a:spcBef>
                <a:spcPts val="0"/>
              </a:spcBef>
              <a:buNone/>
              <a:defRPr sz="900">
                <a:solidFill>
                  <a:srgbClr val="979A9F"/>
                </a:solidFill>
                <a:latin typeface="Open Sans"/>
                <a:ea typeface="Open Sans"/>
                <a:cs typeface="Open Sans"/>
                <a:sym typeface="Open Sans"/>
              </a:defRPr>
            </a:lvl4pPr>
            <a:lvl5pPr marL="0" marR="0" lvl="4" indent="0" algn="r" rtl="0">
              <a:spcBef>
                <a:spcPts val="0"/>
              </a:spcBef>
              <a:buNone/>
              <a:defRPr sz="900">
                <a:solidFill>
                  <a:srgbClr val="979A9F"/>
                </a:solidFill>
                <a:latin typeface="Open Sans"/>
                <a:ea typeface="Open Sans"/>
                <a:cs typeface="Open Sans"/>
                <a:sym typeface="Open Sans"/>
              </a:defRPr>
            </a:lvl5pPr>
            <a:lvl6pPr marL="0" marR="0" lvl="5" indent="0" algn="r" rtl="0">
              <a:spcBef>
                <a:spcPts val="0"/>
              </a:spcBef>
              <a:buNone/>
              <a:defRPr sz="900">
                <a:solidFill>
                  <a:srgbClr val="979A9F"/>
                </a:solidFill>
                <a:latin typeface="Open Sans"/>
                <a:ea typeface="Open Sans"/>
                <a:cs typeface="Open Sans"/>
                <a:sym typeface="Open Sans"/>
              </a:defRPr>
            </a:lvl6pPr>
            <a:lvl7pPr marL="0" marR="0" lvl="6" indent="0" algn="r" rtl="0">
              <a:spcBef>
                <a:spcPts val="0"/>
              </a:spcBef>
              <a:buNone/>
              <a:defRPr sz="900">
                <a:solidFill>
                  <a:srgbClr val="979A9F"/>
                </a:solidFill>
                <a:latin typeface="Open Sans"/>
                <a:ea typeface="Open Sans"/>
                <a:cs typeface="Open Sans"/>
                <a:sym typeface="Open Sans"/>
              </a:defRPr>
            </a:lvl7pPr>
            <a:lvl8pPr marL="0" marR="0" lvl="7" indent="0" algn="r" rtl="0">
              <a:spcBef>
                <a:spcPts val="0"/>
              </a:spcBef>
              <a:buNone/>
              <a:defRPr sz="900">
                <a:solidFill>
                  <a:srgbClr val="979A9F"/>
                </a:solidFill>
                <a:latin typeface="Open Sans"/>
                <a:ea typeface="Open Sans"/>
                <a:cs typeface="Open Sans"/>
                <a:sym typeface="Open Sans"/>
              </a:defRPr>
            </a:lvl8pPr>
            <a:lvl9pPr marL="0" marR="0" lvl="8" indent="0" algn="r" rtl="0">
              <a:spcBef>
                <a:spcPts val="0"/>
              </a:spcBef>
              <a:buNone/>
              <a:defRPr sz="900">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rgbClr val="3C3C3C"/>
              </a:buClr>
              <a:buSzPts val="1100"/>
              <a:buFont typeface="Open Sans"/>
              <a:buNone/>
              <a:defRPr sz="2100" b="1" i="0" u="none" strike="noStrike" cap="none">
                <a:solidFill>
                  <a:srgbClr val="3C3C3C"/>
                </a:solidFill>
                <a:latin typeface="Open Sans"/>
                <a:ea typeface="Open Sans"/>
                <a:cs typeface="Open Sans"/>
                <a:sym typeface="Open Sans"/>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205" name="Shape 20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979A9F"/>
                </a:solidFill>
                <a:latin typeface="Open Sans"/>
                <a:ea typeface="Open Sans"/>
                <a:cs typeface="Open Sans"/>
                <a:sym typeface="Open Sans"/>
              </a:defRPr>
            </a:lvl1pPr>
            <a:lvl2pPr marL="0" marR="0" lvl="1" indent="0" algn="r" rtl="0">
              <a:spcBef>
                <a:spcPts val="0"/>
              </a:spcBef>
              <a:buNone/>
              <a:defRPr sz="900">
                <a:solidFill>
                  <a:srgbClr val="979A9F"/>
                </a:solidFill>
                <a:latin typeface="Open Sans"/>
                <a:ea typeface="Open Sans"/>
                <a:cs typeface="Open Sans"/>
                <a:sym typeface="Open Sans"/>
              </a:defRPr>
            </a:lvl2pPr>
            <a:lvl3pPr marL="0" marR="0" lvl="2" indent="0" algn="r" rtl="0">
              <a:spcBef>
                <a:spcPts val="0"/>
              </a:spcBef>
              <a:buNone/>
              <a:defRPr sz="900">
                <a:solidFill>
                  <a:srgbClr val="979A9F"/>
                </a:solidFill>
                <a:latin typeface="Open Sans"/>
                <a:ea typeface="Open Sans"/>
                <a:cs typeface="Open Sans"/>
                <a:sym typeface="Open Sans"/>
              </a:defRPr>
            </a:lvl3pPr>
            <a:lvl4pPr marL="0" marR="0" lvl="3" indent="0" algn="r" rtl="0">
              <a:spcBef>
                <a:spcPts val="0"/>
              </a:spcBef>
              <a:buNone/>
              <a:defRPr sz="900">
                <a:solidFill>
                  <a:srgbClr val="979A9F"/>
                </a:solidFill>
                <a:latin typeface="Open Sans"/>
                <a:ea typeface="Open Sans"/>
                <a:cs typeface="Open Sans"/>
                <a:sym typeface="Open Sans"/>
              </a:defRPr>
            </a:lvl4pPr>
            <a:lvl5pPr marL="0" marR="0" lvl="4" indent="0" algn="r" rtl="0">
              <a:spcBef>
                <a:spcPts val="0"/>
              </a:spcBef>
              <a:buNone/>
              <a:defRPr sz="900">
                <a:solidFill>
                  <a:srgbClr val="979A9F"/>
                </a:solidFill>
                <a:latin typeface="Open Sans"/>
                <a:ea typeface="Open Sans"/>
                <a:cs typeface="Open Sans"/>
                <a:sym typeface="Open Sans"/>
              </a:defRPr>
            </a:lvl5pPr>
            <a:lvl6pPr marL="0" marR="0" lvl="5" indent="0" algn="r" rtl="0">
              <a:spcBef>
                <a:spcPts val="0"/>
              </a:spcBef>
              <a:buNone/>
              <a:defRPr sz="900">
                <a:solidFill>
                  <a:srgbClr val="979A9F"/>
                </a:solidFill>
                <a:latin typeface="Open Sans"/>
                <a:ea typeface="Open Sans"/>
                <a:cs typeface="Open Sans"/>
                <a:sym typeface="Open Sans"/>
              </a:defRPr>
            </a:lvl6pPr>
            <a:lvl7pPr marL="0" marR="0" lvl="6" indent="0" algn="r" rtl="0">
              <a:spcBef>
                <a:spcPts val="0"/>
              </a:spcBef>
              <a:buNone/>
              <a:defRPr sz="900">
                <a:solidFill>
                  <a:srgbClr val="979A9F"/>
                </a:solidFill>
                <a:latin typeface="Open Sans"/>
                <a:ea typeface="Open Sans"/>
                <a:cs typeface="Open Sans"/>
                <a:sym typeface="Open Sans"/>
              </a:defRPr>
            </a:lvl7pPr>
            <a:lvl8pPr marL="0" marR="0" lvl="7" indent="0" algn="r" rtl="0">
              <a:spcBef>
                <a:spcPts val="0"/>
              </a:spcBef>
              <a:buNone/>
              <a:defRPr sz="900">
                <a:solidFill>
                  <a:srgbClr val="979A9F"/>
                </a:solidFill>
                <a:latin typeface="Open Sans"/>
                <a:ea typeface="Open Sans"/>
                <a:cs typeface="Open Sans"/>
                <a:sym typeface="Open Sans"/>
              </a:defRPr>
            </a:lvl8pPr>
            <a:lvl9pPr marL="0" marR="0" lvl="8" indent="0" algn="r" rtl="0">
              <a:spcBef>
                <a:spcPts val="0"/>
              </a:spcBef>
              <a:buNone/>
              <a:defRPr sz="900">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56" name="Shape 5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dk1"/>
              </a:buClr>
              <a:buSzPts val="1400"/>
              <a:buFont typeface="Arial"/>
              <a:buChar char="•"/>
              <a:defRPr/>
            </a:lvl1pPr>
            <a:lvl2pPr marL="914400" marR="0" lvl="1" indent="-317500" algn="l" rtl="0">
              <a:spcBef>
                <a:spcPts val="560"/>
              </a:spcBef>
              <a:spcAft>
                <a:spcPts val="0"/>
              </a:spcAft>
              <a:buClr>
                <a:schemeClr val="dk1"/>
              </a:buClr>
              <a:buSzPts val="1400"/>
              <a:buFont typeface="Arial"/>
              <a:buChar char="–"/>
              <a:defRPr/>
            </a:lvl2pPr>
            <a:lvl3pPr marL="1371600" marR="0" lvl="2" indent="-317500" algn="l" rtl="0">
              <a:spcBef>
                <a:spcPts val="480"/>
              </a:spcBef>
              <a:spcAft>
                <a:spcPts val="0"/>
              </a:spcAft>
              <a:buClr>
                <a:schemeClr val="dk1"/>
              </a:buClr>
              <a:buSzPts val="1400"/>
              <a:buFont typeface="Arial"/>
              <a:buChar char="•"/>
              <a:defRPr/>
            </a:lvl3pPr>
            <a:lvl4pPr marL="1828800" marR="0" lvl="3" indent="-317500" algn="l" rtl="0">
              <a:spcBef>
                <a:spcPts val="400"/>
              </a:spcBef>
              <a:spcAft>
                <a:spcPts val="0"/>
              </a:spcAft>
              <a:buClr>
                <a:schemeClr val="dk1"/>
              </a:buClr>
              <a:buSzPts val="1400"/>
              <a:buFont typeface="Arial"/>
              <a:buChar char="–"/>
              <a:defRPr/>
            </a:lvl4pPr>
            <a:lvl5pPr marL="2286000" marR="0" lvl="4" indent="-317500" algn="l" rtl="0">
              <a:spcBef>
                <a:spcPts val="400"/>
              </a:spcBef>
              <a:spcAft>
                <a:spcPts val="0"/>
              </a:spcAft>
              <a:buClr>
                <a:schemeClr val="dk1"/>
              </a:buClr>
              <a:buSzPts val="1400"/>
              <a:buFont typeface="Arial"/>
              <a:buChar char="»"/>
              <a:defRPr/>
            </a:lvl5pPr>
            <a:lvl6pPr marL="2743200" marR="0" lvl="5" indent="-317500" algn="l" rtl="0">
              <a:spcBef>
                <a:spcPts val="400"/>
              </a:spcBef>
              <a:spcAft>
                <a:spcPts val="0"/>
              </a:spcAft>
              <a:buClr>
                <a:schemeClr val="dk1"/>
              </a:buClr>
              <a:buSzPts val="1400"/>
              <a:buFont typeface="Arial"/>
              <a:buChar char="•"/>
              <a:defRPr/>
            </a:lvl6pPr>
            <a:lvl7pPr marL="3200400" marR="0" lvl="6" indent="-317500" algn="l" rtl="0">
              <a:spcBef>
                <a:spcPts val="400"/>
              </a:spcBef>
              <a:spcAft>
                <a:spcPts val="0"/>
              </a:spcAft>
              <a:buClr>
                <a:schemeClr val="dk1"/>
              </a:buClr>
              <a:buSzPts val="1400"/>
              <a:buFont typeface="Arial"/>
              <a:buChar char="•"/>
              <a:defRPr/>
            </a:lvl7pPr>
            <a:lvl8pPr marL="3657600" marR="0" lvl="7" indent="-317500" algn="l" rtl="0">
              <a:spcBef>
                <a:spcPts val="400"/>
              </a:spcBef>
              <a:spcAft>
                <a:spcPts val="0"/>
              </a:spcAft>
              <a:buClr>
                <a:schemeClr val="dk1"/>
              </a:buClr>
              <a:buSzPts val="1400"/>
              <a:buFont typeface="Arial"/>
              <a:buChar char="•"/>
              <a:defRPr/>
            </a:lvl8pPr>
            <a:lvl9pPr marL="4114800" marR="0" lvl="8" indent="-317500" algn="l" rtl="0">
              <a:spcBef>
                <a:spcPts val="400"/>
              </a:spcBef>
              <a:spcAft>
                <a:spcPts val="0"/>
              </a:spcAft>
              <a:buClr>
                <a:schemeClr val="dk1"/>
              </a:buClr>
              <a:buSzPts val="1400"/>
              <a:buFont typeface="Arial"/>
              <a:buChar char="•"/>
              <a:defRPr/>
            </a:lvl9pPr>
          </a:lstStyle>
          <a:p>
            <a:endParaRPr/>
          </a:p>
        </p:txBody>
      </p:sp>
      <p:sp>
        <p:nvSpPr>
          <p:cNvPr id="57" name="Shape 57"/>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8" name="Shape 58"/>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9" name="Shape 59"/>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64924" y="469965"/>
            <a:ext cx="8229600" cy="3558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rgbClr val="3C3C3C"/>
              </a:buClr>
              <a:buSzPts val="1100"/>
              <a:buFont typeface="Open Sans"/>
              <a:buNone/>
              <a:defRPr sz="2100" b="1" i="0" u="none" strike="noStrike" cap="none">
                <a:solidFill>
                  <a:srgbClr val="3C3C3C"/>
                </a:solidFill>
                <a:latin typeface="Open Sans"/>
                <a:ea typeface="Open Sans"/>
                <a:cs typeface="Open Sans"/>
                <a:sym typeface="Open Sans"/>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31" name="Shape 131"/>
          <p:cNvSpPr txBox="1">
            <a:spLocks noGrp="1"/>
          </p:cNvSpPr>
          <p:nvPr>
            <p:ph type="body" idx="1"/>
          </p:nvPr>
        </p:nvSpPr>
        <p:spPr>
          <a:xfrm>
            <a:off x="464924" y="995819"/>
            <a:ext cx="8229600" cy="36369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979A9F"/>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979A9F"/>
                </a:solidFill>
                <a:latin typeface="Open Sans"/>
                <a:ea typeface="Open Sans"/>
                <a:cs typeface="Open Sans"/>
                <a:sym typeface="Open Sans"/>
              </a:defRPr>
            </a:lvl1pPr>
            <a:lvl2pPr marL="0" marR="0" lvl="1" indent="0" algn="r" rtl="0">
              <a:spcBef>
                <a:spcPts val="0"/>
              </a:spcBef>
              <a:buNone/>
              <a:defRPr sz="900" b="0" i="0" u="none" strike="noStrike" cap="none">
                <a:solidFill>
                  <a:srgbClr val="979A9F"/>
                </a:solidFill>
                <a:latin typeface="Open Sans"/>
                <a:ea typeface="Open Sans"/>
                <a:cs typeface="Open Sans"/>
                <a:sym typeface="Open Sans"/>
              </a:defRPr>
            </a:lvl2pPr>
            <a:lvl3pPr marL="0" marR="0" lvl="2" indent="0" algn="r" rtl="0">
              <a:spcBef>
                <a:spcPts val="0"/>
              </a:spcBef>
              <a:buNone/>
              <a:defRPr sz="900" b="0" i="0" u="none" strike="noStrike" cap="none">
                <a:solidFill>
                  <a:srgbClr val="979A9F"/>
                </a:solidFill>
                <a:latin typeface="Open Sans"/>
                <a:ea typeface="Open Sans"/>
                <a:cs typeface="Open Sans"/>
                <a:sym typeface="Open Sans"/>
              </a:defRPr>
            </a:lvl3pPr>
            <a:lvl4pPr marL="0" marR="0" lvl="3" indent="0" algn="r" rtl="0">
              <a:spcBef>
                <a:spcPts val="0"/>
              </a:spcBef>
              <a:buNone/>
              <a:defRPr sz="900" b="0" i="0" u="none" strike="noStrike" cap="none">
                <a:solidFill>
                  <a:srgbClr val="979A9F"/>
                </a:solidFill>
                <a:latin typeface="Open Sans"/>
                <a:ea typeface="Open Sans"/>
                <a:cs typeface="Open Sans"/>
                <a:sym typeface="Open Sans"/>
              </a:defRPr>
            </a:lvl4pPr>
            <a:lvl5pPr marL="0" marR="0" lvl="4" indent="0" algn="r" rtl="0">
              <a:spcBef>
                <a:spcPts val="0"/>
              </a:spcBef>
              <a:buNone/>
              <a:defRPr sz="900" b="0" i="0" u="none" strike="noStrike" cap="none">
                <a:solidFill>
                  <a:srgbClr val="979A9F"/>
                </a:solidFill>
                <a:latin typeface="Open Sans"/>
                <a:ea typeface="Open Sans"/>
                <a:cs typeface="Open Sans"/>
                <a:sym typeface="Open Sans"/>
              </a:defRPr>
            </a:lvl5pPr>
            <a:lvl6pPr marL="0" marR="0" lvl="5" indent="0" algn="r" rtl="0">
              <a:spcBef>
                <a:spcPts val="0"/>
              </a:spcBef>
              <a:buNone/>
              <a:defRPr sz="900" b="0" i="0" u="none" strike="noStrike" cap="none">
                <a:solidFill>
                  <a:srgbClr val="979A9F"/>
                </a:solidFill>
                <a:latin typeface="Open Sans"/>
                <a:ea typeface="Open Sans"/>
                <a:cs typeface="Open Sans"/>
                <a:sym typeface="Open Sans"/>
              </a:defRPr>
            </a:lvl6pPr>
            <a:lvl7pPr marL="0" marR="0" lvl="6" indent="0" algn="r" rtl="0">
              <a:spcBef>
                <a:spcPts val="0"/>
              </a:spcBef>
              <a:buNone/>
              <a:defRPr sz="900" b="0" i="0" u="none" strike="noStrike" cap="none">
                <a:solidFill>
                  <a:srgbClr val="979A9F"/>
                </a:solidFill>
                <a:latin typeface="Open Sans"/>
                <a:ea typeface="Open Sans"/>
                <a:cs typeface="Open Sans"/>
                <a:sym typeface="Open Sans"/>
              </a:defRPr>
            </a:lvl7pPr>
            <a:lvl8pPr marL="0" marR="0" lvl="7" indent="0" algn="r" rtl="0">
              <a:spcBef>
                <a:spcPts val="0"/>
              </a:spcBef>
              <a:buNone/>
              <a:defRPr sz="900" b="0" i="0" u="none" strike="noStrike" cap="none">
                <a:solidFill>
                  <a:srgbClr val="979A9F"/>
                </a:solidFill>
                <a:latin typeface="Open Sans"/>
                <a:ea typeface="Open Sans"/>
                <a:cs typeface="Open Sans"/>
                <a:sym typeface="Open Sans"/>
              </a:defRPr>
            </a:lvl8pPr>
            <a:lvl9pPr marL="0" marR="0" lvl="8" indent="0" algn="r" rtl="0">
              <a:spcBef>
                <a:spcPts val="0"/>
              </a:spcBef>
              <a:buNone/>
              <a:defRPr sz="900" b="0" i="0" u="none" strike="noStrike" cap="none">
                <a:solidFill>
                  <a:srgbClr val="979A9F"/>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cxnSp>
        <p:nvCxnSpPr>
          <p:cNvPr id="135" name="Shape 135"/>
          <p:cNvCxnSpPr/>
          <p:nvPr/>
        </p:nvCxnSpPr>
        <p:spPr>
          <a:xfrm rot="10800000">
            <a:off x="74" y="0"/>
            <a:ext cx="9159300" cy="0"/>
          </a:xfrm>
          <a:prstGeom prst="straightConnector1">
            <a:avLst/>
          </a:prstGeom>
          <a:noFill/>
          <a:ln w="76200" cap="flat" cmpd="sng">
            <a:solidFill>
              <a:srgbClr val="6249A4"/>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5.png"/><Relationship Id="rId7"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hyperlink" Target="http://algorithmia.com/jobs" TargetMode="External"/><Relationship Id="rId4" Type="http://schemas.openxmlformats.org/officeDocument/2006/relationships/image" Target="../media/image36.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xfrm>
            <a:off x="284550" y="508725"/>
            <a:ext cx="8638500" cy="1206600"/>
          </a:xfrm>
          <a:prstGeom prst="rect">
            <a:avLst/>
          </a:prstGeom>
        </p:spPr>
        <p:txBody>
          <a:bodyPr spcFirstLastPara="1" wrap="square" lIns="91425" tIns="91425" rIns="91425" bIns="91425" anchor="ctr" anchorCtr="0">
            <a:noAutofit/>
          </a:bodyPr>
          <a:lstStyle/>
          <a:p>
            <a:pPr lvl="0"/>
            <a:r>
              <a:rPr lang="en-US" sz="2800" b="1" dirty="0"/>
              <a:t>How Microservices and Serverless Computing</a:t>
            </a:r>
            <a:br>
              <a:rPr lang="en-US" sz="2800" b="1" dirty="0"/>
            </a:br>
            <a:r>
              <a:rPr lang="en-US" sz="2800" b="1" dirty="0"/>
              <a:t>Enable the Next Gen of Machine Intelligence</a:t>
            </a:r>
            <a:endParaRPr sz="2800" b="1" dirty="0"/>
          </a:p>
        </p:txBody>
      </p:sp>
      <p:pic>
        <p:nvPicPr>
          <p:cNvPr id="214" name="Shape 214"/>
          <p:cNvPicPr preferRelativeResize="0"/>
          <p:nvPr/>
        </p:nvPicPr>
        <p:blipFill rotWithShape="1">
          <a:blip r:embed="rId3">
            <a:alphaModFix/>
          </a:blip>
          <a:srcRect l="4078" t="22133" r="3857" b="22685"/>
          <a:stretch/>
        </p:blipFill>
        <p:spPr>
          <a:xfrm>
            <a:off x="2976567" y="3384686"/>
            <a:ext cx="3496950" cy="351900"/>
          </a:xfrm>
          <a:prstGeom prst="rect">
            <a:avLst/>
          </a:prstGeom>
          <a:noFill/>
          <a:ln>
            <a:noFill/>
          </a:ln>
        </p:spPr>
      </p:pic>
      <p:pic>
        <p:nvPicPr>
          <p:cNvPr id="215" name="Shape 215" descr="20110409-_MG_4003 CROP 300_300.jpg"/>
          <p:cNvPicPr preferRelativeResize="0"/>
          <p:nvPr/>
        </p:nvPicPr>
        <p:blipFill rotWithShape="1">
          <a:blip r:embed="rId4">
            <a:alphaModFix/>
          </a:blip>
          <a:srcRect/>
          <a:stretch/>
        </p:blipFill>
        <p:spPr>
          <a:xfrm>
            <a:off x="692700" y="2001077"/>
            <a:ext cx="1777200" cy="1777200"/>
          </a:xfrm>
          <a:prstGeom prst="rect">
            <a:avLst/>
          </a:prstGeom>
          <a:noFill/>
          <a:ln>
            <a:noFill/>
          </a:ln>
        </p:spPr>
      </p:pic>
      <p:sp>
        <p:nvSpPr>
          <p:cNvPr id="216" name="Shape 216"/>
          <p:cNvSpPr txBox="1"/>
          <p:nvPr/>
        </p:nvSpPr>
        <p:spPr>
          <a:xfrm>
            <a:off x="2976567" y="1944250"/>
            <a:ext cx="5382000" cy="685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3600" b="1">
                <a:solidFill>
                  <a:srgbClr val="6249A4"/>
                </a:solidFill>
                <a:latin typeface="Raleway"/>
                <a:ea typeface="Raleway"/>
                <a:cs typeface="Raleway"/>
                <a:sym typeface="Raleway"/>
              </a:rPr>
              <a:t>Jon Peck</a:t>
            </a:r>
            <a:endParaRPr sz="2000">
              <a:solidFill>
                <a:srgbClr val="434343"/>
              </a:solidFill>
              <a:latin typeface="Raleway"/>
              <a:ea typeface="Raleway"/>
              <a:cs typeface="Raleway"/>
              <a:sym typeface="Raleway"/>
            </a:endParaRPr>
          </a:p>
        </p:txBody>
      </p:sp>
      <p:sp>
        <p:nvSpPr>
          <p:cNvPr id="217" name="Shape 217"/>
          <p:cNvSpPr txBox="1"/>
          <p:nvPr/>
        </p:nvSpPr>
        <p:spPr>
          <a:xfrm>
            <a:off x="3374808" y="3876265"/>
            <a:ext cx="5382000" cy="933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 sz="2000">
                <a:latin typeface="Raleway"/>
                <a:ea typeface="Raleway"/>
                <a:cs typeface="Raleway"/>
                <a:sym typeface="Raleway"/>
              </a:rPr>
              <a:t>Making state-of-the-art algorithms</a:t>
            </a:r>
            <a:endParaRPr sz="2000">
              <a:latin typeface="Raleway"/>
              <a:ea typeface="Raleway"/>
              <a:cs typeface="Raleway"/>
              <a:sym typeface="Raleway"/>
            </a:endParaRPr>
          </a:p>
          <a:p>
            <a:pPr marL="0" lvl="0" indent="0" rtl="0">
              <a:lnSpc>
                <a:spcPct val="115000"/>
              </a:lnSpc>
              <a:spcBef>
                <a:spcPts val="0"/>
              </a:spcBef>
              <a:spcAft>
                <a:spcPts val="0"/>
              </a:spcAft>
              <a:buClr>
                <a:srgbClr val="000000"/>
              </a:buClr>
              <a:buSzPts val="1100"/>
              <a:buFont typeface="Arial"/>
              <a:buNone/>
            </a:pPr>
            <a:r>
              <a:rPr lang="en" sz="2000" b="1">
                <a:solidFill>
                  <a:srgbClr val="6249A4"/>
                </a:solidFill>
                <a:latin typeface="Raleway"/>
                <a:ea typeface="Raleway"/>
                <a:cs typeface="Raleway"/>
                <a:sym typeface="Raleway"/>
              </a:rPr>
              <a:t>discoverable</a:t>
            </a:r>
            <a:r>
              <a:rPr lang="en" sz="2000" b="1">
                <a:latin typeface="Raleway"/>
                <a:ea typeface="Raleway"/>
                <a:cs typeface="Raleway"/>
                <a:sym typeface="Raleway"/>
              </a:rPr>
              <a:t> </a:t>
            </a:r>
            <a:r>
              <a:rPr lang="en" sz="2000">
                <a:latin typeface="Raleway"/>
                <a:ea typeface="Raleway"/>
                <a:cs typeface="Raleway"/>
                <a:sym typeface="Raleway"/>
              </a:rPr>
              <a:t>and </a:t>
            </a:r>
            <a:r>
              <a:rPr lang="en" sz="2000" b="1">
                <a:solidFill>
                  <a:srgbClr val="6249A4"/>
                </a:solidFill>
                <a:latin typeface="Raleway"/>
                <a:ea typeface="Raleway"/>
                <a:cs typeface="Raleway"/>
                <a:sym typeface="Raleway"/>
              </a:rPr>
              <a:t>accessible</a:t>
            </a:r>
            <a:r>
              <a:rPr lang="en" sz="2000">
                <a:latin typeface="Raleway"/>
                <a:ea typeface="Raleway"/>
                <a:cs typeface="Raleway"/>
                <a:sym typeface="Raleway"/>
              </a:rPr>
              <a:t> to everyone</a:t>
            </a:r>
            <a:endParaRPr sz="2000"/>
          </a:p>
        </p:txBody>
      </p:sp>
      <p:sp>
        <p:nvSpPr>
          <p:cNvPr id="218" name="Shape 218"/>
          <p:cNvSpPr txBox="1"/>
          <p:nvPr/>
        </p:nvSpPr>
        <p:spPr>
          <a:xfrm>
            <a:off x="3374808" y="2575165"/>
            <a:ext cx="5382000" cy="685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2000">
                <a:latin typeface="Raleway"/>
                <a:ea typeface="Raleway"/>
                <a:cs typeface="Raleway"/>
                <a:sym typeface="Raleway"/>
              </a:rPr>
              <a:t>Full-Spectrum Developer &amp; Advocate</a:t>
            </a:r>
            <a:endParaRPr sz="2000">
              <a:solidFill>
                <a:srgbClr val="434343"/>
              </a:solidFill>
              <a:latin typeface="Raleway"/>
              <a:ea typeface="Raleway"/>
              <a:cs typeface="Raleway"/>
              <a:sym typeface="Raleway"/>
            </a:endParaRPr>
          </a:p>
        </p:txBody>
      </p:sp>
      <p:sp>
        <p:nvSpPr>
          <p:cNvPr id="219" name="Shape 219"/>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0" name="Shape 220"/>
          <p:cNvSpPr/>
          <p:nvPr/>
        </p:nvSpPr>
        <p:spPr>
          <a:xfrm>
            <a:off x="988375" y="3992989"/>
            <a:ext cx="2029500" cy="18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1200">
                <a:solidFill>
                  <a:srgbClr val="3F3F44"/>
                </a:solidFill>
                <a:latin typeface="Open Sans"/>
                <a:ea typeface="Open Sans"/>
                <a:cs typeface="Open Sans"/>
                <a:sym typeface="Open Sans"/>
              </a:rPr>
              <a:t>jpeck@algorithmia.com</a:t>
            </a:r>
            <a:endParaRPr sz="1200">
              <a:solidFill>
                <a:srgbClr val="3F3F44"/>
              </a:solidFill>
              <a:latin typeface="Open Sans"/>
              <a:ea typeface="Open Sans"/>
              <a:cs typeface="Open Sans"/>
              <a:sym typeface="Open Sans"/>
            </a:endParaRPr>
          </a:p>
        </p:txBody>
      </p:sp>
      <p:sp>
        <p:nvSpPr>
          <p:cNvPr id="221" name="Shape 221"/>
          <p:cNvSpPr/>
          <p:nvPr/>
        </p:nvSpPr>
        <p:spPr>
          <a:xfrm>
            <a:off x="988375" y="4237976"/>
            <a:ext cx="1667700" cy="18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1200">
                <a:solidFill>
                  <a:srgbClr val="3F3F44"/>
                </a:solidFill>
                <a:latin typeface="Open Sans"/>
                <a:ea typeface="Open Sans"/>
                <a:cs typeface="Open Sans"/>
                <a:sym typeface="Open Sans"/>
              </a:rPr>
              <a:t>@peckjon</a:t>
            </a:r>
            <a:endParaRPr sz="1200">
              <a:solidFill>
                <a:srgbClr val="3F3F44"/>
              </a:solidFill>
              <a:latin typeface="Open Sans"/>
              <a:ea typeface="Open Sans"/>
              <a:cs typeface="Open Sans"/>
              <a:sym typeface="Open Sans"/>
            </a:endParaRPr>
          </a:p>
        </p:txBody>
      </p:sp>
      <p:pic>
        <p:nvPicPr>
          <p:cNvPr id="222" name="Shape 222"/>
          <p:cNvPicPr preferRelativeResize="0"/>
          <p:nvPr/>
        </p:nvPicPr>
        <p:blipFill rotWithShape="1">
          <a:blip r:embed="rId5">
            <a:alphaModFix/>
          </a:blip>
          <a:srcRect/>
          <a:stretch/>
        </p:blipFill>
        <p:spPr>
          <a:xfrm>
            <a:off x="670168" y="4022049"/>
            <a:ext cx="231000" cy="184800"/>
          </a:xfrm>
          <a:prstGeom prst="rect">
            <a:avLst/>
          </a:prstGeom>
          <a:noFill/>
          <a:ln>
            <a:noFill/>
          </a:ln>
        </p:spPr>
      </p:pic>
      <p:pic>
        <p:nvPicPr>
          <p:cNvPr id="223" name="Shape 223"/>
          <p:cNvPicPr preferRelativeResize="0"/>
          <p:nvPr/>
        </p:nvPicPr>
        <p:blipFill rotWithShape="1">
          <a:blip r:embed="rId6">
            <a:alphaModFix/>
          </a:blip>
          <a:srcRect/>
          <a:stretch/>
        </p:blipFill>
        <p:spPr>
          <a:xfrm>
            <a:off x="665550" y="4248632"/>
            <a:ext cx="231000" cy="188700"/>
          </a:xfrm>
          <a:prstGeom prst="rect">
            <a:avLst/>
          </a:prstGeom>
          <a:noFill/>
          <a:ln>
            <a:noFill/>
          </a:ln>
        </p:spPr>
      </p:pic>
      <p:sp>
        <p:nvSpPr>
          <p:cNvPr id="224" name="Shape 224"/>
          <p:cNvSpPr/>
          <p:nvPr/>
        </p:nvSpPr>
        <p:spPr>
          <a:xfrm>
            <a:off x="1000691" y="4515866"/>
            <a:ext cx="1849200" cy="18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1600" b="1" dirty="0" err="1">
                <a:solidFill>
                  <a:srgbClr val="3F3F44"/>
                </a:solidFill>
                <a:latin typeface="Open Sans"/>
                <a:ea typeface="Open Sans"/>
                <a:cs typeface="Open Sans"/>
                <a:sym typeface="Open Sans"/>
              </a:rPr>
              <a:t>Algorithmia.com</a:t>
            </a:r>
            <a:endParaRPr sz="1600" b="1" dirty="0">
              <a:solidFill>
                <a:srgbClr val="3F3F44"/>
              </a:solidFill>
              <a:latin typeface="Open Sans"/>
              <a:ea typeface="Open Sans"/>
              <a:cs typeface="Open Sans"/>
              <a:sym typeface="Open Sans"/>
            </a:endParaRPr>
          </a:p>
        </p:txBody>
      </p:sp>
      <p:pic>
        <p:nvPicPr>
          <p:cNvPr id="225" name="Shape 225"/>
          <p:cNvPicPr preferRelativeResize="0"/>
          <p:nvPr/>
        </p:nvPicPr>
        <p:blipFill>
          <a:blip r:embed="rId7">
            <a:alphaModFix/>
          </a:blip>
          <a:stretch>
            <a:fillRect/>
          </a:stretch>
        </p:blipFill>
        <p:spPr>
          <a:xfrm>
            <a:off x="643349" y="4472350"/>
            <a:ext cx="260975" cy="260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p:nvPr/>
        </p:nvSpPr>
        <p:spPr>
          <a:xfrm>
            <a:off x="1546575" y="112110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10</a:t>
            </a:fld>
            <a:endParaRPr sz="1000" b="0" i="0" u="none" strike="noStrike" cap="none">
              <a:solidFill>
                <a:srgbClr val="888888"/>
              </a:solidFill>
              <a:latin typeface="Lato"/>
              <a:ea typeface="Lato"/>
              <a:cs typeface="Lato"/>
              <a:sym typeface="Lato"/>
            </a:endParaRPr>
          </a:p>
        </p:txBody>
      </p:sp>
      <p:sp>
        <p:nvSpPr>
          <p:cNvPr id="339" name="Shape 339"/>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0" name="Shape 340"/>
          <p:cNvSpPr/>
          <p:nvPr/>
        </p:nvSpPr>
        <p:spPr>
          <a:xfrm>
            <a:off x="1546575" y="77202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TRAINING</a:t>
            </a:r>
            <a:endParaRPr sz="1200" b="1">
              <a:solidFill>
                <a:srgbClr val="FFFFFF"/>
              </a:solidFill>
              <a:latin typeface="Raleway"/>
              <a:ea typeface="Raleway"/>
              <a:cs typeface="Raleway"/>
              <a:sym typeface="Raleway"/>
            </a:endParaRPr>
          </a:p>
        </p:txBody>
      </p:sp>
      <p:sp>
        <p:nvSpPr>
          <p:cNvPr id="341" name="Shape 341"/>
          <p:cNvSpPr/>
          <p:nvPr/>
        </p:nvSpPr>
        <p:spPr>
          <a:xfrm>
            <a:off x="1723645" y="1581616"/>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txBox="1"/>
          <p:nvPr/>
        </p:nvSpPr>
        <p:spPr>
          <a:xfrm>
            <a:off x="1945625" y="14730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Long compute cycle</a:t>
            </a:r>
            <a:endParaRPr sz="1000">
              <a:latin typeface="Open Sans"/>
              <a:ea typeface="Open Sans"/>
              <a:cs typeface="Open Sans"/>
              <a:sym typeface="Open Sans"/>
            </a:endParaRPr>
          </a:p>
        </p:txBody>
      </p:sp>
      <p:sp>
        <p:nvSpPr>
          <p:cNvPr id="343" name="Shape 343"/>
          <p:cNvSpPr txBox="1"/>
          <p:nvPr/>
        </p:nvSpPr>
        <p:spPr>
          <a:xfrm>
            <a:off x="1945625" y="17778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Fixed load (Inelastic)</a:t>
            </a:r>
            <a:endParaRPr sz="1000">
              <a:latin typeface="Open Sans"/>
              <a:ea typeface="Open Sans"/>
              <a:cs typeface="Open Sans"/>
              <a:sym typeface="Open Sans"/>
            </a:endParaRPr>
          </a:p>
        </p:txBody>
      </p:sp>
      <p:sp>
        <p:nvSpPr>
          <p:cNvPr id="344" name="Shape 344"/>
          <p:cNvSpPr txBox="1"/>
          <p:nvPr/>
        </p:nvSpPr>
        <p:spPr>
          <a:xfrm>
            <a:off x="1945625" y="20826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Stateful</a:t>
            </a:r>
            <a:endParaRPr sz="1000">
              <a:latin typeface="Open Sans"/>
              <a:ea typeface="Open Sans"/>
              <a:cs typeface="Open Sans"/>
              <a:sym typeface="Open Sans"/>
            </a:endParaRPr>
          </a:p>
        </p:txBody>
      </p:sp>
      <p:sp>
        <p:nvSpPr>
          <p:cNvPr id="345" name="Shape 345"/>
          <p:cNvSpPr txBox="1"/>
          <p:nvPr/>
        </p:nvSpPr>
        <p:spPr>
          <a:xfrm>
            <a:off x="15361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Open Sans"/>
                <a:ea typeface="Open Sans"/>
                <a:cs typeface="Open Sans"/>
                <a:sym typeface="Open Sans"/>
              </a:rPr>
              <a:t>OWNER: Data Scientists</a:t>
            </a:r>
            <a:endParaRPr sz="1100" b="1">
              <a:latin typeface="Open Sans"/>
              <a:ea typeface="Open Sans"/>
              <a:cs typeface="Open Sans"/>
              <a:sym typeface="Open Sans"/>
            </a:endParaRPr>
          </a:p>
        </p:txBody>
      </p:sp>
      <p:sp>
        <p:nvSpPr>
          <p:cNvPr id="346" name="Shape 346"/>
          <p:cNvSpPr/>
          <p:nvPr/>
        </p:nvSpPr>
        <p:spPr>
          <a:xfrm>
            <a:off x="1723645" y="18720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1723645" y="21768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1723645" y="2474405"/>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txBox="1"/>
          <p:nvPr/>
        </p:nvSpPr>
        <p:spPr>
          <a:xfrm>
            <a:off x="1945625" y="23874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Open Sans"/>
                <a:ea typeface="Open Sans"/>
                <a:cs typeface="Open Sans"/>
                <a:sym typeface="Open Sans"/>
              </a:rPr>
              <a:t>Single user</a:t>
            </a:r>
            <a:endParaRPr sz="10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5" name="Shape 355"/>
          <p:cNvSpPr/>
          <p:nvPr/>
        </p:nvSpPr>
        <p:spPr>
          <a:xfrm>
            <a:off x="1546575" y="112110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Shape 356"/>
          <p:cNvSpPr/>
          <p:nvPr/>
        </p:nvSpPr>
        <p:spPr>
          <a:xfrm>
            <a:off x="1546575" y="77202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TRAINING</a:t>
            </a:r>
            <a:endParaRPr sz="1200" b="1">
              <a:solidFill>
                <a:srgbClr val="FFFFFF"/>
              </a:solidFill>
              <a:latin typeface="Raleway"/>
              <a:ea typeface="Raleway"/>
              <a:cs typeface="Raleway"/>
              <a:sym typeface="Raleway"/>
            </a:endParaRPr>
          </a:p>
        </p:txBody>
      </p:sp>
      <p:sp>
        <p:nvSpPr>
          <p:cNvPr id="357" name="Shape 357"/>
          <p:cNvSpPr/>
          <p:nvPr/>
        </p:nvSpPr>
        <p:spPr>
          <a:xfrm>
            <a:off x="1723645" y="1581616"/>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11</a:t>
            </a:fld>
            <a:endParaRPr sz="1000" b="0" i="0" u="none" strike="noStrike" cap="none">
              <a:solidFill>
                <a:srgbClr val="888888"/>
              </a:solidFill>
              <a:latin typeface="Lato"/>
              <a:ea typeface="Lato"/>
              <a:cs typeface="Lato"/>
              <a:sym typeface="Lato"/>
            </a:endParaRPr>
          </a:p>
        </p:txBody>
      </p:sp>
      <p:sp>
        <p:nvSpPr>
          <p:cNvPr id="359" name="Shape 359"/>
          <p:cNvSpPr txBox="1"/>
          <p:nvPr/>
        </p:nvSpPr>
        <p:spPr>
          <a:xfrm>
            <a:off x="1945625" y="14730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Long compute cycle</a:t>
            </a:r>
            <a:endParaRPr sz="1000">
              <a:latin typeface="Open Sans"/>
              <a:ea typeface="Open Sans"/>
              <a:cs typeface="Open Sans"/>
              <a:sym typeface="Open Sans"/>
            </a:endParaRPr>
          </a:p>
        </p:txBody>
      </p:sp>
      <p:sp>
        <p:nvSpPr>
          <p:cNvPr id="360" name="Shape 360"/>
          <p:cNvSpPr txBox="1"/>
          <p:nvPr/>
        </p:nvSpPr>
        <p:spPr>
          <a:xfrm>
            <a:off x="1945625" y="17778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Fixed load (Inelastic)</a:t>
            </a:r>
            <a:endParaRPr sz="1000">
              <a:latin typeface="Open Sans"/>
              <a:ea typeface="Open Sans"/>
              <a:cs typeface="Open Sans"/>
              <a:sym typeface="Open Sans"/>
            </a:endParaRPr>
          </a:p>
        </p:txBody>
      </p:sp>
      <p:sp>
        <p:nvSpPr>
          <p:cNvPr id="361" name="Shape 361"/>
          <p:cNvSpPr txBox="1"/>
          <p:nvPr/>
        </p:nvSpPr>
        <p:spPr>
          <a:xfrm>
            <a:off x="1945625" y="20826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Stateful</a:t>
            </a:r>
            <a:endParaRPr sz="1000">
              <a:latin typeface="Open Sans"/>
              <a:ea typeface="Open Sans"/>
              <a:cs typeface="Open Sans"/>
              <a:sym typeface="Open Sans"/>
            </a:endParaRPr>
          </a:p>
        </p:txBody>
      </p:sp>
      <p:sp>
        <p:nvSpPr>
          <p:cNvPr id="362" name="Shape 362"/>
          <p:cNvSpPr txBox="1"/>
          <p:nvPr/>
        </p:nvSpPr>
        <p:spPr>
          <a:xfrm>
            <a:off x="15361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Open Sans"/>
                <a:ea typeface="Open Sans"/>
                <a:cs typeface="Open Sans"/>
                <a:sym typeface="Open Sans"/>
              </a:rPr>
              <a:t>OWNER: Data Scientists</a:t>
            </a:r>
            <a:endParaRPr sz="1100" b="1">
              <a:latin typeface="Open Sans"/>
              <a:ea typeface="Open Sans"/>
              <a:cs typeface="Open Sans"/>
              <a:sym typeface="Open Sans"/>
            </a:endParaRPr>
          </a:p>
        </p:txBody>
      </p:sp>
      <p:sp>
        <p:nvSpPr>
          <p:cNvPr id="363" name="Shape 363"/>
          <p:cNvSpPr/>
          <p:nvPr/>
        </p:nvSpPr>
        <p:spPr>
          <a:xfrm>
            <a:off x="1723645" y="18720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1723645" y="21768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1723645" y="2474405"/>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txBox="1"/>
          <p:nvPr/>
        </p:nvSpPr>
        <p:spPr>
          <a:xfrm>
            <a:off x="1945625" y="23874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Open Sans"/>
                <a:ea typeface="Open Sans"/>
                <a:cs typeface="Open Sans"/>
                <a:sym typeface="Open Sans"/>
              </a:rPr>
              <a:t>Single user</a:t>
            </a:r>
            <a:endParaRPr sz="1000">
              <a:latin typeface="Open Sans"/>
              <a:ea typeface="Open Sans"/>
              <a:cs typeface="Open Sans"/>
              <a:sym typeface="Open Sans"/>
            </a:endParaRPr>
          </a:p>
        </p:txBody>
      </p:sp>
      <p:cxnSp>
        <p:nvCxnSpPr>
          <p:cNvPr id="367" name="Shape 367"/>
          <p:cNvCxnSpPr/>
          <p:nvPr/>
        </p:nvCxnSpPr>
        <p:spPr>
          <a:xfrm>
            <a:off x="2823325" y="2926946"/>
            <a:ext cx="0" cy="468900"/>
          </a:xfrm>
          <a:prstGeom prst="straightConnector1">
            <a:avLst/>
          </a:prstGeom>
          <a:noFill/>
          <a:ln w="19050" cap="flat" cmpd="sng">
            <a:solidFill>
              <a:srgbClr val="000000"/>
            </a:solidFill>
            <a:prstDash val="solid"/>
            <a:round/>
            <a:headEnd type="none" w="med" len="med"/>
            <a:tailEnd type="stealth" w="med" len="med"/>
          </a:ln>
        </p:spPr>
      </p:cxnSp>
      <p:sp>
        <p:nvSpPr>
          <p:cNvPr id="368" name="Shape 368"/>
          <p:cNvSpPr txBox="1"/>
          <p:nvPr/>
        </p:nvSpPr>
        <p:spPr>
          <a:xfrm>
            <a:off x="1543600" y="3341600"/>
            <a:ext cx="2580300" cy="9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latin typeface="Open Sans"/>
                <a:ea typeface="Open Sans"/>
                <a:cs typeface="Open Sans"/>
                <a:sym typeface="Open Sans"/>
              </a:rPr>
              <a:t>Analogous to dev tool chain.</a:t>
            </a:r>
            <a:endParaRPr sz="1200" b="1">
              <a:latin typeface="Open Sans"/>
              <a:ea typeface="Open Sans"/>
              <a:cs typeface="Open Sans"/>
              <a:sym typeface="Open Sans"/>
            </a:endParaRPr>
          </a:p>
          <a:p>
            <a:pPr marL="0" lvl="0" indent="0" algn="ctr" rtl="0">
              <a:spcBef>
                <a:spcPts val="0"/>
              </a:spcBef>
              <a:spcAft>
                <a:spcPts val="0"/>
              </a:spcAft>
              <a:buNone/>
            </a:pPr>
            <a:r>
              <a:rPr lang="en" sz="1200">
                <a:latin typeface="Open Sans Light"/>
                <a:ea typeface="Open Sans Light"/>
                <a:cs typeface="Open Sans Light"/>
                <a:sym typeface="Open Sans Light"/>
              </a:rPr>
              <a:t>Building and iterating over a model is similar to building an app.</a:t>
            </a:r>
            <a:endParaRPr sz="1200">
              <a:latin typeface="Open Sans Light"/>
              <a:ea typeface="Open Sans Light"/>
              <a:cs typeface="Open Sans Light"/>
              <a:sym typeface="Open Sans Light"/>
            </a:endParaRPr>
          </a:p>
        </p:txBody>
      </p:sp>
      <p:grpSp>
        <p:nvGrpSpPr>
          <p:cNvPr id="369" name="Shape 369"/>
          <p:cNvGrpSpPr/>
          <p:nvPr/>
        </p:nvGrpSpPr>
        <p:grpSpPr>
          <a:xfrm>
            <a:off x="2200525" y="4192625"/>
            <a:ext cx="1245600" cy="677650"/>
            <a:chOff x="1964900" y="3071100"/>
            <a:chExt cx="1245600" cy="677650"/>
          </a:xfrm>
        </p:grpSpPr>
        <p:pic>
          <p:nvPicPr>
            <p:cNvPr id="370" name="Shape 370"/>
            <p:cNvPicPr preferRelativeResize="0"/>
            <p:nvPr/>
          </p:nvPicPr>
          <p:blipFill rotWithShape="1">
            <a:blip r:embed="rId3">
              <a:alphaModFix/>
            </a:blip>
            <a:srcRect b="21942"/>
            <a:stretch/>
          </p:blipFill>
          <p:spPr>
            <a:xfrm>
              <a:off x="2110370" y="3071100"/>
              <a:ext cx="854374" cy="494694"/>
            </a:xfrm>
            <a:prstGeom prst="rect">
              <a:avLst/>
            </a:prstGeom>
            <a:noFill/>
            <a:ln>
              <a:noFill/>
            </a:ln>
          </p:spPr>
        </p:pic>
        <p:sp>
          <p:nvSpPr>
            <p:cNvPr id="371" name="Shape 371"/>
            <p:cNvSpPr txBox="1"/>
            <p:nvPr/>
          </p:nvSpPr>
          <p:spPr>
            <a:xfrm>
              <a:off x="1964900" y="3532150"/>
              <a:ext cx="1245600" cy="2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Open Sans"/>
                  <a:ea typeface="Open Sans"/>
                  <a:cs typeface="Open Sans"/>
                  <a:sym typeface="Open Sans"/>
                </a:rPr>
                <a:t>Metal or VM</a:t>
              </a:r>
              <a:endParaRPr sz="900">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12</a:t>
            </a:fld>
            <a:endParaRPr sz="1000" b="0" i="0" u="none" strike="noStrike" cap="none">
              <a:solidFill>
                <a:srgbClr val="888888"/>
              </a:solidFill>
              <a:latin typeface="Lato"/>
              <a:ea typeface="Lato"/>
              <a:cs typeface="Lato"/>
              <a:sym typeface="Lato"/>
            </a:endParaRPr>
          </a:p>
        </p:txBody>
      </p:sp>
      <p:sp>
        <p:nvSpPr>
          <p:cNvPr id="377" name="Shape 377"/>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8" name="Shape 378"/>
          <p:cNvSpPr/>
          <p:nvPr/>
        </p:nvSpPr>
        <p:spPr>
          <a:xfrm>
            <a:off x="5041300" y="112195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5041300" y="77287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INFERENCE</a:t>
            </a:r>
            <a:endParaRPr sz="1200" b="1">
              <a:solidFill>
                <a:srgbClr val="FFFFFF"/>
              </a:solidFill>
              <a:latin typeface="Raleway"/>
              <a:ea typeface="Raleway"/>
              <a:cs typeface="Raleway"/>
              <a:sym typeface="Raleway"/>
            </a:endParaRPr>
          </a:p>
        </p:txBody>
      </p:sp>
      <p:sp>
        <p:nvSpPr>
          <p:cNvPr id="380" name="Shape 380"/>
          <p:cNvSpPr txBox="1"/>
          <p:nvPr/>
        </p:nvSpPr>
        <p:spPr>
          <a:xfrm>
            <a:off x="5440350" y="14739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Short compute bursts</a:t>
            </a:r>
            <a:endParaRPr sz="1000">
              <a:latin typeface="Open Sans"/>
              <a:ea typeface="Open Sans"/>
              <a:cs typeface="Open Sans"/>
              <a:sym typeface="Open Sans"/>
            </a:endParaRPr>
          </a:p>
        </p:txBody>
      </p:sp>
      <p:sp>
        <p:nvSpPr>
          <p:cNvPr id="381" name="Shape 381"/>
          <p:cNvSpPr txBox="1"/>
          <p:nvPr/>
        </p:nvSpPr>
        <p:spPr>
          <a:xfrm>
            <a:off x="50413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Open Sans"/>
                <a:ea typeface="Open Sans"/>
                <a:cs typeface="Open Sans"/>
                <a:sym typeface="Open Sans"/>
              </a:rPr>
              <a:t>OWNER</a:t>
            </a:r>
            <a:r>
              <a:rPr lang="en" sz="1100" b="1">
                <a:latin typeface="Open Sans"/>
                <a:ea typeface="Open Sans"/>
                <a:cs typeface="Open Sans"/>
                <a:sym typeface="Open Sans"/>
              </a:rPr>
              <a:t>: DevOps</a:t>
            </a:r>
            <a:endParaRPr sz="1100" b="1">
              <a:latin typeface="Open Sans"/>
              <a:ea typeface="Open Sans"/>
              <a:cs typeface="Open Sans"/>
              <a:sym typeface="Open Sans"/>
            </a:endParaRPr>
          </a:p>
        </p:txBody>
      </p:sp>
      <p:sp>
        <p:nvSpPr>
          <p:cNvPr id="382" name="Shape 382"/>
          <p:cNvSpPr/>
          <p:nvPr/>
        </p:nvSpPr>
        <p:spPr>
          <a:xfrm>
            <a:off x="5228895" y="1580366"/>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5228895" y="1870752"/>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5228895" y="2175552"/>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5228895" y="2480352"/>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1546575" y="112110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1546575" y="77202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TRAINING</a:t>
            </a:r>
            <a:endParaRPr sz="1200" b="1">
              <a:solidFill>
                <a:srgbClr val="FFFFFF"/>
              </a:solidFill>
              <a:latin typeface="Raleway"/>
              <a:ea typeface="Raleway"/>
              <a:cs typeface="Raleway"/>
              <a:sym typeface="Raleway"/>
            </a:endParaRPr>
          </a:p>
        </p:txBody>
      </p:sp>
      <p:sp>
        <p:nvSpPr>
          <p:cNvPr id="388" name="Shape 388"/>
          <p:cNvSpPr/>
          <p:nvPr/>
        </p:nvSpPr>
        <p:spPr>
          <a:xfrm>
            <a:off x="1723645" y="1581616"/>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txBox="1"/>
          <p:nvPr/>
        </p:nvSpPr>
        <p:spPr>
          <a:xfrm>
            <a:off x="1945625" y="14730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Long compute cycle</a:t>
            </a:r>
            <a:endParaRPr sz="1000">
              <a:latin typeface="Open Sans"/>
              <a:ea typeface="Open Sans"/>
              <a:cs typeface="Open Sans"/>
              <a:sym typeface="Open Sans"/>
            </a:endParaRPr>
          </a:p>
        </p:txBody>
      </p:sp>
      <p:sp>
        <p:nvSpPr>
          <p:cNvPr id="390" name="Shape 390"/>
          <p:cNvSpPr txBox="1"/>
          <p:nvPr/>
        </p:nvSpPr>
        <p:spPr>
          <a:xfrm>
            <a:off x="1945625" y="17778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Fixed load (Inelastic)</a:t>
            </a:r>
            <a:endParaRPr sz="1000">
              <a:latin typeface="Open Sans"/>
              <a:ea typeface="Open Sans"/>
              <a:cs typeface="Open Sans"/>
              <a:sym typeface="Open Sans"/>
            </a:endParaRPr>
          </a:p>
        </p:txBody>
      </p:sp>
      <p:sp>
        <p:nvSpPr>
          <p:cNvPr id="391" name="Shape 391"/>
          <p:cNvSpPr txBox="1"/>
          <p:nvPr/>
        </p:nvSpPr>
        <p:spPr>
          <a:xfrm>
            <a:off x="1945625" y="20826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Stateful</a:t>
            </a:r>
            <a:endParaRPr sz="1000">
              <a:latin typeface="Open Sans"/>
              <a:ea typeface="Open Sans"/>
              <a:cs typeface="Open Sans"/>
              <a:sym typeface="Open Sans"/>
            </a:endParaRPr>
          </a:p>
        </p:txBody>
      </p:sp>
      <p:sp>
        <p:nvSpPr>
          <p:cNvPr id="392" name="Shape 392"/>
          <p:cNvSpPr txBox="1"/>
          <p:nvPr/>
        </p:nvSpPr>
        <p:spPr>
          <a:xfrm>
            <a:off x="15361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Open Sans"/>
                <a:ea typeface="Open Sans"/>
                <a:cs typeface="Open Sans"/>
                <a:sym typeface="Open Sans"/>
              </a:rPr>
              <a:t>OWNER: Data Scientists</a:t>
            </a:r>
            <a:endParaRPr sz="1100" b="1">
              <a:latin typeface="Open Sans"/>
              <a:ea typeface="Open Sans"/>
              <a:cs typeface="Open Sans"/>
              <a:sym typeface="Open Sans"/>
            </a:endParaRPr>
          </a:p>
        </p:txBody>
      </p:sp>
      <p:sp>
        <p:nvSpPr>
          <p:cNvPr id="393" name="Shape 393"/>
          <p:cNvSpPr/>
          <p:nvPr/>
        </p:nvSpPr>
        <p:spPr>
          <a:xfrm>
            <a:off x="1723645" y="18720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1723645" y="21768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p:nvPr/>
        </p:nvSpPr>
        <p:spPr>
          <a:xfrm>
            <a:off x="1723645" y="2474405"/>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txBox="1"/>
          <p:nvPr/>
        </p:nvSpPr>
        <p:spPr>
          <a:xfrm>
            <a:off x="5440350" y="23883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Open Sans"/>
                <a:ea typeface="Open Sans"/>
                <a:cs typeface="Open Sans"/>
                <a:sym typeface="Open Sans"/>
              </a:rPr>
              <a:t>Multiple users</a:t>
            </a:r>
            <a:endParaRPr sz="1000">
              <a:latin typeface="Open Sans"/>
              <a:ea typeface="Open Sans"/>
              <a:cs typeface="Open Sans"/>
              <a:sym typeface="Open Sans"/>
            </a:endParaRPr>
          </a:p>
        </p:txBody>
      </p:sp>
      <p:sp>
        <p:nvSpPr>
          <p:cNvPr id="397" name="Shape 397"/>
          <p:cNvSpPr txBox="1"/>
          <p:nvPr/>
        </p:nvSpPr>
        <p:spPr>
          <a:xfrm>
            <a:off x="1945625" y="23874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Open Sans"/>
                <a:ea typeface="Open Sans"/>
                <a:cs typeface="Open Sans"/>
                <a:sym typeface="Open Sans"/>
              </a:rPr>
              <a:t>Single user</a:t>
            </a:r>
            <a:endParaRPr sz="1000">
              <a:latin typeface="Open Sans"/>
              <a:ea typeface="Open Sans"/>
              <a:cs typeface="Open Sans"/>
              <a:sym typeface="Open Sans"/>
            </a:endParaRPr>
          </a:p>
        </p:txBody>
      </p:sp>
      <p:sp>
        <p:nvSpPr>
          <p:cNvPr id="398" name="Shape 398"/>
          <p:cNvSpPr txBox="1"/>
          <p:nvPr/>
        </p:nvSpPr>
        <p:spPr>
          <a:xfrm>
            <a:off x="5440350" y="17787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Stateless</a:t>
            </a:r>
            <a:endParaRPr sz="1000">
              <a:latin typeface="Open Sans"/>
              <a:ea typeface="Open Sans"/>
              <a:cs typeface="Open Sans"/>
              <a:sym typeface="Open Sans"/>
            </a:endParaRPr>
          </a:p>
        </p:txBody>
      </p:sp>
      <p:sp>
        <p:nvSpPr>
          <p:cNvPr id="399" name="Shape 399"/>
          <p:cNvSpPr txBox="1"/>
          <p:nvPr/>
        </p:nvSpPr>
        <p:spPr>
          <a:xfrm>
            <a:off x="5440350" y="20835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Elastic</a:t>
            </a:r>
            <a:endParaRPr sz="1000">
              <a:latin typeface="Open Sans"/>
              <a:ea typeface="Open Sans"/>
              <a:cs typeface="Open Sans"/>
              <a:sym typeface="Open Sans"/>
            </a:endParaRPr>
          </a:p>
        </p:txBody>
      </p:sp>
      <p:cxnSp>
        <p:nvCxnSpPr>
          <p:cNvPr id="400" name="Shape 400"/>
          <p:cNvCxnSpPr/>
          <p:nvPr/>
        </p:nvCxnSpPr>
        <p:spPr>
          <a:xfrm>
            <a:off x="2823325" y="2926946"/>
            <a:ext cx="0" cy="468900"/>
          </a:xfrm>
          <a:prstGeom prst="straightConnector1">
            <a:avLst/>
          </a:prstGeom>
          <a:noFill/>
          <a:ln w="19050" cap="flat" cmpd="sng">
            <a:solidFill>
              <a:srgbClr val="000000"/>
            </a:solidFill>
            <a:prstDash val="solid"/>
            <a:round/>
            <a:headEnd type="none" w="med" len="med"/>
            <a:tailEnd type="stealth" w="med" len="med"/>
          </a:ln>
        </p:spPr>
      </p:cxnSp>
      <p:sp>
        <p:nvSpPr>
          <p:cNvPr id="401" name="Shape 401"/>
          <p:cNvSpPr txBox="1"/>
          <p:nvPr/>
        </p:nvSpPr>
        <p:spPr>
          <a:xfrm>
            <a:off x="1543600" y="3341600"/>
            <a:ext cx="2580300" cy="9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latin typeface="Open Sans"/>
                <a:ea typeface="Open Sans"/>
                <a:cs typeface="Open Sans"/>
                <a:sym typeface="Open Sans"/>
              </a:rPr>
              <a:t>Analogous to dev tool chain.</a:t>
            </a:r>
            <a:endParaRPr sz="1200" b="1">
              <a:latin typeface="Open Sans"/>
              <a:ea typeface="Open Sans"/>
              <a:cs typeface="Open Sans"/>
              <a:sym typeface="Open Sans"/>
            </a:endParaRPr>
          </a:p>
          <a:p>
            <a:pPr marL="0" lvl="0" indent="0" algn="ctr" rtl="0">
              <a:spcBef>
                <a:spcPts val="0"/>
              </a:spcBef>
              <a:spcAft>
                <a:spcPts val="0"/>
              </a:spcAft>
              <a:buNone/>
            </a:pPr>
            <a:r>
              <a:rPr lang="en" sz="1200">
                <a:latin typeface="Open Sans Light"/>
                <a:ea typeface="Open Sans Light"/>
                <a:cs typeface="Open Sans Light"/>
                <a:sym typeface="Open Sans Light"/>
              </a:rPr>
              <a:t>Building and iterating over a model is similar to building an app.</a:t>
            </a:r>
            <a:endParaRPr sz="1200">
              <a:latin typeface="Open Sans Light"/>
              <a:ea typeface="Open Sans Light"/>
              <a:cs typeface="Open Sans Light"/>
              <a:sym typeface="Open Sans Light"/>
            </a:endParaRPr>
          </a:p>
        </p:txBody>
      </p:sp>
      <p:grpSp>
        <p:nvGrpSpPr>
          <p:cNvPr id="402" name="Shape 402"/>
          <p:cNvGrpSpPr/>
          <p:nvPr/>
        </p:nvGrpSpPr>
        <p:grpSpPr>
          <a:xfrm>
            <a:off x="2200525" y="4192625"/>
            <a:ext cx="1245600" cy="677650"/>
            <a:chOff x="1964900" y="3071100"/>
            <a:chExt cx="1245600" cy="677650"/>
          </a:xfrm>
        </p:grpSpPr>
        <p:pic>
          <p:nvPicPr>
            <p:cNvPr id="403" name="Shape 403"/>
            <p:cNvPicPr preferRelativeResize="0"/>
            <p:nvPr/>
          </p:nvPicPr>
          <p:blipFill rotWithShape="1">
            <a:blip r:embed="rId3">
              <a:alphaModFix/>
            </a:blip>
            <a:srcRect b="21942"/>
            <a:stretch/>
          </p:blipFill>
          <p:spPr>
            <a:xfrm>
              <a:off x="2110370" y="3071100"/>
              <a:ext cx="854374" cy="494694"/>
            </a:xfrm>
            <a:prstGeom prst="rect">
              <a:avLst/>
            </a:prstGeom>
            <a:noFill/>
            <a:ln>
              <a:noFill/>
            </a:ln>
          </p:spPr>
        </p:pic>
        <p:sp>
          <p:nvSpPr>
            <p:cNvPr id="404" name="Shape 404"/>
            <p:cNvSpPr txBox="1"/>
            <p:nvPr/>
          </p:nvSpPr>
          <p:spPr>
            <a:xfrm>
              <a:off x="1964900" y="3532150"/>
              <a:ext cx="1245600" cy="2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Open Sans"/>
                  <a:ea typeface="Open Sans"/>
                  <a:cs typeface="Open Sans"/>
                  <a:sym typeface="Open Sans"/>
                </a:rPr>
                <a:t>Metal or VM</a:t>
              </a:r>
              <a:endParaRPr sz="900">
                <a:latin typeface="Open Sans"/>
                <a:ea typeface="Open Sans"/>
                <a:cs typeface="Open Sans"/>
                <a:sym typeface="Open San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13</a:t>
            </a:fld>
            <a:endParaRPr sz="1000" b="0" i="0" u="none" strike="noStrike" cap="none">
              <a:solidFill>
                <a:srgbClr val="888888"/>
              </a:solidFill>
              <a:latin typeface="Lato"/>
              <a:ea typeface="Lato"/>
              <a:cs typeface="Lato"/>
              <a:sym typeface="Lato"/>
            </a:endParaRPr>
          </a:p>
        </p:txBody>
      </p:sp>
      <p:sp>
        <p:nvSpPr>
          <p:cNvPr id="410" name="Shape 410"/>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1" name="Shape 411"/>
          <p:cNvSpPr/>
          <p:nvPr/>
        </p:nvSpPr>
        <p:spPr>
          <a:xfrm>
            <a:off x="5041300" y="112195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p:nvPr/>
        </p:nvSpPr>
        <p:spPr>
          <a:xfrm>
            <a:off x="5041300" y="77287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INFERENCE</a:t>
            </a:r>
            <a:endParaRPr sz="1200" b="1">
              <a:solidFill>
                <a:srgbClr val="FFFFFF"/>
              </a:solidFill>
              <a:latin typeface="Raleway"/>
              <a:ea typeface="Raleway"/>
              <a:cs typeface="Raleway"/>
              <a:sym typeface="Raleway"/>
            </a:endParaRPr>
          </a:p>
        </p:txBody>
      </p:sp>
      <p:sp>
        <p:nvSpPr>
          <p:cNvPr id="413" name="Shape 413"/>
          <p:cNvSpPr txBox="1"/>
          <p:nvPr/>
        </p:nvSpPr>
        <p:spPr>
          <a:xfrm>
            <a:off x="5440350" y="14739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Short compute bursts</a:t>
            </a:r>
            <a:endParaRPr sz="1000">
              <a:latin typeface="Open Sans"/>
              <a:ea typeface="Open Sans"/>
              <a:cs typeface="Open Sans"/>
              <a:sym typeface="Open Sans"/>
            </a:endParaRPr>
          </a:p>
        </p:txBody>
      </p:sp>
      <p:sp>
        <p:nvSpPr>
          <p:cNvPr id="414" name="Shape 414"/>
          <p:cNvSpPr txBox="1"/>
          <p:nvPr/>
        </p:nvSpPr>
        <p:spPr>
          <a:xfrm>
            <a:off x="50413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Open Sans"/>
                <a:ea typeface="Open Sans"/>
                <a:cs typeface="Open Sans"/>
                <a:sym typeface="Open Sans"/>
              </a:rPr>
              <a:t>OWNER</a:t>
            </a:r>
            <a:r>
              <a:rPr lang="en" sz="1100" b="1">
                <a:latin typeface="Open Sans"/>
                <a:ea typeface="Open Sans"/>
                <a:cs typeface="Open Sans"/>
                <a:sym typeface="Open Sans"/>
              </a:rPr>
              <a:t>: DevOps</a:t>
            </a:r>
            <a:endParaRPr sz="1100" b="1">
              <a:latin typeface="Open Sans"/>
              <a:ea typeface="Open Sans"/>
              <a:cs typeface="Open Sans"/>
              <a:sym typeface="Open Sans"/>
            </a:endParaRPr>
          </a:p>
        </p:txBody>
      </p:sp>
      <p:sp>
        <p:nvSpPr>
          <p:cNvPr id="415" name="Shape 415"/>
          <p:cNvSpPr/>
          <p:nvPr/>
        </p:nvSpPr>
        <p:spPr>
          <a:xfrm>
            <a:off x="5228895" y="1580366"/>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5228895" y="1870752"/>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7" name="Shape 417"/>
          <p:cNvSpPr/>
          <p:nvPr/>
        </p:nvSpPr>
        <p:spPr>
          <a:xfrm>
            <a:off x="5228895" y="2175552"/>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p:nvPr/>
        </p:nvSpPr>
        <p:spPr>
          <a:xfrm>
            <a:off x="5228895" y="2480352"/>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a:off x="1546575" y="112110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a:off x="1546575" y="77202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TRAINING</a:t>
            </a:r>
            <a:endParaRPr sz="1200" b="1">
              <a:solidFill>
                <a:srgbClr val="FFFFFF"/>
              </a:solidFill>
              <a:latin typeface="Raleway"/>
              <a:ea typeface="Raleway"/>
              <a:cs typeface="Raleway"/>
              <a:sym typeface="Raleway"/>
            </a:endParaRPr>
          </a:p>
        </p:txBody>
      </p:sp>
      <p:sp>
        <p:nvSpPr>
          <p:cNvPr id="421" name="Shape 421"/>
          <p:cNvSpPr/>
          <p:nvPr/>
        </p:nvSpPr>
        <p:spPr>
          <a:xfrm>
            <a:off x="1723645" y="1581616"/>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txBox="1"/>
          <p:nvPr/>
        </p:nvSpPr>
        <p:spPr>
          <a:xfrm>
            <a:off x="1945625" y="14730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Long compute cycle</a:t>
            </a:r>
            <a:endParaRPr sz="1000">
              <a:latin typeface="Open Sans"/>
              <a:ea typeface="Open Sans"/>
              <a:cs typeface="Open Sans"/>
              <a:sym typeface="Open Sans"/>
            </a:endParaRPr>
          </a:p>
        </p:txBody>
      </p:sp>
      <p:sp>
        <p:nvSpPr>
          <p:cNvPr id="423" name="Shape 423"/>
          <p:cNvSpPr txBox="1"/>
          <p:nvPr/>
        </p:nvSpPr>
        <p:spPr>
          <a:xfrm>
            <a:off x="1945625" y="17778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Fixed load (Inelastic)</a:t>
            </a:r>
            <a:endParaRPr sz="1000">
              <a:latin typeface="Open Sans"/>
              <a:ea typeface="Open Sans"/>
              <a:cs typeface="Open Sans"/>
              <a:sym typeface="Open Sans"/>
            </a:endParaRPr>
          </a:p>
        </p:txBody>
      </p:sp>
      <p:sp>
        <p:nvSpPr>
          <p:cNvPr id="424" name="Shape 424"/>
          <p:cNvSpPr txBox="1"/>
          <p:nvPr/>
        </p:nvSpPr>
        <p:spPr>
          <a:xfrm>
            <a:off x="1945625" y="20826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Stateful</a:t>
            </a:r>
            <a:endParaRPr sz="1000">
              <a:latin typeface="Open Sans"/>
              <a:ea typeface="Open Sans"/>
              <a:cs typeface="Open Sans"/>
              <a:sym typeface="Open Sans"/>
            </a:endParaRPr>
          </a:p>
        </p:txBody>
      </p:sp>
      <p:sp>
        <p:nvSpPr>
          <p:cNvPr id="425" name="Shape 425"/>
          <p:cNvSpPr txBox="1"/>
          <p:nvPr/>
        </p:nvSpPr>
        <p:spPr>
          <a:xfrm>
            <a:off x="15361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Open Sans"/>
                <a:ea typeface="Open Sans"/>
                <a:cs typeface="Open Sans"/>
                <a:sym typeface="Open Sans"/>
              </a:rPr>
              <a:t>OWNER: Data Scientists</a:t>
            </a:r>
            <a:endParaRPr sz="1100" b="1">
              <a:latin typeface="Open Sans"/>
              <a:ea typeface="Open Sans"/>
              <a:cs typeface="Open Sans"/>
              <a:sym typeface="Open Sans"/>
            </a:endParaRPr>
          </a:p>
        </p:txBody>
      </p:sp>
      <p:sp>
        <p:nvSpPr>
          <p:cNvPr id="426" name="Shape 426"/>
          <p:cNvSpPr/>
          <p:nvPr/>
        </p:nvSpPr>
        <p:spPr>
          <a:xfrm>
            <a:off x="1723645" y="18720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7" name="Shape 427"/>
          <p:cNvSpPr/>
          <p:nvPr/>
        </p:nvSpPr>
        <p:spPr>
          <a:xfrm>
            <a:off x="1723645" y="21768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p:nvPr/>
        </p:nvSpPr>
        <p:spPr>
          <a:xfrm>
            <a:off x="1723645" y="2474405"/>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9" name="Shape 429"/>
          <p:cNvSpPr txBox="1"/>
          <p:nvPr/>
        </p:nvSpPr>
        <p:spPr>
          <a:xfrm>
            <a:off x="5440350" y="23883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Open Sans"/>
                <a:ea typeface="Open Sans"/>
                <a:cs typeface="Open Sans"/>
                <a:sym typeface="Open Sans"/>
              </a:rPr>
              <a:t>Multiple users</a:t>
            </a:r>
            <a:endParaRPr sz="1000">
              <a:latin typeface="Open Sans"/>
              <a:ea typeface="Open Sans"/>
              <a:cs typeface="Open Sans"/>
              <a:sym typeface="Open Sans"/>
            </a:endParaRPr>
          </a:p>
        </p:txBody>
      </p:sp>
      <p:sp>
        <p:nvSpPr>
          <p:cNvPr id="430" name="Shape 430"/>
          <p:cNvSpPr txBox="1"/>
          <p:nvPr/>
        </p:nvSpPr>
        <p:spPr>
          <a:xfrm>
            <a:off x="1945625" y="23874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Open Sans"/>
                <a:ea typeface="Open Sans"/>
                <a:cs typeface="Open Sans"/>
                <a:sym typeface="Open Sans"/>
              </a:rPr>
              <a:t>Single user</a:t>
            </a:r>
            <a:endParaRPr sz="1000">
              <a:latin typeface="Open Sans"/>
              <a:ea typeface="Open Sans"/>
              <a:cs typeface="Open Sans"/>
              <a:sym typeface="Open Sans"/>
            </a:endParaRPr>
          </a:p>
        </p:txBody>
      </p:sp>
      <p:sp>
        <p:nvSpPr>
          <p:cNvPr id="431" name="Shape 431"/>
          <p:cNvSpPr txBox="1"/>
          <p:nvPr/>
        </p:nvSpPr>
        <p:spPr>
          <a:xfrm>
            <a:off x="5440350" y="17787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Stateless</a:t>
            </a:r>
            <a:endParaRPr sz="1000">
              <a:latin typeface="Open Sans"/>
              <a:ea typeface="Open Sans"/>
              <a:cs typeface="Open Sans"/>
              <a:sym typeface="Open Sans"/>
            </a:endParaRPr>
          </a:p>
        </p:txBody>
      </p:sp>
      <p:sp>
        <p:nvSpPr>
          <p:cNvPr id="432" name="Shape 432"/>
          <p:cNvSpPr txBox="1"/>
          <p:nvPr/>
        </p:nvSpPr>
        <p:spPr>
          <a:xfrm>
            <a:off x="5440350" y="20835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Elastic</a:t>
            </a:r>
            <a:endParaRPr sz="1000">
              <a:latin typeface="Open Sans"/>
              <a:ea typeface="Open Sans"/>
              <a:cs typeface="Open Sans"/>
              <a:sym typeface="Open Sans"/>
            </a:endParaRPr>
          </a:p>
        </p:txBody>
      </p:sp>
      <p:cxnSp>
        <p:nvCxnSpPr>
          <p:cNvPr id="433" name="Shape 433"/>
          <p:cNvCxnSpPr/>
          <p:nvPr/>
        </p:nvCxnSpPr>
        <p:spPr>
          <a:xfrm>
            <a:off x="6328525" y="2926946"/>
            <a:ext cx="0" cy="468900"/>
          </a:xfrm>
          <a:prstGeom prst="straightConnector1">
            <a:avLst/>
          </a:prstGeom>
          <a:noFill/>
          <a:ln w="19050" cap="flat" cmpd="sng">
            <a:solidFill>
              <a:srgbClr val="000000"/>
            </a:solidFill>
            <a:prstDash val="solid"/>
            <a:round/>
            <a:headEnd type="none" w="med" len="med"/>
            <a:tailEnd type="stealth" w="med" len="med"/>
          </a:ln>
        </p:spPr>
      </p:cxnSp>
      <p:sp>
        <p:nvSpPr>
          <p:cNvPr id="434" name="Shape 434"/>
          <p:cNvSpPr txBox="1"/>
          <p:nvPr/>
        </p:nvSpPr>
        <p:spPr>
          <a:xfrm>
            <a:off x="5041300" y="3341600"/>
            <a:ext cx="2580300" cy="9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Open Sans"/>
                <a:ea typeface="Open Sans"/>
                <a:cs typeface="Open Sans"/>
                <a:sym typeface="Open Sans"/>
              </a:rPr>
              <a:t>Analogous to an OS. </a:t>
            </a:r>
            <a:endParaRPr sz="1200" b="1">
              <a:latin typeface="Open Sans"/>
              <a:ea typeface="Open Sans"/>
              <a:cs typeface="Open Sans"/>
              <a:sym typeface="Open Sans"/>
            </a:endParaRPr>
          </a:p>
          <a:p>
            <a:pPr marL="0" lvl="0" indent="0" algn="ctr" rtl="0">
              <a:spcBef>
                <a:spcPts val="0"/>
              </a:spcBef>
              <a:spcAft>
                <a:spcPts val="0"/>
              </a:spcAft>
              <a:buNone/>
            </a:pPr>
            <a:r>
              <a:rPr lang="en" sz="1200">
                <a:latin typeface="Open Sans Light"/>
                <a:ea typeface="Open Sans Light"/>
                <a:cs typeface="Open Sans Light"/>
                <a:sym typeface="Open Sans Light"/>
              </a:rPr>
              <a:t>Running concurrent models requires task scheduling.</a:t>
            </a:r>
            <a:endParaRPr sz="1200">
              <a:latin typeface="Open Sans Light"/>
              <a:ea typeface="Open Sans Light"/>
              <a:cs typeface="Open Sans Light"/>
              <a:sym typeface="Open Sans Light"/>
            </a:endParaRPr>
          </a:p>
        </p:txBody>
      </p:sp>
      <p:cxnSp>
        <p:nvCxnSpPr>
          <p:cNvPr id="435" name="Shape 435"/>
          <p:cNvCxnSpPr/>
          <p:nvPr/>
        </p:nvCxnSpPr>
        <p:spPr>
          <a:xfrm>
            <a:off x="2823325" y="2926946"/>
            <a:ext cx="0" cy="468900"/>
          </a:xfrm>
          <a:prstGeom prst="straightConnector1">
            <a:avLst/>
          </a:prstGeom>
          <a:noFill/>
          <a:ln w="19050" cap="flat" cmpd="sng">
            <a:solidFill>
              <a:srgbClr val="000000"/>
            </a:solidFill>
            <a:prstDash val="solid"/>
            <a:round/>
            <a:headEnd type="none" w="med" len="med"/>
            <a:tailEnd type="stealth" w="med" len="med"/>
          </a:ln>
        </p:spPr>
      </p:cxnSp>
      <p:sp>
        <p:nvSpPr>
          <p:cNvPr id="436" name="Shape 436"/>
          <p:cNvSpPr txBox="1"/>
          <p:nvPr/>
        </p:nvSpPr>
        <p:spPr>
          <a:xfrm>
            <a:off x="1543600" y="3341600"/>
            <a:ext cx="2580300" cy="9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latin typeface="Open Sans"/>
                <a:ea typeface="Open Sans"/>
                <a:cs typeface="Open Sans"/>
                <a:sym typeface="Open Sans"/>
              </a:rPr>
              <a:t>Analogous to dev tool chain.</a:t>
            </a:r>
            <a:endParaRPr sz="1200" b="1">
              <a:latin typeface="Open Sans"/>
              <a:ea typeface="Open Sans"/>
              <a:cs typeface="Open Sans"/>
              <a:sym typeface="Open Sans"/>
            </a:endParaRPr>
          </a:p>
          <a:p>
            <a:pPr marL="0" lvl="0" indent="0" algn="ctr" rtl="0">
              <a:spcBef>
                <a:spcPts val="0"/>
              </a:spcBef>
              <a:spcAft>
                <a:spcPts val="0"/>
              </a:spcAft>
              <a:buNone/>
            </a:pPr>
            <a:r>
              <a:rPr lang="en" sz="1200">
                <a:latin typeface="Open Sans Light"/>
                <a:ea typeface="Open Sans Light"/>
                <a:cs typeface="Open Sans Light"/>
                <a:sym typeface="Open Sans Light"/>
              </a:rPr>
              <a:t>Building and iterating over a model is similar to building an app.</a:t>
            </a:r>
            <a:endParaRPr sz="1200">
              <a:latin typeface="Open Sans Light"/>
              <a:ea typeface="Open Sans Light"/>
              <a:cs typeface="Open Sans Light"/>
              <a:sym typeface="Open Sans Light"/>
            </a:endParaRPr>
          </a:p>
        </p:txBody>
      </p:sp>
      <p:grpSp>
        <p:nvGrpSpPr>
          <p:cNvPr id="437" name="Shape 437"/>
          <p:cNvGrpSpPr/>
          <p:nvPr/>
        </p:nvGrpSpPr>
        <p:grpSpPr>
          <a:xfrm>
            <a:off x="2200525" y="4192625"/>
            <a:ext cx="1245600" cy="677650"/>
            <a:chOff x="1964900" y="3071100"/>
            <a:chExt cx="1245600" cy="677650"/>
          </a:xfrm>
        </p:grpSpPr>
        <p:pic>
          <p:nvPicPr>
            <p:cNvPr id="438" name="Shape 438"/>
            <p:cNvPicPr preferRelativeResize="0"/>
            <p:nvPr/>
          </p:nvPicPr>
          <p:blipFill rotWithShape="1">
            <a:blip r:embed="rId3">
              <a:alphaModFix/>
            </a:blip>
            <a:srcRect b="21942"/>
            <a:stretch/>
          </p:blipFill>
          <p:spPr>
            <a:xfrm>
              <a:off x="2110370" y="3071100"/>
              <a:ext cx="854374" cy="494694"/>
            </a:xfrm>
            <a:prstGeom prst="rect">
              <a:avLst/>
            </a:prstGeom>
            <a:noFill/>
            <a:ln>
              <a:noFill/>
            </a:ln>
          </p:spPr>
        </p:pic>
        <p:sp>
          <p:nvSpPr>
            <p:cNvPr id="439" name="Shape 439"/>
            <p:cNvSpPr txBox="1"/>
            <p:nvPr/>
          </p:nvSpPr>
          <p:spPr>
            <a:xfrm>
              <a:off x="1964900" y="3532150"/>
              <a:ext cx="1245600" cy="2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Open Sans"/>
                  <a:ea typeface="Open Sans"/>
                  <a:cs typeface="Open Sans"/>
                  <a:sym typeface="Open Sans"/>
                </a:rPr>
                <a:t>Metal or VM</a:t>
              </a:r>
              <a:endParaRPr sz="900">
                <a:latin typeface="Open Sans"/>
                <a:ea typeface="Open Sans"/>
                <a:cs typeface="Open Sans"/>
                <a:sym typeface="Open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14</a:t>
            </a:fld>
            <a:endParaRPr sz="1000" b="0" i="0" u="none" strike="noStrike" cap="none">
              <a:solidFill>
                <a:srgbClr val="888888"/>
              </a:solidFill>
              <a:latin typeface="Lato"/>
              <a:ea typeface="Lato"/>
              <a:cs typeface="Lato"/>
              <a:sym typeface="Lato"/>
            </a:endParaRPr>
          </a:p>
        </p:txBody>
      </p:sp>
      <p:sp>
        <p:nvSpPr>
          <p:cNvPr id="445" name="Shape 445"/>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6" name="Shape 446"/>
          <p:cNvSpPr/>
          <p:nvPr/>
        </p:nvSpPr>
        <p:spPr>
          <a:xfrm>
            <a:off x="5041300" y="112195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p:nvPr/>
        </p:nvSpPr>
        <p:spPr>
          <a:xfrm>
            <a:off x="5041300" y="77287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INFERENCE</a:t>
            </a:r>
            <a:endParaRPr sz="1200" b="1">
              <a:solidFill>
                <a:srgbClr val="FFFFFF"/>
              </a:solidFill>
              <a:latin typeface="Raleway"/>
              <a:ea typeface="Raleway"/>
              <a:cs typeface="Raleway"/>
              <a:sym typeface="Raleway"/>
            </a:endParaRPr>
          </a:p>
        </p:txBody>
      </p:sp>
      <p:sp>
        <p:nvSpPr>
          <p:cNvPr id="448" name="Shape 448"/>
          <p:cNvSpPr txBox="1"/>
          <p:nvPr/>
        </p:nvSpPr>
        <p:spPr>
          <a:xfrm>
            <a:off x="5440350" y="14739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Short compute bursts</a:t>
            </a:r>
            <a:endParaRPr sz="1000">
              <a:latin typeface="Open Sans"/>
              <a:ea typeface="Open Sans"/>
              <a:cs typeface="Open Sans"/>
              <a:sym typeface="Open Sans"/>
            </a:endParaRPr>
          </a:p>
        </p:txBody>
      </p:sp>
      <p:sp>
        <p:nvSpPr>
          <p:cNvPr id="449" name="Shape 449"/>
          <p:cNvSpPr txBox="1"/>
          <p:nvPr/>
        </p:nvSpPr>
        <p:spPr>
          <a:xfrm>
            <a:off x="50413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Open Sans"/>
                <a:ea typeface="Open Sans"/>
                <a:cs typeface="Open Sans"/>
                <a:sym typeface="Open Sans"/>
              </a:rPr>
              <a:t>OWNER</a:t>
            </a:r>
            <a:r>
              <a:rPr lang="en" sz="1100" b="1">
                <a:latin typeface="Open Sans"/>
                <a:ea typeface="Open Sans"/>
                <a:cs typeface="Open Sans"/>
                <a:sym typeface="Open Sans"/>
              </a:rPr>
              <a:t>: DevOps</a:t>
            </a:r>
            <a:endParaRPr sz="1100" b="1">
              <a:latin typeface="Open Sans"/>
              <a:ea typeface="Open Sans"/>
              <a:cs typeface="Open Sans"/>
              <a:sym typeface="Open Sans"/>
            </a:endParaRPr>
          </a:p>
        </p:txBody>
      </p:sp>
      <p:sp>
        <p:nvSpPr>
          <p:cNvPr id="450" name="Shape 450"/>
          <p:cNvSpPr/>
          <p:nvPr/>
        </p:nvSpPr>
        <p:spPr>
          <a:xfrm>
            <a:off x="5228895" y="1580366"/>
            <a:ext cx="182400" cy="16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p:nvPr/>
        </p:nvSpPr>
        <p:spPr>
          <a:xfrm>
            <a:off x="5228895" y="1870752"/>
            <a:ext cx="182400" cy="160800"/>
          </a:xfrm>
          <a:prstGeom prst="rect">
            <a:avLst/>
          </a:prstGeom>
          <a:solidFill>
            <a:srgbClr val="00FF00"/>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p:nvPr/>
        </p:nvSpPr>
        <p:spPr>
          <a:xfrm>
            <a:off x="5228895" y="2175552"/>
            <a:ext cx="182400" cy="1608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5228895" y="2480352"/>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p:nvPr/>
        </p:nvSpPr>
        <p:spPr>
          <a:xfrm>
            <a:off x="1546575" y="112110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p:nvPr/>
        </p:nvSpPr>
        <p:spPr>
          <a:xfrm>
            <a:off x="1546575" y="77202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TRAINING</a:t>
            </a:r>
            <a:endParaRPr sz="1200" b="1">
              <a:solidFill>
                <a:srgbClr val="FFFFFF"/>
              </a:solidFill>
              <a:latin typeface="Raleway"/>
              <a:ea typeface="Raleway"/>
              <a:cs typeface="Raleway"/>
              <a:sym typeface="Raleway"/>
            </a:endParaRPr>
          </a:p>
        </p:txBody>
      </p:sp>
      <p:sp>
        <p:nvSpPr>
          <p:cNvPr id="456" name="Shape 456"/>
          <p:cNvSpPr/>
          <p:nvPr/>
        </p:nvSpPr>
        <p:spPr>
          <a:xfrm>
            <a:off x="1723645" y="1581616"/>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txBox="1"/>
          <p:nvPr/>
        </p:nvSpPr>
        <p:spPr>
          <a:xfrm>
            <a:off x="1945625" y="14730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Long compute cycle</a:t>
            </a:r>
            <a:endParaRPr sz="1000">
              <a:latin typeface="Open Sans"/>
              <a:ea typeface="Open Sans"/>
              <a:cs typeface="Open Sans"/>
              <a:sym typeface="Open Sans"/>
            </a:endParaRPr>
          </a:p>
        </p:txBody>
      </p:sp>
      <p:sp>
        <p:nvSpPr>
          <p:cNvPr id="458" name="Shape 458"/>
          <p:cNvSpPr txBox="1"/>
          <p:nvPr/>
        </p:nvSpPr>
        <p:spPr>
          <a:xfrm>
            <a:off x="1945625" y="17778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Fixed load (Inelastic)</a:t>
            </a:r>
            <a:endParaRPr sz="1000">
              <a:latin typeface="Open Sans"/>
              <a:ea typeface="Open Sans"/>
              <a:cs typeface="Open Sans"/>
              <a:sym typeface="Open Sans"/>
            </a:endParaRPr>
          </a:p>
        </p:txBody>
      </p:sp>
      <p:sp>
        <p:nvSpPr>
          <p:cNvPr id="459" name="Shape 459"/>
          <p:cNvSpPr txBox="1"/>
          <p:nvPr/>
        </p:nvSpPr>
        <p:spPr>
          <a:xfrm>
            <a:off x="1945625" y="20826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Stateful</a:t>
            </a:r>
            <a:endParaRPr sz="1000">
              <a:latin typeface="Open Sans"/>
              <a:ea typeface="Open Sans"/>
              <a:cs typeface="Open Sans"/>
              <a:sym typeface="Open Sans"/>
            </a:endParaRPr>
          </a:p>
        </p:txBody>
      </p:sp>
      <p:sp>
        <p:nvSpPr>
          <p:cNvPr id="460" name="Shape 460"/>
          <p:cNvSpPr txBox="1"/>
          <p:nvPr/>
        </p:nvSpPr>
        <p:spPr>
          <a:xfrm>
            <a:off x="15361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Open Sans"/>
                <a:ea typeface="Open Sans"/>
                <a:cs typeface="Open Sans"/>
                <a:sym typeface="Open Sans"/>
              </a:rPr>
              <a:t>OWNER: Data Scientists</a:t>
            </a:r>
            <a:endParaRPr sz="1100" b="1">
              <a:latin typeface="Open Sans"/>
              <a:ea typeface="Open Sans"/>
              <a:cs typeface="Open Sans"/>
              <a:sym typeface="Open Sans"/>
            </a:endParaRPr>
          </a:p>
        </p:txBody>
      </p:sp>
      <p:sp>
        <p:nvSpPr>
          <p:cNvPr id="461" name="Shape 461"/>
          <p:cNvSpPr/>
          <p:nvPr/>
        </p:nvSpPr>
        <p:spPr>
          <a:xfrm>
            <a:off x="1723645" y="18720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p:nvPr/>
        </p:nvSpPr>
        <p:spPr>
          <a:xfrm>
            <a:off x="1723645" y="21768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3" name="Shape 463"/>
          <p:cNvSpPr/>
          <p:nvPr/>
        </p:nvSpPr>
        <p:spPr>
          <a:xfrm>
            <a:off x="1723645" y="2474405"/>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Shape 464"/>
          <p:cNvSpPr txBox="1"/>
          <p:nvPr/>
        </p:nvSpPr>
        <p:spPr>
          <a:xfrm>
            <a:off x="5440350" y="23883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Open Sans"/>
                <a:ea typeface="Open Sans"/>
                <a:cs typeface="Open Sans"/>
                <a:sym typeface="Open Sans"/>
              </a:rPr>
              <a:t>Multiple users</a:t>
            </a:r>
            <a:endParaRPr sz="1000">
              <a:latin typeface="Open Sans"/>
              <a:ea typeface="Open Sans"/>
              <a:cs typeface="Open Sans"/>
              <a:sym typeface="Open Sans"/>
            </a:endParaRPr>
          </a:p>
        </p:txBody>
      </p:sp>
      <p:sp>
        <p:nvSpPr>
          <p:cNvPr id="465" name="Shape 465"/>
          <p:cNvSpPr txBox="1"/>
          <p:nvPr/>
        </p:nvSpPr>
        <p:spPr>
          <a:xfrm>
            <a:off x="1945625" y="23874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Open Sans"/>
                <a:ea typeface="Open Sans"/>
                <a:cs typeface="Open Sans"/>
                <a:sym typeface="Open Sans"/>
              </a:rPr>
              <a:t>Single user</a:t>
            </a:r>
            <a:endParaRPr sz="1000">
              <a:latin typeface="Open Sans"/>
              <a:ea typeface="Open Sans"/>
              <a:cs typeface="Open Sans"/>
              <a:sym typeface="Open Sans"/>
            </a:endParaRPr>
          </a:p>
        </p:txBody>
      </p:sp>
      <p:sp>
        <p:nvSpPr>
          <p:cNvPr id="466" name="Shape 466"/>
          <p:cNvSpPr txBox="1"/>
          <p:nvPr/>
        </p:nvSpPr>
        <p:spPr>
          <a:xfrm>
            <a:off x="5440350" y="17787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Stateless</a:t>
            </a:r>
            <a:endParaRPr sz="1000">
              <a:latin typeface="Open Sans"/>
              <a:ea typeface="Open Sans"/>
              <a:cs typeface="Open Sans"/>
              <a:sym typeface="Open Sans"/>
            </a:endParaRPr>
          </a:p>
        </p:txBody>
      </p:sp>
      <p:sp>
        <p:nvSpPr>
          <p:cNvPr id="467" name="Shape 467"/>
          <p:cNvSpPr txBox="1"/>
          <p:nvPr/>
        </p:nvSpPr>
        <p:spPr>
          <a:xfrm>
            <a:off x="5440350" y="20835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Elastic</a:t>
            </a:r>
            <a:endParaRPr sz="1000">
              <a:latin typeface="Open Sans"/>
              <a:ea typeface="Open Sans"/>
              <a:cs typeface="Open Sans"/>
              <a:sym typeface="Open Sans"/>
            </a:endParaRPr>
          </a:p>
        </p:txBody>
      </p:sp>
      <p:grpSp>
        <p:nvGrpSpPr>
          <p:cNvPr id="468" name="Shape 468"/>
          <p:cNvGrpSpPr/>
          <p:nvPr/>
        </p:nvGrpSpPr>
        <p:grpSpPr>
          <a:xfrm>
            <a:off x="5041307" y="4113944"/>
            <a:ext cx="892976" cy="756323"/>
            <a:chOff x="5920225" y="3103625"/>
            <a:chExt cx="1167900" cy="989175"/>
          </a:xfrm>
        </p:grpSpPr>
        <p:pic>
          <p:nvPicPr>
            <p:cNvPr id="469" name="Shape 469"/>
            <p:cNvPicPr preferRelativeResize="0"/>
            <p:nvPr/>
          </p:nvPicPr>
          <p:blipFill>
            <a:blip r:embed="rId3">
              <a:alphaModFix/>
            </a:blip>
            <a:stretch>
              <a:fillRect/>
            </a:stretch>
          </p:blipFill>
          <p:spPr>
            <a:xfrm>
              <a:off x="6069683" y="3103625"/>
              <a:ext cx="901458" cy="673575"/>
            </a:xfrm>
            <a:prstGeom prst="rect">
              <a:avLst/>
            </a:prstGeom>
            <a:noFill/>
            <a:ln>
              <a:noFill/>
            </a:ln>
          </p:spPr>
        </p:pic>
        <p:sp>
          <p:nvSpPr>
            <p:cNvPr id="470" name="Shape 470"/>
            <p:cNvSpPr txBox="1"/>
            <p:nvPr/>
          </p:nvSpPr>
          <p:spPr>
            <a:xfrm>
              <a:off x="5920225" y="3777200"/>
              <a:ext cx="1167900" cy="3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Open Sans"/>
                  <a:ea typeface="Open Sans"/>
                  <a:cs typeface="Open Sans"/>
                  <a:sym typeface="Open Sans"/>
                </a:rPr>
                <a:t>Containers</a:t>
              </a:r>
              <a:endParaRPr sz="900">
                <a:latin typeface="Open Sans"/>
                <a:ea typeface="Open Sans"/>
                <a:cs typeface="Open Sans"/>
                <a:sym typeface="Open Sans"/>
              </a:endParaRPr>
            </a:p>
          </p:txBody>
        </p:sp>
      </p:grpSp>
      <p:cxnSp>
        <p:nvCxnSpPr>
          <p:cNvPr id="471" name="Shape 471"/>
          <p:cNvCxnSpPr/>
          <p:nvPr/>
        </p:nvCxnSpPr>
        <p:spPr>
          <a:xfrm>
            <a:off x="6328525" y="2926946"/>
            <a:ext cx="0" cy="468900"/>
          </a:xfrm>
          <a:prstGeom prst="straightConnector1">
            <a:avLst/>
          </a:prstGeom>
          <a:noFill/>
          <a:ln w="19050" cap="flat" cmpd="sng">
            <a:solidFill>
              <a:srgbClr val="000000"/>
            </a:solidFill>
            <a:prstDash val="solid"/>
            <a:round/>
            <a:headEnd type="none" w="med" len="med"/>
            <a:tailEnd type="stealth" w="med" len="med"/>
          </a:ln>
        </p:spPr>
      </p:cxnSp>
      <p:sp>
        <p:nvSpPr>
          <p:cNvPr id="472" name="Shape 472"/>
          <p:cNvSpPr txBox="1"/>
          <p:nvPr/>
        </p:nvSpPr>
        <p:spPr>
          <a:xfrm>
            <a:off x="5041300" y="3341600"/>
            <a:ext cx="2580300" cy="9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Open Sans"/>
                <a:ea typeface="Open Sans"/>
                <a:cs typeface="Open Sans"/>
                <a:sym typeface="Open Sans"/>
              </a:rPr>
              <a:t>Analogous to an OS. </a:t>
            </a:r>
            <a:endParaRPr sz="1200" b="1">
              <a:latin typeface="Open Sans"/>
              <a:ea typeface="Open Sans"/>
              <a:cs typeface="Open Sans"/>
              <a:sym typeface="Open Sans"/>
            </a:endParaRPr>
          </a:p>
          <a:p>
            <a:pPr marL="0" lvl="0" indent="0" algn="ctr" rtl="0">
              <a:spcBef>
                <a:spcPts val="0"/>
              </a:spcBef>
              <a:spcAft>
                <a:spcPts val="0"/>
              </a:spcAft>
              <a:buNone/>
            </a:pPr>
            <a:r>
              <a:rPr lang="en" sz="1200">
                <a:latin typeface="Open Sans Light"/>
                <a:ea typeface="Open Sans Light"/>
                <a:cs typeface="Open Sans Light"/>
                <a:sym typeface="Open Sans Light"/>
              </a:rPr>
              <a:t>Running concurrent models requires task scheduling.</a:t>
            </a:r>
            <a:endParaRPr sz="1200">
              <a:latin typeface="Open Sans Light"/>
              <a:ea typeface="Open Sans Light"/>
              <a:cs typeface="Open Sans Light"/>
              <a:sym typeface="Open Sans Light"/>
            </a:endParaRPr>
          </a:p>
        </p:txBody>
      </p:sp>
      <p:cxnSp>
        <p:nvCxnSpPr>
          <p:cNvPr id="473" name="Shape 473"/>
          <p:cNvCxnSpPr/>
          <p:nvPr/>
        </p:nvCxnSpPr>
        <p:spPr>
          <a:xfrm>
            <a:off x="2823325" y="2926946"/>
            <a:ext cx="0" cy="468900"/>
          </a:xfrm>
          <a:prstGeom prst="straightConnector1">
            <a:avLst/>
          </a:prstGeom>
          <a:noFill/>
          <a:ln w="19050" cap="flat" cmpd="sng">
            <a:solidFill>
              <a:srgbClr val="000000"/>
            </a:solidFill>
            <a:prstDash val="solid"/>
            <a:round/>
            <a:headEnd type="none" w="med" len="med"/>
            <a:tailEnd type="stealth" w="med" len="med"/>
          </a:ln>
        </p:spPr>
      </p:cxnSp>
      <p:sp>
        <p:nvSpPr>
          <p:cNvPr id="474" name="Shape 474"/>
          <p:cNvSpPr txBox="1"/>
          <p:nvPr/>
        </p:nvSpPr>
        <p:spPr>
          <a:xfrm>
            <a:off x="1543600" y="3341600"/>
            <a:ext cx="2580300" cy="9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latin typeface="Open Sans"/>
                <a:ea typeface="Open Sans"/>
                <a:cs typeface="Open Sans"/>
                <a:sym typeface="Open Sans"/>
              </a:rPr>
              <a:t>Analogous to dev tool chain.</a:t>
            </a:r>
            <a:endParaRPr sz="1200" b="1">
              <a:latin typeface="Open Sans"/>
              <a:ea typeface="Open Sans"/>
              <a:cs typeface="Open Sans"/>
              <a:sym typeface="Open Sans"/>
            </a:endParaRPr>
          </a:p>
          <a:p>
            <a:pPr marL="0" lvl="0" indent="0" algn="ctr" rtl="0">
              <a:spcBef>
                <a:spcPts val="0"/>
              </a:spcBef>
              <a:spcAft>
                <a:spcPts val="0"/>
              </a:spcAft>
              <a:buNone/>
            </a:pPr>
            <a:r>
              <a:rPr lang="en" sz="1200">
                <a:latin typeface="Open Sans Light"/>
                <a:ea typeface="Open Sans Light"/>
                <a:cs typeface="Open Sans Light"/>
                <a:sym typeface="Open Sans Light"/>
              </a:rPr>
              <a:t>Building and iterating over a model is similar to building an app.</a:t>
            </a:r>
            <a:endParaRPr sz="1200">
              <a:latin typeface="Open Sans Light"/>
              <a:ea typeface="Open Sans Light"/>
              <a:cs typeface="Open Sans Light"/>
              <a:sym typeface="Open Sans Light"/>
            </a:endParaRPr>
          </a:p>
        </p:txBody>
      </p:sp>
      <p:grpSp>
        <p:nvGrpSpPr>
          <p:cNvPr id="475" name="Shape 475"/>
          <p:cNvGrpSpPr/>
          <p:nvPr/>
        </p:nvGrpSpPr>
        <p:grpSpPr>
          <a:xfrm>
            <a:off x="2200525" y="4192625"/>
            <a:ext cx="1245600" cy="677650"/>
            <a:chOff x="1964900" y="3071100"/>
            <a:chExt cx="1245600" cy="677650"/>
          </a:xfrm>
        </p:grpSpPr>
        <p:pic>
          <p:nvPicPr>
            <p:cNvPr id="476" name="Shape 476"/>
            <p:cNvPicPr preferRelativeResize="0"/>
            <p:nvPr/>
          </p:nvPicPr>
          <p:blipFill rotWithShape="1">
            <a:blip r:embed="rId4">
              <a:alphaModFix/>
            </a:blip>
            <a:srcRect b="21942"/>
            <a:stretch/>
          </p:blipFill>
          <p:spPr>
            <a:xfrm>
              <a:off x="2110370" y="3071100"/>
              <a:ext cx="854374" cy="494694"/>
            </a:xfrm>
            <a:prstGeom prst="rect">
              <a:avLst/>
            </a:prstGeom>
            <a:noFill/>
            <a:ln>
              <a:noFill/>
            </a:ln>
          </p:spPr>
        </p:pic>
        <p:sp>
          <p:nvSpPr>
            <p:cNvPr id="477" name="Shape 477"/>
            <p:cNvSpPr txBox="1"/>
            <p:nvPr/>
          </p:nvSpPr>
          <p:spPr>
            <a:xfrm>
              <a:off x="1964900" y="3532150"/>
              <a:ext cx="1245600" cy="2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Open Sans"/>
                  <a:ea typeface="Open Sans"/>
                  <a:cs typeface="Open Sans"/>
                  <a:sym typeface="Open Sans"/>
                </a:rPr>
                <a:t>Metal or VM</a:t>
              </a:r>
              <a:endParaRPr sz="900">
                <a:latin typeface="Open Sans"/>
                <a:ea typeface="Open Sans"/>
                <a:cs typeface="Open Sans"/>
                <a:sym typeface="Open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15</a:t>
            </a:fld>
            <a:endParaRPr sz="1000" b="0" i="0" u="none" strike="noStrike" cap="none">
              <a:solidFill>
                <a:srgbClr val="888888"/>
              </a:solidFill>
              <a:latin typeface="Lato"/>
              <a:ea typeface="Lato"/>
              <a:cs typeface="Lato"/>
              <a:sym typeface="Lato"/>
            </a:endParaRPr>
          </a:p>
        </p:txBody>
      </p:sp>
      <p:sp>
        <p:nvSpPr>
          <p:cNvPr id="483" name="Shape 483"/>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4" name="Shape 484"/>
          <p:cNvSpPr/>
          <p:nvPr/>
        </p:nvSpPr>
        <p:spPr>
          <a:xfrm>
            <a:off x="5041300" y="112195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5" name="Shape 485"/>
          <p:cNvSpPr/>
          <p:nvPr/>
        </p:nvSpPr>
        <p:spPr>
          <a:xfrm>
            <a:off x="5041300" y="77287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INFERENCE</a:t>
            </a:r>
            <a:endParaRPr sz="1200" b="1">
              <a:solidFill>
                <a:srgbClr val="FFFFFF"/>
              </a:solidFill>
              <a:latin typeface="Raleway"/>
              <a:ea typeface="Raleway"/>
              <a:cs typeface="Raleway"/>
              <a:sym typeface="Raleway"/>
            </a:endParaRPr>
          </a:p>
        </p:txBody>
      </p:sp>
      <p:sp>
        <p:nvSpPr>
          <p:cNvPr id="486" name="Shape 486"/>
          <p:cNvSpPr txBox="1"/>
          <p:nvPr/>
        </p:nvSpPr>
        <p:spPr>
          <a:xfrm>
            <a:off x="5440350" y="14739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Short compute bursts</a:t>
            </a:r>
            <a:endParaRPr sz="1000">
              <a:latin typeface="Open Sans"/>
              <a:ea typeface="Open Sans"/>
              <a:cs typeface="Open Sans"/>
              <a:sym typeface="Open Sans"/>
            </a:endParaRPr>
          </a:p>
        </p:txBody>
      </p:sp>
      <p:sp>
        <p:nvSpPr>
          <p:cNvPr id="487" name="Shape 487"/>
          <p:cNvSpPr txBox="1"/>
          <p:nvPr/>
        </p:nvSpPr>
        <p:spPr>
          <a:xfrm>
            <a:off x="50413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Open Sans"/>
                <a:ea typeface="Open Sans"/>
                <a:cs typeface="Open Sans"/>
                <a:sym typeface="Open Sans"/>
              </a:rPr>
              <a:t>OWNER</a:t>
            </a:r>
            <a:r>
              <a:rPr lang="en" sz="1100" b="1">
                <a:latin typeface="Open Sans"/>
                <a:ea typeface="Open Sans"/>
                <a:cs typeface="Open Sans"/>
                <a:sym typeface="Open Sans"/>
              </a:rPr>
              <a:t>: DevOps</a:t>
            </a:r>
            <a:endParaRPr sz="1100" b="1">
              <a:latin typeface="Open Sans"/>
              <a:ea typeface="Open Sans"/>
              <a:cs typeface="Open Sans"/>
              <a:sym typeface="Open Sans"/>
            </a:endParaRPr>
          </a:p>
        </p:txBody>
      </p:sp>
      <p:sp>
        <p:nvSpPr>
          <p:cNvPr id="488" name="Shape 488"/>
          <p:cNvSpPr/>
          <p:nvPr/>
        </p:nvSpPr>
        <p:spPr>
          <a:xfrm>
            <a:off x="5228895" y="1580366"/>
            <a:ext cx="182400" cy="16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9" name="Shape 489"/>
          <p:cNvSpPr/>
          <p:nvPr/>
        </p:nvSpPr>
        <p:spPr>
          <a:xfrm>
            <a:off x="5228895" y="1870752"/>
            <a:ext cx="182400" cy="16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endParaRPr>
              <a:solidFill>
                <a:schemeClr val="dk1"/>
              </a:solidFill>
            </a:endParaRPr>
          </a:p>
        </p:txBody>
      </p:sp>
      <p:sp>
        <p:nvSpPr>
          <p:cNvPr id="490" name="Shape 490"/>
          <p:cNvSpPr/>
          <p:nvPr/>
        </p:nvSpPr>
        <p:spPr>
          <a:xfrm>
            <a:off x="5228895" y="2175552"/>
            <a:ext cx="182400" cy="16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endParaRPr>
              <a:solidFill>
                <a:schemeClr val="dk1"/>
              </a:solidFill>
            </a:endParaRPr>
          </a:p>
        </p:txBody>
      </p:sp>
      <p:sp>
        <p:nvSpPr>
          <p:cNvPr id="491" name="Shape 491"/>
          <p:cNvSpPr/>
          <p:nvPr/>
        </p:nvSpPr>
        <p:spPr>
          <a:xfrm>
            <a:off x="5228895" y="2480352"/>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p:nvPr/>
        </p:nvSpPr>
        <p:spPr>
          <a:xfrm>
            <a:off x="1546575" y="112110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a:off x="1546575" y="77202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TRAINING</a:t>
            </a:r>
            <a:endParaRPr sz="1200" b="1">
              <a:solidFill>
                <a:srgbClr val="FFFFFF"/>
              </a:solidFill>
              <a:latin typeface="Raleway"/>
              <a:ea typeface="Raleway"/>
              <a:cs typeface="Raleway"/>
              <a:sym typeface="Raleway"/>
            </a:endParaRPr>
          </a:p>
        </p:txBody>
      </p:sp>
      <p:sp>
        <p:nvSpPr>
          <p:cNvPr id="494" name="Shape 494"/>
          <p:cNvSpPr/>
          <p:nvPr/>
        </p:nvSpPr>
        <p:spPr>
          <a:xfrm>
            <a:off x="1723645" y="1581616"/>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txBox="1"/>
          <p:nvPr/>
        </p:nvSpPr>
        <p:spPr>
          <a:xfrm>
            <a:off x="1945625" y="14730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Long compute cycle</a:t>
            </a:r>
            <a:endParaRPr sz="1000">
              <a:latin typeface="Open Sans"/>
              <a:ea typeface="Open Sans"/>
              <a:cs typeface="Open Sans"/>
              <a:sym typeface="Open Sans"/>
            </a:endParaRPr>
          </a:p>
        </p:txBody>
      </p:sp>
      <p:sp>
        <p:nvSpPr>
          <p:cNvPr id="496" name="Shape 496"/>
          <p:cNvSpPr txBox="1"/>
          <p:nvPr/>
        </p:nvSpPr>
        <p:spPr>
          <a:xfrm>
            <a:off x="1945625" y="17778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Fixed load (Inelastic)</a:t>
            </a:r>
            <a:endParaRPr sz="1000">
              <a:latin typeface="Open Sans"/>
              <a:ea typeface="Open Sans"/>
              <a:cs typeface="Open Sans"/>
              <a:sym typeface="Open Sans"/>
            </a:endParaRPr>
          </a:p>
        </p:txBody>
      </p:sp>
      <p:sp>
        <p:nvSpPr>
          <p:cNvPr id="497" name="Shape 497"/>
          <p:cNvSpPr txBox="1"/>
          <p:nvPr/>
        </p:nvSpPr>
        <p:spPr>
          <a:xfrm>
            <a:off x="1945625" y="20826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Stateful</a:t>
            </a:r>
            <a:endParaRPr sz="1000">
              <a:latin typeface="Open Sans"/>
              <a:ea typeface="Open Sans"/>
              <a:cs typeface="Open Sans"/>
              <a:sym typeface="Open Sans"/>
            </a:endParaRPr>
          </a:p>
        </p:txBody>
      </p:sp>
      <p:sp>
        <p:nvSpPr>
          <p:cNvPr id="498" name="Shape 498"/>
          <p:cNvSpPr txBox="1"/>
          <p:nvPr/>
        </p:nvSpPr>
        <p:spPr>
          <a:xfrm>
            <a:off x="15361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Open Sans"/>
                <a:ea typeface="Open Sans"/>
                <a:cs typeface="Open Sans"/>
                <a:sym typeface="Open Sans"/>
              </a:rPr>
              <a:t>OWNER: Data Scientists</a:t>
            </a:r>
            <a:endParaRPr sz="1100" b="1">
              <a:latin typeface="Open Sans"/>
              <a:ea typeface="Open Sans"/>
              <a:cs typeface="Open Sans"/>
              <a:sym typeface="Open Sans"/>
            </a:endParaRPr>
          </a:p>
        </p:txBody>
      </p:sp>
      <p:sp>
        <p:nvSpPr>
          <p:cNvPr id="499" name="Shape 499"/>
          <p:cNvSpPr/>
          <p:nvPr/>
        </p:nvSpPr>
        <p:spPr>
          <a:xfrm>
            <a:off x="1723645" y="18720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p:nvPr/>
        </p:nvSpPr>
        <p:spPr>
          <a:xfrm>
            <a:off x="1723645" y="21768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p:nvPr/>
        </p:nvSpPr>
        <p:spPr>
          <a:xfrm>
            <a:off x="1723645" y="2474405"/>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txBox="1"/>
          <p:nvPr/>
        </p:nvSpPr>
        <p:spPr>
          <a:xfrm>
            <a:off x="5440350" y="23883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Open Sans"/>
                <a:ea typeface="Open Sans"/>
                <a:cs typeface="Open Sans"/>
                <a:sym typeface="Open Sans"/>
              </a:rPr>
              <a:t>Multiple users</a:t>
            </a:r>
            <a:endParaRPr sz="1000">
              <a:latin typeface="Open Sans"/>
              <a:ea typeface="Open Sans"/>
              <a:cs typeface="Open Sans"/>
              <a:sym typeface="Open Sans"/>
            </a:endParaRPr>
          </a:p>
        </p:txBody>
      </p:sp>
      <p:sp>
        <p:nvSpPr>
          <p:cNvPr id="503" name="Shape 503"/>
          <p:cNvSpPr txBox="1"/>
          <p:nvPr/>
        </p:nvSpPr>
        <p:spPr>
          <a:xfrm>
            <a:off x="1945625" y="23874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Open Sans"/>
                <a:ea typeface="Open Sans"/>
                <a:cs typeface="Open Sans"/>
                <a:sym typeface="Open Sans"/>
              </a:rPr>
              <a:t>Single user</a:t>
            </a:r>
            <a:endParaRPr sz="1000">
              <a:latin typeface="Open Sans"/>
              <a:ea typeface="Open Sans"/>
              <a:cs typeface="Open Sans"/>
              <a:sym typeface="Open Sans"/>
            </a:endParaRPr>
          </a:p>
        </p:txBody>
      </p:sp>
      <p:sp>
        <p:nvSpPr>
          <p:cNvPr id="504" name="Shape 504"/>
          <p:cNvSpPr txBox="1"/>
          <p:nvPr/>
        </p:nvSpPr>
        <p:spPr>
          <a:xfrm>
            <a:off x="5440350" y="17787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Stateless</a:t>
            </a:r>
            <a:endParaRPr sz="1000">
              <a:latin typeface="Open Sans"/>
              <a:ea typeface="Open Sans"/>
              <a:cs typeface="Open Sans"/>
              <a:sym typeface="Open Sans"/>
            </a:endParaRPr>
          </a:p>
        </p:txBody>
      </p:sp>
      <p:sp>
        <p:nvSpPr>
          <p:cNvPr id="505" name="Shape 505"/>
          <p:cNvSpPr txBox="1"/>
          <p:nvPr/>
        </p:nvSpPr>
        <p:spPr>
          <a:xfrm>
            <a:off x="5440350" y="20835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Elastic</a:t>
            </a:r>
            <a:endParaRPr sz="1000">
              <a:latin typeface="Open Sans"/>
              <a:ea typeface="Open Sans"/>
              <a:cs typeface="Open Sans"/>
              <a:sym typeface="Open Sans"/>
            </a:endParaRPr>
          </a:p>
        </p:txBody>
      </p:sp>
      <p:grpSp>
        <p:nvGrpSpPr>
          <p:cNvPr id="506" name="Shape 506"/>
          <p:cNvGrpSpPr/>
          <p:nvPr/>
        </p:nvGrpSpPr>
        <p:grpSpPr>
          <a:xfrm>
            <a:off x="5041307" y="4113944"/>
            <a:ext cx="892976" cy="756323"/>
            <a:chOff x="5920225" y="3103625"/>
            <a:chExt cx="1167900" cy="989175"/>
          </a:xfrm>
        </p:grpSpPr>
        <p:pic>
          <p:nvPicPr>
            <p:cNvPr id="507" name="Shape 507"/>
            <p:cNvPicPr preferRelativeResize="0"/>
            <p:nvPr/>
          </p:nvPicPr>
          <p:blipFill>
            <a:blip r:embed="rId3">
              <a:alphaModFix/>
            </a:blip>
            <a:stretch>
              <a:fillRect/>
            </a:stretch>
          </p:blipFill>
          <p:spPr>
            <a:xfrm>
              <a:off x="6069683" y="3103625"/>
              <a:ext cx="901458" cy="673575"/>
            </a:xfrm>
            <a:prstGeom prst="rect">
              <a:avLst/>
            </a:prstGeom>
            <a:noFill/>
            <a:ln>
              <a:noFill/>
            </a:ln>
          </p:spPr>
        </p:pic>
        <p:sp>
          <p:nvSpPr>
            <p:cNvPr id="508" name="Shape 508"/>
            <p:cNvSpPr txBox="1"/>
            <p:nvPr/>
          </p:nvSpPr>
          <p:spPr>
            <a:xfrm>
              <a:off x="5920225" y="3777200"/>
              <a:ext cx="1167900" cy="3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Open Sans"/>
                  <a:ea typeface="Open Sans"/>
                  <a:cs typeface="Open Sans"/>
                  <a:sym typeface="Open Sans"/>
                </a:rPr>
                <a:t>Containers</a:t>
              </a:r>
              <a:endParaRPr sz="900">
                <a:latin typeface="Open Sans"/>
                <a:ea typeface="Open Sans"/>
                <a:cs typeface="Open Sans"/>
                <a:sym typeface="Open Sans"/>
              </a:endParaRPr>
            </a:p>
          </p:txBody>
        </p:sp>
      </p:grpSp>
      <p:grpSp>
        <p:nvGrpSpPr>
          <p:cNvPr id="509" name="Shape 509"/>
          <p:cNvGrpSpPr/>
          <p:nvPr/>
        </p:nvGrpSpPr>
        <p:grpSpPr>
          <a:xfrm>
            <a:off x="5987694" y="4125450"/>
            <a:ext cx="893100" cy="733335"/>
            <a:chOff x="6593032" y="3284925"/>
            <a:chExt cx="893100" cy="733335"/>
          </a:xfrm>
        </p:grpSpPr>
        <p:pic>
          <p:nvPicPr>
            <p:cNvPr id="510" name="Shape 510"/>
            <p:cNvPicPr preferRelativeResize="0"/>
            <p:nvPr/>
          </p:nvPicPr>
          <p:blipFill>
            <a:blip r:embed="rId4">
              <a:alphaModFix/>
            </a:blip>
            <a:stretch>
              <a:fillRect/>
            </a:stretch>
          </p:blipFill>
          <p:spPr>
            <a:xfrm>
              <a:off x="6771300" y="3284925"/>
              <a:ext cx="542600" cy="542600"/>
            </a:xfrm>
            <a:prstGeom prst="rect">
              <a:avLst/>
            </a:prstGeom>
            <a:noFill/>
            <a:ln>
              <a:noFill/>
            </a:ln>
          </p:spPr>
        </p:pic>
        <p:sp>
          <p:nvSpPr>
            <p:cNvPr id="511" name="Shape 511"/>
            <p:cNvSpPr txBox="1"/>
            <p:nvPr/>
          </p:nvSpPr>
          <p:spPr>
            <a:xfrm>
              <a:off x="6593032" y="3777060"/>
              <a:ext cx="893100" cy="24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Open Sans"/>
                  <a:ea typeface="Open Sans"/>
                  <a:cs typeface="Open Sans"/>
                  <a:sym typeface="Open Sans"/>
                </a:rPr>
                <a:t>Kubernetes</a:t>
              </a:r>
              <a:endParaRPr sz="900">
                <a:latin typeface="Open Sans"/>
                <a:ea typeface="Open Sans"/>
                <a:cs typeface="Open Sans"/>
                <a:sym typeface="Open Sans"/>
              </a:endParaRPr>
            </a:p>
          </p:txBody>
        </p:sp>
      </p:grpSp>
      <p:cxnSp>
        <p:nvCxnSpPr>
          <p:cNvPr id="512" name="Shape 512"/>
          <p:cNvCxnSpPr/>
          <p:nvPr/>
        </p:nvCxnSpPr>
        <p:spPr>
          <a:xfrm>
            <a:off x="6328525" y="2926946"/>
            <a:ext cx="0" cy="468900"/>
          </a:xfrm>
          <a:prstGeom prst="straightConnector1">
            <a:avLst/>
          </a:prstGeom>
          <a:noFill/>
          <a:ln w="19050" cap="flat" cmpd="sng">
            <a:solidFill>
              <a:srgbClr val="000000"/>
            </a:solidFill>
            <a:prstDash val="solid"/>
            <a:round/>
            <a:headEnd type="none" w="med" len="med"/>
            <a:tailEnd type="stealth" w="med" len="med"/>
          </a:ln>
        </p:spPr>
      </p:cxnSp>
      <p:sp>
        <p:nvSpPr>
          <p:cNvPr id="513" name="Shape 513"/>
          <p:cNvSpPr txBox="1"/>
          <p:nvPr/>
        </p:nvSpPr>
        <p:spPr>
          <a:xfrm>
            <a:off x="5041300" y="3341600"/>
            <a:ext cx="2580300" cy="9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Open Sans"/>
                <a:ea typeface="Open Sans"/>
                <a:cs typeface="Open Sans"/>
                <a:sym typeface="Open Sans"/>
              </a:rPr>
              <a:t>Analogous to an OS. </a:t>
            </a:r>
            <a:endParaRPr sz="1200" b="1">
              <a:latin typeface="Open Sans"/>
              <a:ea typeface="Open Sans"/>
              <a:cs typeface="Open Sans"/>
              <a:sym typeface="Open Sans"/>
            </a:endParaRPr>
          </a:p>
          <a:p>
            <a:pPr marL="0" lvl="0" indent="0" algn="ctr" rtl="0">
              <a:spcBef>
                <a:spcPts val="0"/>
              </a:spcBef>
              <a:spcAft>
                <a:spcPts val="0"/>
              </a:spcAft>
              <a:buNone/>
            </a:pPr>
            <a:r>
              <a:rPr lang="en" sz="1200">
                <a:latin typeface="Open Sans Light"/>
                <a:ea typeface="Open Sans Light"/>
                <a:cs typeface="Open Sans Light"/>
                <a:sym typeface="Open Sans Light"/>
              </a:rPr>
              <a:t>Running concurrent models requires task scheduling.</a:t>
            </a:r>
            <a:endParaRPr sz="1200">
              <a:latin typeface="Open Sans Light"/>
              <a:ea typeface="Open Sans Light"/>
              <a:cs typeface="Open Sans Light"/>
              <a:sym typeface="Open Sans Light"/>
            </a:endParaRPr>
          </a:p>
        </p:txBody>
      </p:sp>
      <p:cxnSp>
        <p:nvCxnSpPr>
          <p:cNvPr id="514" name="Shape 514"/>
          <p:cNvCxnSpPr/>
          <p:nvPr/>
        </p:nvCxnSpPr>
        <p:spPr>
          <a:xfrm>
            <a:off x="2823325" y="2926946"/>
            <a:ext cx="0" cy="468900"/>
          </a:xfrm>
          <a:prstGeom prst="straightConnector1">
            <a:avLst/>
          </a:prstGeom>
          <a:noFill/>
          <a:ln w="19050" cap="flat" cmpd="sng">
            <a:solidFill>
              <a:srgbClr val="000000"/>
            </a:solidFill>
            <a:prstDash val="solid"/>
            <a:round/>
            <a:headEnd type="none" w="med" len="med"/>
            <a:tailEnd type="stealth" w="med" len="med"/>
          </a:ln>
        </p:spPr>
      </p:cxnSp>
      <p:sp>
        <p:nvSpPr>
          <p:cNvPr id="515" name="Shape 515"/>
          <p:cNvSpPr txBox="1"/>
          <p:nvPr/>
        </p:nvSpPr>
        <p:spPr>
          <a:xfrm>
            <a:off x="1543600" y="3341600"/>
            <a:ext cx="2580300" cy="9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latin typeface="Open Sans"/>
                <a:ea typeface="Open Sans"/>
                <a:cs typeface="Open Sans"/>
                <a:sym typeface="Open Sans"/>
              </a:rPr>
              <a:t>Analogous to dev tool chain.</a:t>
            </a:r>
            <a:endParaRPr sz="1200" b="1">
              <a:latin typeface="Open Sans"/>
              <a:ea typeface="Open Sans"/>
              <a:cs typeface="Open Sans"/>
              <a:sym typeface="Open Sans"/>
            </a:endParaRPr>
          </a:p>
          <a:p>
            <a:pPr marL="0" lvl="0" indent="0" algn="ctr" rtl="0">
              <a:spcBef>
                <a:spcPts val="0"/>
              </a:spcBef>
              <a:spcAft>
                <a:spcPts val="0"/>
              </a:spcAft>
              <a:buNone/>
            </a:pPr>
            <a:r>
              <a:rPr lang="en" sz="1200">
                <a:latin typeface="Open Sans Light"/>
                <a:ea typeface="Open Sans Light"/>
                <a:cs typeface="Open Sans Light"/>
                <a:sym typeface="Open Sans Light"/>
              </a:rPr>
              <a:t>Building and iterating over a model is similar to building an app.</a:t>
            </a:r>
            <a:endParaRPr sz="1200">
              <a:latin typeface="Open Sans Light"/>
              <a:ea typeface="Open Sans Light"/>
              <a:cs typeface="Open Sans Light"/>
              <a:sym typeface="Open Sans Light"/>
            </a:endParaRPr>
          </a:p>
        </p:txBody>
      </p:sp>
      <p:grpSp>
        <p:nvGrpSpPr>
          <p:cNvPr id="516" name="Shape 516"/>
          <p:cNvGrpSpPr/>
          <p:nvPr/>
        </p:nvGrpSpPr>
        <p:grpSpPr>
          <a:xfrm>
            <a:off x="2200525" y="4192625"/>
            <a:ext cx="1245600" cy="677650"/>
            <a:chOff x="1964900" y="3071100"/>
            <a:chExt cx="1245600" cy="677650"/>
          </a:xfrm>
        </p:grpSpPr>
        <p:pic>
          <p:nvPicPr>
            <p:cNvPr id="517" name="Shape 517"/>
            <p:cNvPicPr preferRelativeResize="0"/>
            <p:nvPr/>
          </p:nvPicPr>
          <p:blipFill rotWithShape="1">
            <a:blip r:embed="rId5">
              <a:alphaModFix/>
            </a:blip>
            <a:srcRect b="21942"/>
            <a:stretch/>
          </p:blipFill>
          <p:spPr>
            <a:xfrm>
              <a:off x="2110370" y="3071100"/>
              <a:ext cx="854374" cy="494694"/>
            </a:xfrm>
            <a:prstGeom prst="rect">
              <a:avLst/>
            </a:prstGeom>
            <a:noFill/>
            <a:ln>
              <a:noFill/>
            </a:ln>
          </p:spPr>
        </p:pic>
        <p:sp>
          <p:nvSpPr>
            <p:cNvPr id="518" name="Shape 518"/>
            <p:cNvSpPr txBox="1"/>
            <p:nvPr/>
          </p:nvSpPr>
          <p:spPr>
            <a:xfrm>
              <a:off x="1964900" y="3532150"/>
              <a:ext cx="1245600" cy="2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Open Sans"/>
                  <a:ea typeface="Open Sans"/>
                  <a:cs typeface="Open Sans"/>
                  <a:sym typeface="Open Sans"/>
                </a:rPr>
                <a:t>Metal or VM</a:t>
              </a:r>
              <a:endParaRPr sz="900">
                <a:latin typeface="Open Sans"/>
                <a:ea typeface="Open Sans"/>
                <a:cs typeface="Open Sans"/>
                <a:sym typeface="Open San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16</a:t>
            </a:fld>
            <a:endParaRPr sz="1000" b="0" i="0" u="none" strike="noStrike" cap="none">
              <a:solidFill>
                <a:srgbClr val="888888"/>
              </a:solidFill>
              <a:latin typeface="Lato"/>
              <a:ea typeface="Lato"/>
              <a:cs typeface="Lato"/>
              <a:sym typeface="Lato"/>
            </a:endParaRPr>
          </a:p>
        </p:txBody>
      </p:sp>
      <p:sp>
        <p:nvSpPr>
          <p:cNvPr id="524" name="Shape 524"/>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5" name="Shape 525"/>
          <p:cNvSpPr/>
          <p:nvPr/>
        </p:nvSpPr>
        <p:spPr>
          <a:xfrm>
            <a:off x="5041300" y="112195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6" name="Shape 526"/>
          <p:cNvSpPr/>
          <p:nvPr/>
        </p:nvSpPr>
        <p:spPr>
          <a:xfrm>
            <a:off x="5041300" y="77287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INFERENCE</a:t>
            </a:r>
            <a:endParaRPr sz="1200" b="1">
              <a:solidFill>
                <a:srgbClr val="FFFFFF"/>
              </a:solidFill>
              <a:latin typeface="Raleway"/>
              <a:ea typeface="Raleway"/>
              <a:cs typeface="Raleway"/>
              <a:sym typeface="Raleway"/>
            </a:endParaRPr>
          </a:p>
        </p:txBody>
      </p:sp>
      <p:sp>
        <p:nvSpPr>
          <p:cNvPr id="527" name="Shape 527"/>
          <p:cNvSpPr txBox="1"/>
          <p:nvPr/>
        </p:nvSpPr>
        <p:spPr>
          <a:xfrm>
            <a:off x="5440350" y="14739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Short compute bursts</a:t>
            </a:r>
            <a:endParaRPr sz="1000">
              <a:latin typeface="Open Sans"/>
              <a:ea typeface="Open Sans"/>
              <a:cs typeface="Open Sans"/>
              <a:sym typeface="Open Sans"/>
            </a:endParaRPr>
          </a:p>
        </p:txBody>
      </p:sp>
      <p:sp>
        <p:nvSpPr>
          <p:cNvPr id="528" name="Shape 528"/>
          <p:cNvSpPr txBox="1"/>
          <p:nvPr/>
        </p:nvSpPr>
        <p:spPr>
          <a:xfrm>
            <a:off x="5440350" y="17787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Stateless</a:t>
            </a:r>
            <a:endParaRPr sz="1000">
              <a:latin typeface="Open Sans"/>
              <a:ea typeface="Open Sans"/>
              <a:cs typeface="Open Sans"/>
              <a:sym typeface="Open Sans"/>
            </a:endParaRPr>
          </a:p>
        </p:txBody>
      </p:sp>
      <p:sp>
        <p:nvSpPr>
          <p:cNvPr id="529" name="Shape 529"/>
          <p:cNvSpPr txBox="1"/>
          <p:nvPr/>
        </p:nvSpPr>
        <p:spPr>
          <a:xfrm>
            <a:off x="5440350" y="20835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Elastic</a:t>
            </a:r>
            <a:endParaRPr sz="1000">
              <a:latin typeface="Open Sans"/>
              <a:ea typeface="Open Sans"/>
              <a:cs typeface="Open Sans"/>
              <a:sym typeface="Open Sans"/>
            </a:endParaRPr>
          </a:p>
        </p:txBody>
      </p:sp>
      <p:sp>
        <p:nvSpPr>
          <p:cNvPr id="530" name="Shape 530"/>
          <p:cNvSpPr txBox="1"/>
          <p:nvPr/>
        </p:nvSpPr>
        <p:spPr>
          <a:xfrm>
            <a:off x="5440350" y="238832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Multiple users</a:t>
            </a:r>
            <a:endParaRPr sz="1000">
              <a:latin typeface="Open Sans"/>
              <a:ea typeface="Open Sans"/>
              <a:cs typeface="Open Sans"/>
              <a:sym typeface="Open Sans"/>
            </a:endParaRPr>
          </a:p>
        </p:txBody>
      </p:sp>
      <p:pic>
        <p:nvPicPr>
          <p:cNvPr id="531" name="Shape 531"/>
          <p:cNvPicPr preferRelativeResize="0"/>
          <p:nvPr/>
        </p:nvPicPr>
        <p:blipFill>
          <a:blip r:embed="rId3">
            <a:alphaModFix/>
          </a:blip>
          <a:stretch>
            <a:fillRect/>
          </a:stretch>
        </p:blipFill>
        <p:spPr>
          <a:xfrm>
            <a:off x="7002561" y="4249388"/>
            <a:ext cx="626539" cy="351900"/>
          </a:xfrm>
          <a:prstGeom prst="rect">
            <a:avLst/>
          </a:prstGeom>
          <a:noFill/>
          <a:ln>
            <a:noFill/>
          </a:ln>
        </p:spPr>
      </p:pic>
      <p:grpSp>
        <p:nvGrpSpPr>
          <p:cNvPr id="532" name="Shape 532"/>
          <p:cNvGrpSpPr/>
          <p:nvPr/>
        </p:nvGrpSpPr>
        <p:grpSpPr>
          <a:xfrm>
            <a:off x="5041307" y="4113944"/>
            <a:ext cx="892976" cy="756323"/>
            <a:chOff x="5920225" y="3103625"/>
            <a:chExt cx="1167900" cy="989175"/>
          </a:xfrm>
        </p:grpSpPr>
        <p:pic>
          <p:nvPicPr>
            <p:cNvPr id="533" name="Shape 533"/>
            <p:cNvPicPr preferRelativeResize="0"/>
            <p:nvPr/>
          </p:nvPicPr>
          <p:blipFill>
            <a:blip r:embed="rId4">
              <a:alphaModFix/>
            </a:blip>
            <a:stretch>
              <a:fillRect/>
            </a:stretch>
          </p:blipFill>
          <p:spPr>
            <a:xfrm>
              <a:off x="6069683" y="3103625"/>
              <a:ext cx="901458" cy="673575"/>
            </a:xfrm>
            <a:prstGeom prst="rect">
              <a:avLst/>
            </a:prstGeom>
            <a:noFill/>
            <a:ln>
              <a:noFill/>
            </a:ln>
          </p:spPr>
        </p:pic>
        <p:sp>
          <p:nvSpPr>
            <p:cNvPr id="534" name="Shape 534"/>
            <p:cNvSpPr txBox="1"/>
            <p:nvPr/>
          </p:nvSpPr>
          <p:spPr>
            <a:xfrm>
              <a:off x="5920225" y="3777200"/>
              <a:ext cx="1167900" cy="3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Open Sans"/>
                  <a:ea typeface="Open Sans"/>
                  <a:cs typeface="Open Sans"/>
                  <a:sym typeface="Open Sans"/>
                </a:rPr>
                <a:t>Containers</a:t>
              </a:r>
              <a:endParaRPr sz="900">
                <a:latin typeface="Open Sans"/>
                <a:ea typeface="Open Sans"/>
                <a:cs typeface="Open Sans"/>
                <a:sym typeface="Open Sans"/>
              </a:endParaRPr>
            </a:p>
          </p:txBody>
        </p:sp>
      </p:grpSp>
      <p:grpSp>
        <p:nvGrpSpPr>
          <p:cNvPr id="535" name="Shape 535"/>
          <p:cNvGrpSpPr/>
          <p:nvPr/>
        </p:nvGrpSpPr>
        <p:grpSpPr>
          <a:xfrm>
            <a:off x="5987694" y="4125450"/>
            <a:ext cx="893100" cy="733335"/>
            <a:chOff x="6593032" y="3284925"/>
            <a:chExt cx="893100" cy="733335"/>
          </a:xfrm>
        </p:grpSpPr>
        <p:pic>
          <p:nvPicPr>
            <p:cNvPr id="536" name="Shape 536"/>
            <p:cNvPicPr preferRelativeResize="0"/>
            <p:nvPr/>
          </p:nvPicPr>
          <p:blipFill>
            <a:blip r:embed="rId5">
              <a:alphaModFix/>
            </a:blip>
            <a:stretch>
              <a:fillRect/>
            </a:stretch>
          </p:blipFill>
          <p:spPr>
            <a:xfrm>
              <a:off x="6771300" y="3284925"/>
              <a:ext cx="542600" cy="542600"/>
            </a:xfrm>
            <a:prstGeom prst="rect">
              <a:avLst/>
            </a:prstGeom>
            <a:noFill/>
            <a:ln>
              <a:noFill/>
            </a:ln>
          </p:spPr>
        </p:pic>
        <p:sp>
          <p:nvSpPr>
            <p:cNvPr id="537" name="Shape 537"/>
            <p:cNvSpPr txBox="1"/>
            <p:nvPr/>
          </p:nvSpPr>
          <p:spPr>
            <a:xfrm>
              <a:off x="6593032" y="3777060"/>
              <a:ext cx="893100" cy="24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Open Sans"/>
                  <a:ea typeface="Open Sans"/>
                  <a:cs typeface="Open Sans"/>
                  <a:sym typeface="Open Sans"/>
                </a:rPr>
                <a:t>Kubernetes</a:t>
              </a:r>
              <a:endParaRPr sz="900">
                <a:latin typeface="Open Sans"/>
                <a:ea typeface="Open Sans"/>
                <a:cs typeface="Open Sans"/>
                <a:sym typeface="Open Sans"/>
              </a:endParaRPr>
            </a:p>
          </p:txBody>
        </p:sp>
      </p:grpSp>
      <p:sp>
        <p:nvSpPr>
          <p:cNvPr id="538" name="Shape 538"/>
          <p:cNvSpPr txBox="1"/>
          <p:nvPr/>
        </p:nvSpPr>
        <p:spPr>
          <a:xfrm>
            <a:off x="50413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Open Sans"/>
                <a:ea typeface="Open Sans"/>
                <a:cs typeface="Open Sans"/>
                <a:sym typeface="Open Sans"/>
              </a:rPr>
              <a:t>OWNER</a:t>
            </a:r>
            <a:r>
              <a:rPr lang="en" sz="1100" b="1">
                <a:latin typeface="Open Sans"/>
                <a:ea typeface="Open Sans"/>
                <a:cs typeface="Open Sans"/>
                <a:sym typeface="Open Sans"/>
              </a:rPr>
              <a:t>: DevOps</a:t>
            </a:r>
            <a:endParaRPr sz="1100" b="1">
              <a:latin typeface="Open Sans"/>
              <a:ea typeface="Open Sans"/>
              <a:cs typeface="Open Sans"/>
              <a:sym typeface="Open Sans"/>
            </a:endParaRPr>
          </a:p>
        </p:txBody>
      </p:sp>
      <p:sp>
        <p:nvSpPr>
          <p:cNvPr id="539" name="Shape 539"/>
          <p:cNvSpPr/>
          <p:nvPr/>
        </p:nvSpPr>
        <p:spPr>
          <a:xfrm>
            <a:off x="5228895" y="1580366"/>
            <a:ext cx="182400" cy="16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5228895" y="1870752"/>
            <a:ext cx="182400" cy="16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1" name="Shape 541"/>
          <p:cNvSpPr/>
          <p:nvPr/>
        </p:nvSpPr>
        <p:spPr>
          <a:xfrm>
            <a:off x="5228895" y="2175552"/>
            <a:ext cx="182400" cy="16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p:nvPr/>
        </p:nvSpPr>
        <p:spPr>
          <a:xfrm>
            <a:off x="5228895" y="2480352"/>
            <a:ext cx="182400" cy="16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3" name="Shape 543"/>
          <p:cNvSpPr/>
          <p:nvPr/>
        </p:nvSpPr>
        <p:spPr>
          <a:xfrm>
            <a:off x="1546575" y="1121100"/>
            <a:ext cx="2580300" cy="169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p:nvPr/>
        </p:nvSpPr>
        <p:spPr>
          <a:xfrm>
            <a:off x="1546575" y="772025"/>
            <a:ext cx="2580300" cy="3519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Raleway"/>
                <a:ea typeface="Raleway"/>
                <a:cs typeface="Raleway"/>
                <a:sym typeface="Raleway"/>
              </a:rPr>
              <a:t>TRAINING</a:t>
            </a:r>
            <a:endParaRPr sz="1200" b="1">
              <a:solidFill>
                <a:srgbClr val="FFFFFF"/>
              </a:solidFill>
              <a:latin typeface="Raleway"/>
              <a:ea typeface="Raleway"/>
              <a:cs typeface="Raleway"/>
              <a:sym typeface="Raleway"/>
            </a:endParaRPr>
          </a:p>
        </p:txBody>
      </p:sp>
      <p:sp>
        <p:nvSpPr>
          <p:cNvPr id="545" name="Shape 545"/>
          <p:cNvSpPr/>
          <p:nvPr/>
        </p:nvSpPr>
        <p:spPr>
          <a:xfrm>
            <a:off x="1723645" y="1581616"/>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6" name="Shape 546"/>
          <p:cNvSpPr txBox="1"/>
          <p:nvPr/>
        </p:nvSpPr>
        <p:spPr>
          <a:xfrm>
            <a:off x="1945625" y="14730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Long compute cycle</a:t>
            </a:r>
            <a:endParaRPr sz="1000">
              <a:latin typeface="Open Sans"/>
              <a:ea typeface="Open Sans"/>
              <a:cs typeface="Open Sans"/>
              <a:sym typeface="Open Sans"/>
            </a:endParaRPr>
          </a:p>
        </p:txBody>
      </p:sp>
      <p:sp>
        <p:nvSpPr>
          <p:cNvPr id="547" name="Shape 547"/>
          <p:cNvSpPr txBox="1"/>
          <p:nvPr/>
        </p:nvSpPr>
        <p:spPr>
          <a:xfrm>
            <a:off x="1945625" y="17778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Open Sans"/>
                <a:ea typeface="Open Sans"/>
                <a:cs typeface="Open Sans"/>
                <a:sym typeface="Open Sans"/>
              </a:rPr>
              <a:t>Fixed load (Inelastic)</a:t>
            </a:r>
            <a:endParaRPr sz="1000">
              <a:latin typeface="Open Sans"/>
              <a:ea typeface="Open Sans"/>
              <a:cs typeface="Open Sans"/>
              <a:sym typeface="Open Sans"/>
            </a:endParaRPr>
          </a:p>
        </p:txBody>
      </p:sp>
      <p:sp>
        <p:nvSpPr>
          <p:cNvPr id="548" name="Shape 548"/>
          <p:cNvSpPr txBox="1"/>
          <p:nvPr/>
        </p:nvSpPr>
        <p:spPr>
          <a:xfrm>
            <a:off x="1945625" y="20826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Stateful</a:t>
            </a:r>
            <a:endParaRPr sz="1000">
              <a:latin typeface="Open Sans"/>
              <a:ea typeface="Open Sans"/>
              <a:cs typeface="Open Sans"/>
              <a:sym typeface="Open Sans"/>
            </a:endParaRPr>
          </a:p>
        </p:txBody>
      </p:sp>
      <p:sp>
        <p:nvSpPr>
          <p:cNvPr id="549" name="Shape 549"/>
          <p:cNvSpPr txBox="1"/>
          <p:nvPr/>
        </p:nvSpPr>
        <p:spPr>
          <a:xfrm>
            <a:off x="1945625" y="2387475"/>
            <a:ext cx="21813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Single user</a:t>
            </a:r>
            <a:endParaRPr sz="1000">
              <a:latin typeface="Open Sans"/>
              <a:ea typeface="Open Sans"/>
              <a:cs typeface="Open Sans"/>
              <a:sym typeface="Open Sans"/>
            </a:endParaRPr>
          </a:p>
        </p:txBody>
      </p:sp>
      <p:sp>
        <p:nvSpPr>
          <p:cNvPr id="550" name="Shape 550"/>
          <p:cNvSpPr txBox="1"/>
          <p:nvPr/>
        </p:nvSpPr>
        <p:spPr>
          <a:xfrm>
            <a:off x="1536100" y="1169125"/>
            <a:ext cx="2580300" cy="2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Open Sans"/>
                <a:ea typeface="Open Sans"/>
                <a:cs typeface="Open Sans"/>
                <a:sym typeface="Open Sans"/>
              </a:rPr>
              <a:t>OWNER: Data Scientists</a:t>
            </a:r>
            <a:endParaRPr sz="1100" b="1">
              <a:latin typeface="Open Sans"/>
              <a:ea typeface="Open Sans"/>
              <a:cs typeface="Open Sans"/>
              <a:sym typeface="Open Sans"/>
            </a:endParaRPr>
          </a:p>
        </p:txBody>
      </p:sp>
      <p:sp>
        <p:nvSpPr>
          <p:cNvPr id="551" name="Shape 551"/>
          <p:cNvSpPr/>
          <p:nvPr/>
        </p:nvSpPr>
        <p:spPr>
          <a:xfrm>
            <a:off x="1723645" y="18720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2" name="Shape 552"/>
          <p:cNvSpPr/>
          <p:nvPr/>
        </p:nvSpPr>
        <p:spPr>
          <a:xfrm>
            <a:off x="1723645" y="2176808"/>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3" name="Shape 553"/>
          <p:cNvSpPr/>
          <p:nvPr/>
        </p:nvSpPr>
        <p:spPr>
          <a:xfrm>
            <a:off x="1723645" y="2474405"/>
            <a:ext cx="182400" cy="1608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54" name="Shape 554"/>
          <p:cNvCxnSpPr/>
          <p:nvPr/>
        </p:nvCxnSpPr>
        <p:spPr>
          <a:xfrm>
            <a:off x="6328525" y="2926946"/>
            <a:ext cx="0" cy="468900"/>
          </a:xfrm>
          <a:prstGeom prst="straightConnector1">
            <a:avLst/>
          </a:prstGeom>
          <a:noFill/>
          <a:ln w="19050" cap="flat" cmpd="sng">
            <a:solidFill>
              <a:srgbClr val="000000"/>
            </a:solidFill>
            <a:prstDash val="solid"/>
            <a:round/>
            <a:headEnd type="none" w="med" len="med"/>
            <a:tailEnd type="stealth" w="med" len="med"/>
          </a:ln>
        </p:spPr>
      </p:cxnSp>
      <p:sp>
        <p:nvSpPr>
          <p:cNvPr id="555" name="Shape 555"/>
          <p:cNvSpPr txBox="1"/>
          <p:nvPr/>
        </p:nvSpPr>
        <p:spPr>
          <a:xfrm>
            <a:off x="5041300" y="3341600"/>
            <a:ext cx="2580300" cy="9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Open Sans"/>
                <a:ea typeface="Open Sans"/>
                <a:cs typeface="Open Sans"/>
                <a:sym typeface="Open Sans"/>
              </a:rPr>
              <a:t>Analogous to an OS. </a:t>
            </a:r>
            <a:endParaRPr sz="1200" b="1">
              <a:latin typeface="Open Sans"/>
              <a:ea typeface="Open Sans"/>
              <a:cs typeface="Open Sans"/>
              <a:sym typeface="Open Sans"/>
            </a:endParaRPr>
          </a:p>
          <a:p>
            <a:pPr marL="0" lvl="0" indent="0" algn="ctr" rtl="0">
              <a:spcBef>
                <a:spcPts val="0"/>
              </a:spcBef>
              <a:spcAft>
                <a:spcPts val="0"/>
              </a:spcAft>
              <a:buNone/>
            </a:pPr>
            <a:r>
              <a:rPr lang="en" sz="1200">
                <a:latin typeface="Open Sans Light"/>
                <a:ea typeface="Open Sans Light"/>
                <a:cs typeface="Open Sans Light"/>
                <a:sym typeface="Open Sans Light"/>
              </a:rPr>
              <a:t>Running concurrent models requires task scheduling.</a:t>
            </a:r>
            <a:endParaRPr sz="1200">
              <a:latin typeface="Open Sans Light"/>
              <a:ea typeface="Open Sans Light"/>
              <a:cs typeface="Open Sans Light"/>
              <a:sym typeface="Open Sans Light"/>
            </a:endParaRPr>
          </a:p>
        </p:txBody>
      </p:sp>
      <p:cxnSp>
        <p:nvCxnSpPr>
          <p:cNvPr id="556" name="Shape 556"/>
          <p:cNvCxnSpPr/>
          <p:nvPr/>
        </p:nvCxnSpPr>
        <p:spPr>
          <a:xfrm>
            <a:off x="2823325" y="2926946"/>
            <a:ext cx="0" cy="468900"/>
          </a:xfrm>
          <a:prstGeom prst="straightConnector1">
            <a:avLst/>
          </a:prstGeom>
          <a:noFill/>
          <a:ln w="19050" cap="flat" cmpd="sng">
            <a:solidFill>
              <a:srgbClr val="000000"/>
            </a:solidFill>
            <a:prstDash val="solid"/>
            <a:round/>
            <a:headEnd type="none" w="med" len="med"/>
            <a:tailEnd type="stealth" w="med" len="med"/>
          </a:ln>
        </p:spPr>
      </p:cxnSp>
      <p:sp>
        <p:nvSpPr>
          <p:cNvPr id="557" name="Shape 557"/>
          <p:cNvSpPr txBox="1"/>
          <p:nvPr/>
        </p:nvSpPr>
        <p:spPr>
          <a:xfrm>
            <a:off x="1543600" y="3341600"/>
            <a:ext cx="2580300" cy="9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latin typeface="Open Sans"/>
                <a:ea typeface="Open Sans"/>
                <a:cs typeface="Open Sans"/>
                <a:sym typeface="Open Sans"/>
              </a:rPr>
              <a:t>Analogous to dev tool chain.</a:t>
            </a:r>
            <a:endParaRPr sz="1200" b="1">
              <a:latin typeface="Open Sans"/>
              <a:ea typeface="Open Sans"/>
              <a:cs typeface="Open Sans"/>
              <a:sym typeface="Open Sans"/>
            </a:endParaRPr>
          </a:p>
          <a:p>
            <a:pPr marL="0" lvl="0" indent="0" algn="ctr" rtl="0">
              <a:spcBef>
                <a:spcPts val="0"/>
              </a:spcBef>
              <a:spcAft>
                <a:spcPts val="0"/>
              </a:spcAft>
              <a:buNone/>
            </a:pPr>
            <a:r>
              <a:rPr lang="en" sz="1200">
                <a:latin typeface="Open Sans Light"/>
                <a:ea typeface="Open Sans Light"/>
                <a:cs typeface="Open Sans Light"/>
                <a:sym typeface="Open Sans Light"/>
              </a:rPr>
              <a:t>Building and iterating over a model is similar to building an app.</a:t>
            </a:r>
            <a:endParaRPr sz="1200">
              <a:latin typeface="Open Sans Light"/>
              <a:ea typeface="Open Sans Light"/>
              <a:cs typeface="Open Sans Light"/>
              <a:sym typeface="Open Sans Light"/>
            </a:endParaRPr>
          </a:p>
        </p:txBody>
      </p:sp>
      <p:grpSp>
        <p:nvGrpSpPr>
          <p:cNvPr id="558" name="Shape 558"/>
          <p:cNvGrpSpPr/>
          <p:nvPr/>
        </p:nvGrpSpPr>
        <p:grpSpPr>
          <a:xfrm>
            <a:off x="2200525" y="4192625"/>
            <a:ext cx="1245600" cy="677650"/>
            <a:chOff x="1964900" y="3071100"/>
            <a:chExt cx="1245600" cy="677650"/>
          </a:xfrm>
        </p:grpSpPr>
        <p:pic>
          <p:nvPicPr>
            <p:cNvPr id="559" name="Shape 559"/>
            <p:cNvPicPr preferRelativeResize="0"/>
            <p:nvPr/>
          </p:nvPicPr>
          <p:blipFill rotWithShape="1">
            <a:blip r:embed="rId6">
              <a:alphaModFix/>
            </a:blip>
            <a:srcRect b="21942"/>
            <a:stretch/>
          </p:blipFill>
          <p:spPr>
            <a:xfrm>
              <a:off x="2110370" y="3071100"/>
              <a:ext cx="854374" cy="494694"/>
            </a:xfrm>
            <a:prstGeom prst="rect">
              <a:avLst/>
            </a:prstGeom>
            <a:noFill/>
            <a:ln>
              <a:noFill/>
            </a:ln>
          </p:spPr>
        </p:pic>
        <p:sp>
          <p:nvSpPr>
            <p:cNvPr id="560" name="Shape 560"/>
            <p:cNvSpPr txBox="1"/>
            <p:nvPr/>
          </p:nvSpPr>
          <p:spPr>
            <a:xfrm>
              <a:off x="1964900" y="3532150"/>
              <a:ext cx="1245600" cy="2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Open Sans"/>
                  <a:ea typeface="Open Sans"/>
                  <a:cs typeface="Open Sans"/>
                  <a:sym typeface="Open Sans"/>
                </a:rPr>
                <a:t>Metal or VM</a:t>
              </a:r>
              <a:endParaRPr sz="900">
                <a:latin typeface="Open Sans"/>
                <a:ea typeface="Open Sans"/>
                <a:cs typeface="Open Sans"/>
                <a:sym typeface="Open San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51350" y="1421125"/>
            <a:ext cx="3597000" cy="973800"/>
          </a:xfrm>
          <a:prstGeom prst="rect">
            <a:avLst/>
          </a:prstGeom>
        </p:spPr>
        <p:txBody>
          <a:bodyPr spcFirstLastPara="1" wrap="square" lIns="91425" tIns="91425" rIns="91425" bIns="91425" anchor="t" anchorCtr="0">
            <a:noAutofit/>
          </a:bodyPr>
          <a:lstStyle/>
          <a:p>
            <a:pPr marL="0" lvl="0" indent="0" rtl="0">
              <a:lnSpc>
                <a:spcPct val="150000"/>
              </a:lnSpc>
              <a:spcBef>
                <a:spcPts val="640"/>
              </a:spcBef>
              <a:spcAft>
                <a:spcPts val="0"/>
              </a:spcAft>
              <a:buNone/>
            </a:pPr>
            <a:r>
              <a:rPr lang="en" sz="1200" b="1"/>
              <a:t>MICROSERVICES</a:t>
            </a:r>
            <a:r>
              <a:rPr lang="en" sz="1200"/>
              <a:t>: the design of a system as independently deployable, loosely coupled services.</a:t>
            </a:r>
            <a:endParaRPr sz="1200"/>
          </a:p>
        </p:txBody>
      </p:sp>
      <p:sp>
        <p:nvSpPr>
          <p:cNvPr id="566" name="Shape 566"/>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7" name="Shape 567"/>
          <p:cNvSpPr txBox="1"/>
          <p:nvPr/>
        </p:nvSpPr>
        <p:spPr>
          <a:xfrm>
            <a:off x="106125" y="547350"/>
            <a:ext cx="8879100" cy="53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675CC5"/>
                </a:solidFill>
                <a:latin typeface="Raleway"/>
                <a:ea typeface="Raleway"/>
                <a:cs typeface="Raleway"/>
                <a:sym typeface="Raleway"/>
              </a:rPr>
              <a:t>Microservices &amp; Serverless Computing =&gt; ML Hosting</a:t>
            </a:r>
            <a:endParaRPr sz="1800">
              <a:solidFill>
                <a:srgbClr val="666666"/>
              </a:solidFill>
              <a:latin typeface="Open Sans"/>
              <a:ea typeface="Open Sans"/>
              <a:cs typeface="Open Sans"/>
              <a:sym typeface="Open Sans"/>
            </a:endParaRPr>
          </a:p>
        </p:txBody>
      </p:sp>
      <p:sp>
        <p:nvSpPr>
          <p:cNvPr id="568" name="Shape 568"/>
          <p:cNvSpPr txBox="1">
            <a:spLocks noGrp="1"/>
          </p:cNvSpPr>
          <p:nvPr>
            <p:ph type="body" idx="1"/>
          </p:nvPr>
        </p:nvSpPr>
        <p:spPr>
          <a:xfrm>
            <a:off x="651350" y="2357300"/>
            <a:ext cx="3597000" cy="2160900"/>
          </a:xfrm>
          <a:prstGeom prst="rect">
            <a:avLst/>
          </a:prstGeom>
        </p:spPr>
        <p:txBody>
          <a:bodyPr spcFirstLastPara="1" wrap="square" lIns="91425" tIns="91425" rIns="91425" bIns="91425" anchor="t" anchorCtr="0">
            <a:noAutofit/>
          </a:bodyPr>
          <a:lstStyle/>
          <a:p>
            <a:pPr marL="0" lvl="0" indent="0" rtl="0">
              <a:lnSpc>
                <a:spcPct val="150000"/>
              </a:lnSpc>
              <a:spcBef>
                <a:spcPts val="640"/>
              </a:spcBef>
              <a:spcAft>
                <a:spcPts val="0"/>
              </a:spcAft>
              <a:buNone/>
            </a:pPr>
            <a:r>
              <a:rPr lang="en" sz="1200" b="1"/>
              <a:t>ADVANTAGES</a:t>
            </a:r>
            <a:endParaRPr sz="1200" b="1"/>
          </a:p>
          <a:p>
            <a:pPr marL="457200" lvl="0" indent="-304800" rtl="0">
              <a:lnSpc>
                <a:spcPct val="150000"/>
              </a:lnSpc>
              <a:spcBef>
                <a:spcPts val="640"/>
              </a:spcBef>
              <a:spcAft>
                <a:spcPts val="0"/>
              </a:spcAft>
              <a:buSzPts val="1200"/>
              <a:buChar char="•"/>
            </a:pPr>
            <a:r>
              <a:rPr lang="en" sz="1200"/>
              <a:t>Maintainable, Scalable</a:t>
            </a:r>
            <a:endParaRPr sz="1200"/>
          </a:p>
          <a:p>
            <a:pPr marL="457200" lvl="0" indent="-304800" rtl="0">
              <a:lnSpc>
                <a:spcPct val="150000"/>
              </a:lnSpc>
              <a:spcBef>
                <a:spcPts val="0"/>
              </a:spcBef>
              <a:spcAft>
                <a:spcPts val="0"/>
              </a:spcAft>
              <a:buSzPts val="1200"/>
              <a:buChar char="•"/>
            </a:pPr>
            <a:r>
              <a:rPr lang="en" sz="1200"/>
              <a:t>Software &amp; Hardware Agnostic</a:t>
            </a:r>
            <a:endParaRPr sz="1200"/>
          </a:p>
          <a:p>
            <a:pPr marL="457200" lvl="0" indent="-304800" rtl="0">
              <a:lnSpc>
                <a:spcPct val="150000"/>
              </a:lnSpc>
              <a:spcBef>
                <a:spcPts val="0"/>
              </a:spcBef>
              <a:spcAft>
                <a:spcPts val="0"/>
              </a:spcAft>
              <a:buSzPts val="1200"/>
              <a:buChar char="•"/>
            </a:pPr>
            <a:r>
              <a:rPr lang="en" sz="1200"/>
              <a:t>Rolling deployments</a:t>
            </a:r>
            <a:endParaRPr sz="1200"/>
          </a:p>
        </p:txBody>
      </p:sp>
      <p:sp>
        <p:nvSpPr>
          <p:cNvPr id="569" name="Shape 569"/>
          <p:cNvSpPr txBox="1">
            <a:spLocks noGrp="1"/>
          </p:cNvSpPr>
          <p:nvPr>
            <p:ph type="body" idx="1"/>
          </p:nvPr>
        </p:nvSpPr>
        <p:spPr>
          <a:xfrm>
            <a:off x="4854426" y="1421125"/>
            <a:ext cx="3597000" cy="973800"/>
          </a:xfrm>
          <a:prstGeom prst="rect">
            <a:avLst/>
          </a:prstGeom>
        </p:spPr>
        <p:txBody>
          <a:bodyPr spcFirstLastPara="1" wrap="square" lIns="91425" tIns="91425" rIns="91425" bIns="91425" anchor="t" anchorCtr="0">
            <a:noAutofit/>
          </a:bodyPr>
          <a:lstStyle/>
          <a:p>
            <a:pPr marL="0" lvl="0" indent="0" rtl="0">
              <a:lnSpc>
                <a:spcPct val="150000"/>
              </a:lnSpc>
              <a:spcBef>
                <a:spcPts val="640"/>
              </a:spcBef>
              <a:spcAft>
                <a:spcPts val="0"/>
              </a:spcAft>
              <a:buClr>
                <a:schemeClr val="dk1"/>
              </a:buClr>
              <a:buSzPts val="1100"/>
              <a:buFont typeface="Arial"/>
              <a:buNone/>
            </a:pPr>
            <a:r>
              <a:rPr lang="en" sz="1200" b="1">
                <a:solidFill>
                  <a:schemeClr val="dk1"/>
                </a:solidFill>
              </a:rPr>
              <a:t>SERVERLESS</a:t>
            </a:r>
            <a:r>
              <a:rPr lang="en" sz="1200">
                <a:solidFill>
                  <a:schemeClr val="dk1"/>
                </a:solidFill>
              </a:rPr>
              <a:t>: the encapsulation, starting, and stopping of singular functions per request, with a just-in-time-compute model.</a:t>
            </a:r>
            <a:endParaRPr sz="1200"/>
          </a:p>
        </p:txBody>
      </p:sp>
      <p:sp>
        <p:nvSpPr>
          <p:cNvPr id="570" name="Shape 570"/>
          <p:cNvSpPr txBox="1">
            <a:spLocks noGrp="1"/>
          </p:cNvSpPr>
          <p:nvPr>
            <p:ph type="body" idx="1"/>
          </p:nvPr>
        </p:nvSpPr>
        <p:spPr>
          <a:xfrm>
            <a:off x="4854426" y="2357300"/>
            <a:ext cx="3597000" cy="2160900"/>
          </a:xfrm>
          <a:prstGeom prst="rect">
            <a:avLst/>
          </a:prstGeom>
        </p:spPr>
        <p:txBody>
          <a:bodyPr spcFirstLastPara="1" wrap="square" lIns="91425" tIns="91425" rIns="91425" bIns="91425" anchor="t" anchorCtr="0">
            <a:noAutofit/>
          </a:bodyPr>
          <a:lstStyle/>
          <a:p>
            <a:pPr marL="0" lvl="0" indent="0" rtl="0">
              <a:lnSpc>
                <a:spcPct val="150000"/>
              </a:lnSpc>
              <a:spcBef>
                <a:spcPts val="640"/>
              </a:spcBef>
              <a:spcAft>
                <a:spcPts val="0"/>
              </a:spcAft>
              <a:buClr>
                <a:schemeClr val="dk1"/>
              </a:buClr>
              <a:buSzPts val="1100"/>
              <a:buFont typeface="Arial"/>
              <a:buNone/>
            </a:pPr>
            <a:r>
              <a:rPr lang="en" sz="1200" b="1">
                <a:solidFill>
                  <a:schemeClr val="dk1"/>
                </a:solidFill>
              </a:rPr>
              <a:t>ADVANTAGES</a:t>
            </a:r>
            <a:endParaRPr sz="1200" b="1">
              <a:solidFill>
                <a:schemeClr val="dk1"/>
              </a:solidFill>
            </a:endParaRPr>
          </a:p>
          <a:p>
            <a:pPr marL="457200" lvl="0" indent="-304800" rtl="0">
              <a:lnSpc>
                <a:spcPct val="150000"/>
              </a:lnSpc>
              <a:spcBef>
                <a:spcPts val="640"/>
              </a:spcBef>
              <a:spcAft>
                <a:spcPts val="0"/>
              </a:spcAft>
              <a:buSzPts val="1200"/>
              <a:buChar char="•"/>
            </a:pPr>
            <a:r>
              <a:rPr lang="en" sz="1200">
                <a:solidFill>
                  <a:schemeClr val="dk1"/>
                </a:solidFill>
              </a:rPr>
              <a:t>Elasticity, Cost Efficiency</a:t>
            </a:r>
            <a:endParaRPr sz="1200">
              <a:solidFill>
                <a:schemeClr val="dk1"/>
              </a:solidFill>
            </a:endParaRPr>
          </a:p>
          <a:p>
            <a:pPr marL="457200" lvl="0" indent="-304800" rtl="0">
              <a:lnSpc>
                <a:spcPct val="150000"/>
              </a:lnSpc>
              <a:spcBef>
                <a:spcPts val="0"/>
              </a:spcBef>
              <a:spcAft>
                <a:spcPts val="0"/>
              </a:spcAft>
              <a:buSzPts val="1200"/>
              <a:buChar char="•"/>
            </a:pPr>
            <a:r>
              <a:rPr lang="en" sz="1200">
                <a:solidFill>
                  <a:schemeClr val="dk1"/>
                </a:solidFill>
              </a:rPr>
              <a:t>Concurrency</a:t>
            </a:r>
            <a:endParaRPr sz="1200">
              <a:solidFill>
                <a:schemeClr val="dk1"/>
              </a:solidFill>
            </a:endParaRPr>
          </a:p>
          <a:p>
            <a:pPr marL="457200" lvl="0" indent="-304800" rtl="0">
              <a:lnSpc>
                <a:spcPct val="150000"/>
              </a:lnSpc>
              <a:spcBef>
                <a:spcPts val="0"/>
              </a:spcBef>
              <a:spcAft>
                <a:spcPts val="0"/>
              </a:spcAft>
              <a:buSzPts val="1200"/>
              <a:buChar char="•"/>
            </a:pPr>
            <a:r>
              <a:rPr lang="en" sz="1200">
                <a:solidFill>
                  <a:schemeClr val="dk1"/>
                </a:solidFill>
              </a:rPr>
              <a:t>Improved Latency</a:t>
            </a:r>
            <a:endParaRPr sz="1200">
              <a:solidFill>
                <a:schemeClr val="dk1"/>
              </a:solidFill>
            </a:endParaRPr>
          </a:p>
        </p:txBody>
      </p:sp>
      <p:pic>
        <p:nvPicPr>
          <p:cNvPr id="571" name="Shape 571"/>
          <p:cNvPicPr preferRelativeResize="0"/>
          <p:nvPr/>
        </p:nvPicPr>
        <p:blipFill>
          <a:blip r:embed="rId3">
            <a:alphaModFix/>
          </a:blip>
          <a:stretch>
            <a:fillRect/>
          </a:stretch>
        </p:blipFill>
        <p:spPr>
          <a:xfrm>
            <a:off x="2358384" y="4151462"/>
            <a:ext cx="1015710" cy="758941"/>
          </a:xfrm>
          <a:prstGeom prst="rect">
            <a:avLst/>
          </a:prstGeom>
          <a:noFill/>
          <a:ln>
            <a:noFill/>
          </a:ln>
        </p:spPr>
      </p:pic>
      <p:pic>
        <p:nvPicPr>
          <p:cNvPr id="572" name="Shape 572"/>
          <p:cNvPicPr preferRelativeResize="0"/>
          <p:nvPr/>
        </p:nvPicPr>
        <p:blipFill>
          <a:blip r:embed="rId4">
            <a:alphaModFix/>
          </a:blip>
          <a:stretch>
            <a:fillRect/>
          </a:stretch>
        </p:blipFill>
        <p:spPr>
          <a:xfrm>
            <a:off x="4133941" y="4131130"/>
            <a:ext cx="799593" cy="799589"/>
          </a:xfrm>
          <a:prstGeom prst="rect">
            <a:avLst/>
          </a:prstGeom>
          <a:noFill/>
          <a:ln>
            <a:noFill/>
          </a:ln>
        </p:spPr>
      </p:pic>
      <p:pic>
        <p:nvPicPr>
          <p:cNvPr id="573" name="Shape 573"/>
          <p:cNvPicPr preferRelativeResize="0"/>
          <p:nvPr/>
        </p:nvPicPr>
        <p:blipFill>
          <a:blip r:embed="rId5">
            <a:alphaModFix/>
          </a:blip>
          <a:stretch>
            <a:fillRect/>
          </a:stretch>
        </p:blipFill>
        <p:spPr>
          <a:xfrm>
            <a:off x="5809680" y="4271630"/>
            <a:ext cx="923289" cy="518570"/>
          </a:xfrm>
          <a:prstGeom prst="rect">
            <a:avLst/>
          </a:prstGeom>
          <a:noFill/>
          <a:ln>
            <a:noFill/>
          </a:ln>
        </p:spPr>
      </p:pic>
      <p:sp>
        <p:nvSpPr>
          <p:cNvPr id="574" name="Shape 574"/>
          <p:cNvSpPr txBox="1"/>
          <p:nvPr/>
        </p:nvSpPr>
        <p:spPr>
          <a:xfrm>
            <a:off x="3396663" y="4240525"/>
            <a:ext cx="799500" cy="45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Roboto"/>
                <a:ea typeface="Roboto"/>
                <a:cs typeface="Roboto"/>
                <a:sym typeface="Roboto"/>
              </a:rPr>
              <a:t>+</a:t>
            </a:r>
            <a:endParaRPr sz="3000" b="1">
              <a:latin typeface="Roboto"/>
              <a:ea typeface="Roboto"/>
              <a:cs typeface="Roboto"/>
              <a:sym typeface="Roboto"/>
            </a:endParaRPr>
          </a:p>
        </p:txBody>
      </p:sp>
      <p:sp>
        <p:nvSpPr>
          <p:cNvPr id="575" name="Shape 575"/>
          <p:cNvSpPr txBox="1"/>
          <p:nvPr/>
        </p:nvSpPr>
        <p:spPr>
          <a:xfrm>
            <a:off x="4920663" y="4240525"/>
            <a:ext cx="799500" cy="45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Roboto"/>
                <a:ea typeface="Roboto"/>
                <a:cs typeface="Roboto"/>
                <a:sym typeface="Roboto"/>
              </a:rPr>
              <a:t>+</a:t>
            </a:r>
            <a:endParaRPr sz="3000" b="1">
              <a:latin typeface="Roboto"/>
              <a:ea typeface="Roboto"/>
              <a:cs typeface="Roboto"/>
              <a:sym typeface="Roboto"/>
            </a:endParaRPr>
          </a:p>
        </p:txBody>
      </p:sp>
      <p:sp>
        <p:nvSpPr>
          <p:cNvPr id="576" name="Shape 576"/>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17</a:t>
            </a:fld>
            <a:endParaRPr sz="1000" b="0" i="0" u="none" strike="noStrike" cap="none">
              <a:solidFill>
                <a:srgbClr val="888888"/>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2" name="Shape 582"/>
          <p:cNvSpPr txBox="1"/>
          <p:nvPr/>
        </p:nvSpPr>
        <p:spPr>
          <a:xfrm>
            <a:off x="106125" y="471150"/>
            <a:ext cx="8879100" cy="48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675CC5"/>
                </a:solidFill>
                <a:latin typeface="Raleway"/>
                <a:ea typeface="Raleway"/>
                <a:cs typeface="Raleway"/>
                <a:sym typeface="Raleway"/>
              </a:rPr>
              <a:t>Why Serverless - Cost Efficiency</a:t>
            </a:r>
            <a:endParaRPr sz="1800" b="1">
              <a:solidFill>
                <a:srgbClr val="675CC5"/>
              </a:solidFill>
              <a:latin typeface="Raleway"/>
              <a:ea typeface="Raleway"/>
              <a:cs typeface="Raleway"/>
              <a:sym typeface="Raleway"/>
            </a:endParaRPr>
          </a:p>
        </p:txBody>
      </p:sp>
      <p:pic>
        <p:nvPicPr>
          <p:cNvPr id="583" name="Shape 583" title="Chart"/>
          <p:cNvPicPr preferRelativeResize="0"/>
          <p:nvPr/>
        </p:nvPicPr>
        <p:blipFill rotWithShape="1">
          <a:blip r:embed="rId3">
            <a:alphaModFix/>
          </a:blip>
          <a:srcRect l="17370" t="16258" r="16684" b="16473"/>
          <a:stretch/>
        </p:blipFill>
        <p:spPr>
          <a:xfrm>
            <a:off x="1397550" y="1373250"/>
            <a:ext cx="5486900" cy="3081500"/>
          </a:xfrm>
          <a:prstGeom prst="rect">
            <a:avLst/>
          </a:prstGeom>
          <a:noFill/>
          <a:ln>
            <a:noFill/>
          </a:ln>
        </p:spPr>
      </p:pic>
      <p:sp>
        <p:nvSpPr>
          <p:cNvPr id="584" name="Shape 584"/>
          <p:cNvSpPr txBox="1"/>
          <p:nvPr/>
        </p:nvSpPr>
        <p:spPr>
          <a:xfrm rot="-5400000">
            <a:off x="-206709" y="2652975"/>
            <a:ext cx="2082600" cy="3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66666"/>
                </a:solidFill>
              </a:rPr>
              <a:t>Calls per Second</a:t>
            </a:r>
            <a:endParaRPr sz="1000">
              <a:solidFill>
                <a:srgbClr val="666666"/>
              </a:solidFill>
            </a:endParaRPr>
          </a:p>
        </p:txBody>
      </p:sp>
      <p:cxnSp>
        <p:nvCxnSpPr>
          <p:cNvPr id="585" name="Shape 585"/>
          <p:cNvCxnSpPr/>
          <p:nvPr/>
        </p:nvCxnSpPr>
        <p:spPr>
          <a:xfrm>
            <a:off x="1447236" y="1687175"/>
            <a:ext cx="6255300" cy="0"/>
          </a:xfrm>
          <a:prstGeom prst="straightConnector1">
            <a:avLst/>
          </a:prstGeom>
          <a:noFill/>
          <a:ln w="19050" cap="flat" cmpd="sng">
            <a:solidFill>
              <a:srgbClr val="FF0000"/>
            </a:solidFill>
            <a:prstDash val="dot"/>
            <a:round/>
            <a:headEnd type="none" w="med" len="med"/>
            <a:tailEnd type="none" w="med" len="med"/>
          </a:ln>
        </p:spPr>
      </p:cxnSp>
      <p:sp>
        <p:nvSpPr>
          <p:cNvPr id="586" name="Shape 586"/>
          <p:cNvSpPr txBox="1"/>
          <p:nvPr/>
        </p:nvSpPr>
        <p:spPr>
          <a:xfrm>
            <a:off x="7685768" y="1475075"/>
            <a:ext cx="997800" cy="38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t>Max calls/s</a:t>
            </a:r>
            <a:endParaRPr sz="1100"/>
          </a:p>
        </p:txBody>
      </p:sp>
      <p:cxnSp>
        <p:nvCxnSpPr>
          <p:cNvPr id="587" name="Shape 587"/>
          <p:cNvCxnSpPr/>
          <p:nvPr/>
        </p:nvCxnSpPr>
        <p:spPr>
          <a:xfrm>
            <a:off x="1442100" y="3820775"/>
            <a:ext cx="6255300" cy="0"/>
          </a:xfrm>
          <a:prstGeom prst="straightConnector1">
            <a:avLst/>
          </a:prstGeom>
          <a:noFill/>
          <a:ln w="19050" cap="flat" cmpd="sng">
            <a:solidFill>
              <a:srgbClr val="FF0000"/>
            </a:solidFill>
            <a:prstDash val="dot"/>
            <a:round/>
            <a:headEnd type="none" w="med" len="med"/>
            <a:tailEnd type="none" w="med" len="med"/>
          </a:ln>
        </p:spPr>
      </p:cxnSp>
      <p:sp>
        <p:nvSpPr>
          <p:cNvPr id="588" name="Shape 588"/>
          <p:cNvSpPr txBox="1"/>
          <p:nvPr/>
        </p:nvSpPr>
        <p:spPr>
          <a:xfrm>
            <a:off x="7680947" y="3608675"/>
            <a:ext cx="997800" cy="38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t>Avg calls/s</a:t>
            </a:r>
            <a:endParaRPr sz="1100"/>
          </a:p>
        </p:txBody>
      </p:sp>
      <p:sp>
        <p:nvSpPr>
          <p:cNvPr id="589" name="Shape 589"/>
          <p:cNvSpPr txBox="1"/>
          <p:nvPr/>
        </p:nvSpPr>
        <p:spPr>
          <a:xfrm>
            <a:off x="6823950" y="13815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40</a:t>
            </a:r>
            <a:endParaRPr sz="800">
              <a:solidFill>
                <a:srgbClr val="999999"/>
              </a:solidFill>
            </a:endParaRPr>
          </a:p>
        </p:txBody>
      </p:sp>
      <p:sp>
        <p:nvSpPr>
          <p:cNvPr id="590" name="Shape 590"/>
          <p:cNvSpPr txBox="1"/>
          <p:nvPr/>
        </p:nvSpPr>
        <p:spPr>
          <a:xfrm>
            <a:off x="6823950" y="17151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35</a:t>
            </a:r>
            <a:endParaRPr sz="800">
              <a:solidFill>
                <a:srgbClr val="999999"/>
              </a:solidFill>
            </a:endParaRPr>
          </a:p>
        </p:txBody>
      </p:sp>
      <p:sp>
        <p:nvSpPr>
          <p:cNvPr id="591" name="Shape 591"/>
          <p:cNvSpPr txBox="1"/>
          <p:nvPr/>
        </p:nvSpPr>
        <p:spPr>
          <a:xfrm>
            <a:off x="6823950" y="20673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30</a:t>
            </a:r>
            <a:endParaRPr sz="800">
              <a:solidFill>
                <a:srgbClr val="999999"/>
              </a:solidFill>
            </a:endParaRPr>
          </a:p>
        </p:txBody>
      </p:sp>
      <p:sp>
        <p:nvSpPr>
          <p:cNvPr id="592" name="Shape 592"/>
          <p:cNvSpPr txBox="1"/>
          <p:nvPr/>
        </p:nvSpPr>
        <p:spPr>
          <a:xfrm>
            <a:off x="6823950" y="24009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25</a:t>
            </a:r>
            <a:endParaRPr sz="800">
              <a:solidFill>
                <a:srgbClr val="999999"/>
              </a:solidFill>
            </a:endParaRPr>
          </a:p>
        </p:txBody>
      </p:sp>
      <p:sp>
        <p:nvSpPr>
          <p:cNvPr id="593" name="Shape 593"/>
          <p:cNvSpPr txBox="1"/>
          <p:nvPr/>
        </p:nvSpPr>
        <p:spPr>
          <a:xfrm>
            <a:off x="6823950" y="27531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20</a:t>
            </a:r>
            <a:endParaRPr sz="800">
              <a:solidFill>
                <a:srgbClr val="999999"/>
              </a:solidFill>
            </a:endParaRPr>
          </a:p>
        </p:txBody>
      </p:sp>
      <p:sp>
        <p:nvSpPr>
          <p:cNvPr id="594" name="Shape 594"/>
          <p:cNvSpPr txBox="1"/>
          <p:nvPr/>
        </p:nvSpPr>
        <p:spPr>
          <a:xfrm>
            <a:off x="6823950" y="30867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15</a:t>
            </a:r>
            <a:endParaRPr sz="800">
              <a:solidFill>
                <a:srgbClr val="999999"/>
              </a:solidFill>
            </a:endParaRPr>
          </a:p>
        </p:txBody>
      </p:sp>
      <p:sp>
        <p:nvSpPr>
          <p:cNvPr id="595" name="Shape 595"/>
          <p:cNvSpPr txBox="1"/>
          <p:nvPr/>
        </p:nvSpPr>
        <p:spPr>
          <a:xfrm>
            <a:off x="6823950" y="34389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10</a:t>
            </a:r>
            <a:endParaRPr sz="800">
              <a:solidFill>
                <a:srgbClr val="999999"/>
              </a:solidFill>
            </a:endParaRPr>
          </a:p>
        </p:txBody>
      </p:sp>
      <p:sp>
        <p:nvSpPr>
          <p:cNvPr id="596" name="Shape 596"/>
          <p:cNvSpPr txBox="1"/>
          <p:nvPr/>
        </p:nvSpPr>
        <p:spPr>
          <a:xfrm>
            <a:off x="6823950" y="37725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5</a:t>
            </a:r>
            <a:endParaRPr sz="800">
              <a:solidFill>
                <a:srgbClr val="999999"/>
              </a:solidFill>
            </a:endParaRPr>
          </a:p>
        </p:txBody>
      </p:sp>
      <p:sp>
        <p:nvSpPr>
          <p:cNvPr id="597" name="Shape 597"/>
          <p:cNvSpPr txBox="1"/>
          <p:nvPr/>
        </p:nvSpPr>
        <p:spPr>
          <a:xfrm rot="-5400000">
            <a:off x="6422691" y="2652975"/>
            <a:ext cx="2082600" cy="3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66666"/>
                </a:solidFill>
              </a:rPr>
              <a:t>GPU Server Instances</a:t>
            </a:r>
            <a:endParaRPr sz="1000">
              <a:solidFill>
                <a:srgbClr val="666666"/>
              </a:solidFill>
            </a:endParaRPr>
          </a:p>
        </p:txBody>
      </p:sp>
      <p:graphicFrame>
        <p:nvGraphicFramePr>
          <p:cNvPr id="598" name="Shape 598"/>
          <p:cNvGraphicFramePr/>
          <p:nvPr/>
        </p:nvGraphicFramePr>
        <p:xfrm>
          <a:off x="1442100" y="4342650"/>
          <a:ext cx="5354700" cy="396210"/>
        </p:xfrm>
        <a:graphic>
          <a:graphicData uri="http://schemas.openxmlformats.org/drawingml/2006/table">
            <a:tbl>
              <a:tblPr>
                <a:noFill/>
                <a:tableStyleId>{F98CA094-2DD6-44EC-846F-E4D0EA9F46AF}</a:tableStyleId>
              </a:tblPr>
              <a:tblGrid>
                <a:gridCol w="446225">
                  <a:extLst>
                    <a:ext uri="{9D8B030D-6E8A-4147-A177-3AD203B41FA5}">
                      <a16:colId xmlns:a16="http://schemas.microsoft.com/office/drawing/2014/main" val="20000"/>
                    </a:ext>
                  </a:extLst>
                </a:gridCol>
                <a:gridCol w="446225">
                  <a:extLst>
                    <a:ext uri="{9D8B030D-6E8A-4147-A177-3AD203B41FA5}">
                      <a16:colId xmlns:a16="http://schemas.microsoft.com/office/drawing/2014/main" val="20001"/>
                    </a:ext>
                  </a:extLst>
                </a:gridCol>
                <a:gridCol w="446225">
                  <a:extLst>
                    <a:ext uri="{9D8B030D-6E8A-4147-A177-3AD203B41FA5}">
                      <a16:colId xmlns:a16="http://schemas.microsoft.com/office/drawing/2014/main" val="20002"/>
                    </a:ext>
                  </a:extLst>
                </a:gridCol>
                <a:gridCol w="446225">
                  <a:extLst>
                    <a:ext uri="{9D8B030D-6E8A-4147-A177-3AD203B41FA5}">
                      <a16:colId xmlns:a16="http://schemas.microsoft.com/office/drawing/2014/main" val="20003"/>
                    </a:ext>
                  </a:extLst>
                </a:gridCol>
                <a:gridCol w="446225">
                  <a:extLst>
                    <a:ext uri="{9D8B030D-6E8A-4147-A177-3AD203B41FA5}">
                      <a16:colId xmlns:a16="http://schemas.microsoft.com/office/drawing/2014/main" val="20004"/>
                    </a:ext>
                  </a:extLst>
                </a:gridCol>
                <a:gridCol w="446225">
                  <a:extLst>
                    <a:ext uri="{9D8B030D-6E8A-4147-A177-3AD203B41FA5}">
                      <a16:colId xmlns:a16="http://schemas.microsoft.com/office/drawing/2014/main" val="20005"/>
                    </a:ext>
                  </a:extLst>
                </a:gridCol>
                <a:gridCol w="446225">
                  <a:extLst>
                    <a:ext uri="{9D8B030D-6E8A-4147-A177-3AD203B41FA5}">
                      <a16:colId xmlns:a16="http://schemas.microsoft.com/office/drawing/2014/main" val="20006"/>
                    </a:ext>
                  </a:extLst>
                </a:gridCol>
                <a:gridCol w="446225">
                  <a:extLst>
                    <a:ext uri="{9D8B030D-6E8A-4147-A177-3AD203B41FA5}">
                      <a16:colId xmlns:a16="http://schemas.microsoft.com/office/drawing/2014/main" val="20007"/>
                    </a:ext>
                  </a:extLst>
                </a:gridCol>
                <a:gridCol w="446225">
                  <a:extLst>
                    <a:ext uri="{9D8B030D-6E8A-4147-A177-3AD203B41FA5}">
                      <a16:colId xmlns:a16="http://schemas.microsoft.com/office/drawing/2014/main" val="20008"/>
                    </a:ext>
                  </a:extLst>
                </a:gridCol>
                <a:gridCol w="446225">
                  <a:extLst>
                    <a:ext uri="{9D8B030D-6E8A-4147-A177-3AD203B41FA5}">
                      <a16:colId xmlns:a16="http://schemas.microsoft.com/office/drawing/2014/main" val="20009"/>
                    </a:ext>
                  </a:extLst>
                </a:gridCol>
                <a:gridCol w="446225">
                  <a:extLst>
                    <a:ext uri="{9D8B030D-6E8A-4147-A177-3AD203B41FA5}">
                      <a16:colId xmlns:a16="http://schemas.microsoft.com/office/drawing/2014/main" val="20010"/>
                    </a:ext>
                  </a:extLst>
                </a:gridCol>
                <a:gridCol w="446225">
                  <a:extLst>
                    <a:ext uri="{9D8B030D-6E8A-4147-A177-3AD203B41FA5}">
                      <a16:colId xmlns:a16="http://schemas.microsoft.com/office/drawing/2014/main" val="20011"/>
                    </a:ext>
                  </a:extLst>
                </a:gridCol>
              </a:tblGrid>
              <a:tr h="381000">
                <a:tc>
                  <a:txBody>
                    <a:bodyPr/>
                    <a:lstStyle/>
                    <a:p>
                      <a:pPr marL="0" lvl="0" indent="0" algn="ctr" rtl="0">
                        <a:spcBef>
                          <a:spcPts val="0"/>
                        </a:spcBef>
                        <a:spcAft>
                          <a:spcPts val="0"/>
                        </a:spcAft>
                        <a:buNone/>
                      </a:pPr>
                      <a:r>
                        <a:rPr lang="en" sz="700">
                          <a:solidFill>
                            <a:srgbClr val="999999"/>
                          </a:solidFill>
                        </a:rPr>
                        <a:t>12</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02</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04</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06</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08</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10</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12</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02</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04</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06</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08</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10</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99" name="Shape 599"/>
          <p:cNvSpPr txBox="1"/>
          <p:nvPr/>
        </p:nvSpPr>
        <p:spPr>
          <a:xfrm>
            <a:off x="651750" y="13815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160</a:t>
            </a:r>
            <a:endParaRPr sz="800">
              <a:solidFill>
                <a:srgbClr val="999999"/>
              </a:solidFill>
            </a:endParaRPr>
          </a:p>
        </p:txBody>
      </p:sp>
      <p:sp>
        <p:nvSpPr>
          <p:cNvPr id="600" name="Shape 600"/>
          <p:cNvSpPr txBox="1"/>
          <p:nvPr/>
        </p:nvSpPr>
        <p:spPr>
          <a:xfrm>
            <a:off x="651750" y="17151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140</a:t>
            </a:r>
            <a:endParaRPr sz="800">
              <a:solidFill>
                <a:srgbClr val="999999"/>
              </a:solidFill>
            </a:endParaRPr>
          </a:p>
        </p:txBody>
      </p:sp>
      <p:sp>
        <p:nvSpPr>
          <p:cNvPr id="601" name="Shape 601"/>
          <p:cNvSpPr txBox="1"/>
          <p:nvPr/>
        </p:nvSpPr>
        <p:spPr>
          <a:xfrm>
            <a:off x="651750" y="20673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120</a:t>
            </a:r>
            <a:endParaRPr sz="800">
              <a:solidFill>
                <a:srgbClr val="999999"/>
              </a:solidFill>
            </a:endParaRPr>
          </a:p>
        </p:txBody>
      </p:sp>
      <p:sp>
        <p:nvSpPr>
          <p:cNvPr id="602" name="Shape 602"/>
          <p:cNvSpPr txBox="1"/>
          <p:nvPr/>
        </p:nvSpPr>
        <p:spPr>
          <a:xfrm>
            <a:off x="651750" y="24009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100</a:t>
            </a:r>
            <a:endParaRPr sz="800">
              <a:solidFill>
                <a:srgbClr val="999999"/>
              </a:solidFill>
            </a:endParaRPr>
          </a:p>
        </p:txBody>
      </p:sp>
      <p:sp>
        <p:nvSpPr>
          <p:cNvPr id="603" name="Shape 603"/>
          <p:cNvSpPr txBox="1"/>
          <p:nvPr/>
        </p:nvSpPr>
        <p:spPr>
          <a:xfrm>
            <a:off x="651750" y="27531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80</a:t>
            </a:r>
            <a:endParaRPr sz="800">
              <a:solidFill>
                <a:srgbClr val="999999"/>
              </a:solidFill>
            </a:endParaRPr>
          </a:p>
        </p:txBody>
      </p:sp>
      <p:sp>
        <p:nvSpPr>
          <p:cNvPr id="604" name="Shape 604"/>
          <p:cNvSpPr txBox="1"/>
          <p:nvPr/>
        </p:nvSpPr>
        <p:spPr>
          <a:xfrm>
            <a:off x="651750" y="30867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60</a:t>
            </a:r>
            <a:endParaRPr sz="800">
              <a:solidFill>
                <a:srgbClr val="999999"/>
              </a:solidFill>
            </a:endParaRPr>
          </a:p>
        </p:txBody>
      </p:sp>
      <p:sp>
        <p:nvSpPr>
          <p:cNvPr id="605" name="Shape 605"/>
          <p:cNvSpPr txBox="1"/>
          <p:nvPr/>
        </p:nvSpPr>
        <p:spPr>
          <a:xfrm>
            <a:off x="651750" y="34389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40</a:t>
            </a:r>
            <a:endParaRPr sz="800">
              <a:solidFill>
                <a:srgbClr val="999999"/>
              </a:solidFill>
            </a:endParaRPr>
          </a:p>
        </p:txBody>
      </p:sp>
      <p:sp>
        <p:nvSpPr>
          <p:cNvPr id="606" name="Shape 606"/>
          <p:cNvSpPr txBox="1"/>
          <p:nvPr/>
        </p:nvSpPr>
        <p:spPr>
          <a:xfrm>
            <a:off x="651750" y="37725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20</a:t>
            </a:r>
            <a:endParaRPr sz="800">
              <a:solidFill>
                <a:srgbClr val="999999"/>
              </a:solidFill>
            </a:endParaRPr>
          </a:p>
        </p:txBody>
      </p:sp>
      <p:sp>
        <p:nvSpPr>
          <p:cNvPr id="607" name="Shape 607"/>
          <p:cNvSpPr txBox="1"/>
          <p:nvPr/>
        </p:nvSpPr>
        <p:spPr>
          <a:xfrm>
            <a:off x="106125" y="775950"/>
            <a:ext cx="88791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999999"/>
                </a:solidFill>
                <a:latin typeface="Raleway"/>
                <a:ea typeface="Raleway"/>
                <a:cs typeface="Raleway"/>
                <a:sym typeface="Raleway"/>
              </a:rPr>
              <a:t>Jian Yang’s “SeeFood” is most active during lunchtime.</a:t>
            </a:r>
            <a:endParaRPr sz="1200" b="1">
              <a:solidFill>
                <a:srgbClr val="999999"/>
              </a:solidFill>
              <a:latin typeface="Raleway"/>
              <a:ea typeface="Raleway"/>
              <a:cs typeface="Raleway"/>
              <a:sym typeface="Raleway"/>
            </a:endParaRPr>
          </a:p>
        </p:txBody>
      </p:sp>
      <p:sp>
        <p:nvSpPr>
          <p:cNvPr id="608" name="Shape 608"/>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18</a:t>
            </a:fld>
            <a:endParaRPr sz="1000" b="0" i="0" u="none" strike="noStrike" cap="none">
              <a:solidFill>
                <a:srgbClr val="888888"/>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4" name="Shape 614"/>
          <p:cNvSpPr txBox="1"/>
          <p:nvPr/>
        </p:nvSpPr>
        <p:spPr>
          <a:xfrm>
            <a:off x="106125" y="394950"/>
            <a:ext cx="8879100" cy="48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675CC5"/>
                </a:solidFill>
                <a:latin typeface="Raleway"/>
                <a:ea typeface="Raleway"/>
                <a:cs typeface="Raleway"/>
                <a:sym typeface="Raleway"/>
              </a:rPr>
              <a:t>Traditional Architecture - Design for Maximum</a:t>
            </a:r>
            <a:endParaRPr sz="1800" b="1">
              <a:solidFill>
                <a:srgbClr val="675CC5"/>
              </a:solidFill>
              <a:latin typeface="Raleway"/>
              <a:ea typeface="Raleway"/>
              <a:cs typeface="Raleway"/>
              <a:sym typeface="Raleway"/>
            </a:endParaRPr>
          </a:p>
        </p:txBody>
      </p:sp>
      <p:pic>
        <p:nvPicPr>
          <p:cNvPr id="615" name="Shape 615" title="Chart"/>
          <p:cNvPicPr preferRelativeResize="0"/>
          <p:nvPr/>
        </p:nvPicPr>
        <p:blipFill rotWithShape="1">
          <a:blip r:embed="rId3">
            <a:alphaModFix/>
          </a:blip>
          <a:srcRect l="17370" t="16258" r="16684" b="16473"/>
          <a:stretch/>
        </p:blipFill>
        <p:spPr>
          <a:xfrm>
            <a:off x="1397550" y="1373250"/>
            <a:ext cx="5486900" cy="3081500"/>
          </a:xfrm>
          <a:prstGeom prst="rect">
            <a:avLst/>
          </a:prstGeom>
          <a:noFill/>
          <a:ln>
            <a:noFill/>
          </a:ln>
        </p:spPr>
      </p:pic>
      <p:sp>
        <p:nvSpPr>
          <p:cNvPr id="616" name="Shape 616"/>
          <p:cNvSpPr txBox="1"/>
          <p:nvPr/>
        </p:nvSpPr>
        <p:spPr>
          <a:xfrm rot="-5400000">
            <a:off x="-206709" y="2652975"/>
            <a:ext cx="2082600" cy="3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66666"/>
                </a:solidFill>
              </a:rPr>
              <a:t>Calls per Second</a:t>
            </a:r>
            <a:endParaRPr sz="1000">
              <a:solidFill>
                <a:srgbClr val="666666"/>
              </a:solidFill>
            </a:endParaRPr>
          </a:p>
        </p:txBody>
      </p:sp>
      <p:cxnSp>
        <p:nvCxnSpPr>
          <p:cNvPr id="617" name="Shape 617"/>
          <p:cNvCxnSpPr/>
          <p:nvPr/>
        </p:nvCxnSpPr>
        <p:spPr>
          <a:xfrm>
            <a:off x="1447236" y="1687175"/>
            <a:ext cx="6255300" cy="0"/>
          </a:xfrm>
          <a:prstGeom prst="straightConnector1">
            <a:avLst/>
          </a:prstGeom>
          <a:noFill/>
          <a:ln w="19050" cap="flat" cmpd="sng">
            <a:solidFill>
              <a:srgbClr val="FF0000"/>
            </a:solidFill>
            <a:prstDash val="dot"/>
            <a:round/>
            <a:headEnd type="none" w="med" len="med"/>
            <a:tailEnd type="none" w="med" len="med"/>
          </a:ln>
        </p:spPr>
      </p:cxnSp>
      <p:sp>
        <p:nvSpPr>
          <p:cNvPr id="618" name="Shape 618"/>
          <p:cNvSpPr txBox="1"/>
          <p:nvPr/>
        </p:nvSpPr>
        <p:spPr>
          <a:xfrm>
            <a:off x="7685768" y="1475075"/>
            <a:ext cx="997800" cy="38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t>Max calls/s</a:t>
            </a:r>
            <a:endParaRPr sz="1100"/>
          </a:p>
        </p:txBody>
      </p:sp>
      <p:cxnSp>
        <p:nvCxnSpPr>
          <p:cNvPr id="619" name="Shape 619"/>
          <p:cNvCxnSpPr/>
          <p:nvPr/>
        </p:nvCxnSpPr>
        <p:spPr>
          <a:xfrm>
            <a:off x="1442100" y="3820775"/>
            <a:ext cx="6255300" cy="0"/>
          </a:xfrm>
          <a:prstGeom prst="straightConnector1">
            <a:avLst/>
          </a:prstGeom>
          <a:noFill/>
          <a:ln w="19050" cap="flat" cmpd="sng">
            <a:solidFill>
              <a:srgbClr val="FF0000"/>
            </a:solidFill>
            <a:prstDash val="dot"/>
            <a:round/>
            <a:headEnd type="none" w="med" len="med"/>
            <a:tailEnd type="none" w="med" len="med"/>
          </a:ln>
        </p:spPr>
      </p:cxnSp>
      <p:sp>
        <p:nvSpPr>
          <p:cNvPr id="620" name="Shape 620"/>
          <p:cNvSpPr txBox="1"/>
          <p:nvPr/>
        </p:nvSpPr>
        <p:spPr>
          <a:xfrm>
            <a:off x="7680947" y="3608675"/>
            <a:ext cx="997800" cy="38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t>Avg calls/s</a:t>
            </a:r>
            <a:endParaRPr sz="1100"/>
          </a:p>
        </p:txBody>
      </p:sp>
      <p:sp>
        <p:nvSpPr>
          <p:cNvPr id="621" name="Shape 621"/>
          <p:cNvSpPr txBox="1"/>
          <p:nvPr/>
        </p:nvSpPr>
        <p:spPr>
          <a:xfrm>
            <a:off x="6823950" y="13815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40</a:t>
            </a:r>
            <a:endParaRPr sz="800">
              <a:solidFill>
                <a:srgbClr val="999999"/>
              </a:solidFill>
            </a:endParaRPr>
          </a:p>
        </p:txBody>
      </p:sp>
      <p:sp>
        <p:nvSpPr>
          <p:cNvPr id="622" name="Shape 622"/>
          <p:cNvSpPr txBox="1"/>
          <p:nvPr/>
        </p:nvSpPr>
        <p:spPr>
          <a:xfrm>
            <a:off x="6823950" y="17151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35</a:t>
            </a:r>
            <a:endParaRPr sz="800">
              <a:solidFill>
                <a:srgbClr val="999999"/>
              </a:solidFill>
            </a:endParaRPr>
          </a:p>
        </p:txBody>
      </p:sp>
      <p:sp>
        <p:nvSpPr>
          <p:cNvPr id="623" name="Shape 623"/>
          <p:cNvSpPr txBox="1"/>
          <p:nvPr/>
        </p:nvSpPr>
        <p:spPr>
          <a:xfrm>
            <a:off x="6823950" y="20673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30</a:t>
            </a:r>
            <a:endParaRPr sz="800">
              <a:solidFill>
                <a:srgbClr val="999999"/>
              </a:solidFill>
            </a:endParaRPr>
          </a:p>
        </p:txBody>
      </p:sp>
      <p:sp>
        <p:nvSpPr>
          <p:cNvPr id="624" name="Shape 624"/>
          <p:cNvSpPr txBox="1"/>
          <p:nvPr/>
        </p:nvSpPr>
        <p:spPr>
          <a:xfrm>
            <a:off x="6823950" y="24009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25</a:t>
            </a:r>
            <a:endParaRPr sz="800">
              <a:solidFill>
                <a:srgbClr val="999999"/>
              </a:solidFill>
            </a:endParaRPr>
          </a:p>
        </p:txBody>
      </p:sp>
      <p:sp>
        <p:nvSpPr>
          <p:cNvPr id="625" name="Shape 625"/>
          <p:cNvSpPr txBox="1"/>
          <p:nvPr/>
        </p:nvSpPr>
        <p:spPr>
          <a:xfrm>
            <a:off x="6823950" y="27531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20</a:t>
            </a:r>
            <a:endParaRPr sz="800">
              <a:solidFill>
                <a:srgbClr val="999999"/>
              </a:solidFill>
            </a:endParaRPr>
          </a:p>
        </p:txBody>
      </p:sp>
      <p:sp>
        <p:nvSpPr>
          <p:cNvPr id="626" name="Shape 626"/>
          <p:cNvSpPr txBox="1"/>
          <p:nvPr/>
        </p:nvSpPr>
        <p:spPr>
          <a:xfrm>
            <a:off x="6823950" y="30867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15</a:t>
            </a:r>
            <a:endParaRPr sz="800">
              <a:solidFill>
                <a:srgbClr val="999999"/>
              </a:solidFill>
            </a:endParaRPr>
          </a:p>
        </p:txBody>
      </p:sp>
      <p:sp>
        <p:nvSpPr>
          <p:cNvPr id="627" name="Shape 627"/>
          <p:cNvSpPr txBox="1"/>
          <p:nvPr/>
        </p:nvSpPr>
        <p:spPr>
          <a:xfrm>
            <a:off x="6823950" y="34389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10</a:t>
            </a:r>
            <a:endParaRPr sz="800">
              <a:solidFill>
                <a:srgbClr val="999999"/>
              </a:solidFill>
            </a:endParaRPr>
          </a:p>
        </p:txBody>
      </p:sp>
      <p:sp>
        <p:nvSpPr>
          <p:cNvPr id="628" name="Shape 628"/>
          <p:cNvSpPr txBox="1"/>
          <p:nvPr/>
        </p:nvSpPr>
        <p:spPr>
          <a:xfrm>
            <a:off x="6823950" y="37725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5</a:t>
            </a:r>
            <a:endParaRPr sz="800">
              <a:solidFill>
                <a:srgbClr val="999999"/>
              </a:solidFill>
            </a:endParaRPr>
          </a:p>
        </p:txBody>
      </p:sp>
      <p:graphicFrame>
        <p:nvGraphicFramePr>
          <p:cNvPr id="629" name="Shape 629"/>
          <p:cNvGraphicFramePr/>
          <p:nvPr/>
        </p:nvGraphicFramePr>
        <p:xfrm>
          <a:off x="1442100" y="4342650"/>
          <a:ext cx="5354700" cy="396210"/>
        </p:xfrm>
        <a:graphic>
          <a:graphicData uri="http://schemas.openxmlformats.org/drawingml/2006/table">
            <a:tbl>
              <a:tblPr>
                <a:noFill/>
                <a:tableStyleId>{F98CA094-2DD6-44EC-846F-E4D0EA9F46AF}</a:tableStyleId>
              </a:tblPr>
              <a:tblGrid>
                <a:gridCol w="446225">
                  <a:extLst>
                    <a:ext uri="{9D8B030D-6E8A-4147-A177-3AD203B41FA5}">
                      <a16:colId xmlns:a16="http://schemas.microsoft.com/office/drawing/2014/main" val="20000"/>
                    </a:ext>
                  </a:extLst>
                </a:gridCol>
                <a:gridCol w="446225">
                  <a:extLst>
                    <a:ext uri="{9D8B030D-6E8A-4147-A177-3AD203B41FA5}">
                      <a16:colId xmlns:a16="http://schemas.microsoft.com/office/drawing/2014/main" val="20001"/>
                    </a:ext>
                  </a:extLst>
                </a:gridCol>
                <a:gridCol w="446225">
                  <a:extLst>
                    <a:ext uri="{9D8B030D-6E8A-4147-A177-3AD203B41FA5}">
                      <a16:colId xmlns:a16="http://schemas.microsoft.com/office/drawing/2014/main" val="20002"/>
                    </a:ext>
                  </a:extLst>
                </a:gridCol>
                <a:gridCol w="446225">
                  <a:extLst>
                    <a:ext uri="{9D8B030D-6E8A-4147-A177-3AD203B41FA5}">
                      <a16:colId xmlns:a16="http://schemas.microsoft.com/office/drawing/2014/main" val="20003"/>
                    </a:ext>
                  </a:extLst>
                </a:gridCol>
                <a:gridCol w="446225">
                  <a:extLst>
                    <a:ext uri="{9D8B030D-6E8A-4147-A177-3AD203B41FA5}">
                      <a16:colId xmlns:a16="http://schemas.microsoft.com/office/drawing/2014/main" val="20004"/>
                    </a:ext>
                  </a:extLst>
                </a:gridCol>
                <a:gridCol w="446225">
                  <a:extLst>
                    <a:ext uri="{9D8B030D-6E8A-4147-A177-3AD203B41FA5}">
                      <a16:colId xmlns:a16="http://schemas.microsoft.com/office/drawing/2014/main" val="20005"/>
                    </a:ext>
                  </a:extLst>
                </a:gridCol>
                <a:gridCol w="446225">
                  <a:extLst>
                    <a:ext uri="{9D8B030D-6E8A-4147-A177-3AD203B41FA5}">
                      <a16:colId xmlns:a16="http://schemas.microsoft.com/office/drawing/2014/main" val="20006"/>
                    </a:ext>
                  </a:extLst>
                </a:gridCol>
                <a:gridCol w="446225">
                  <a:extLst>
                    <a:ext uri="{9D8B030D-6E8A-4147-A177-3AD203B41FA5}">
                      <a16:colId xmlns:a16="http://schemas.microsoft.com/office/drawing/2014/main" val="20007"/>
                    </a:ext>
                  </a:extLst>
                </a:gridCol>
                <a:gridCol w="446225">
                  <a:extLst>
                    <a:ext uri="{9D8B030D-6E8A-4147-A177-3AD203B41FA5}">
                      <a16:colId xmlns:a16="http://schemas.microsoft.com/office/drawing/2014/main" val="20008"/>
                    </a:ext>
                  </a:extLst>
                </a:gridCol>
                <a:gridCol w="446225">
                  <a:extLst>
                    <a:ext uri="{9D8B030D-6E8A-4147-A177-3AD203B41FA5}">
                      <a16:colId xmlns:a16="http://schemas.microsoft.com/office/drawing/2014/main" val="20009"/>
                    </a:ext>
                  </a:extLst>
                </a:gridCol>
                <a:gridCol w="446225">
                  <a:extLst>
                    <a:ext uri="{9D8B030D-6E8A-4147-A177-3AD203B41FA5}">
                      <a16:colId xmlns:a16="http://schemas.microsoft.com/office/drawing/2014/main" val="20010"/>
                    </a:ext>
                  </a:extLst>
                </a:gridCol>
                <a:gridCol w="446225">
                  <a:extLst>
                    <a:ext uri="{9D8B030D-6E8A-4147-A177-3AD203B41FA5}">
                      <a16:colId xmlns:a16="http://schemas.microsoft.com/office/drawing/2014/main" val="20011"/>
                    </a:ext>
                  </a:extLst>
                </a:gridCol>
              </a:tblGrid>
              <a:tr h="381000">
                <a:tc>
                  <a:txBody>
                    <a:bodyPr/>
                    <a:lstStyle/>
                    <a:p>
                      <a:pPr marL="0" lvl="0" indent="0" algn="ctr" rtl="0">
                        <a:spcBef>
                          <a:spcPts val="0"/>
                        </a:spcBef>
                        <a:spcAft>
                          <a:spcPts val="0"/>
                        </a:spcAft>
                        <a:buNone/>
                      </a:pPr>
                      <a:r>
                        <a:rPr lang="en" sz="700">
                          <a:solidFill>
                            <a:srgbClr val="999999"/>
                          </a:solidFill>
                        </a:rPr>
                        <a:t>12</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02</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04</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06</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08</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10</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12</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02</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04</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06</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08</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10</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30" name="Shape 630"/>
          <p:cNvSpPr/>
          <p:nvPr/>
        </p:nvSpPr>
        <p:spPr>
          <a:xfrm>
            <a:off x="1443875" y="1685375"/>
            <a:ext cx="5354700" cy="2657400"/>
          </a:xfrm>
          <a:prstGeom prst="rect">
            <a:avLst/>
          </a:prstGeom>
          <a:solidFill>
            <a:srgbClr val="00FF00">
              <a:alpha val="3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1" name="Shape 631"/>
          <p:cNvSpPr txBox="1"/>
          <p:nvPr/>
        </p:nvSpPr>
        <p:spPr>
          <a:xfrm>
            <a:off x="106125" y="775950"/>
            <a:ext cx="88791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999999"/>
                </a:solidFill>
                <a:latin typeface="Raleway"/>
                <a:ea typeface="Raleway"/>
                <a:cs typeface="Raleway"/>
                <a:sym typeface="Raleway"/>
              </a:rPr>
              <a:t>40 machines 24 hours.  $648 * 40 = </a:t>
            </a:r>
            <a:r>
              <a:rPr lang="en" sz="1200" b="1">
                <a:solidFill>
                  <a:srgbClr val="999999"/>
                </a:solidFill>
                <a:latin typeface="Raleway"/>
                <a:ea typeface="Raleway"/>
                <a:cs typeface="Raleway"/>
                <a:sym typeface="Raleway"/>
              </a:rPr>
              <a:t>$25,920 per month</a:t>
            </a:r>
            <a:endParaRPr sz="1200" b="1">
              <a:solidFill>
                <a:srgbClr val="999999"/>
              </a:solidFill>
              <a:latin typeface="Raleway"/>
              <a:ea typeface="Raleway"/>
              <a:cs typeface="Raleway"/>
              <a:sym typeface="Raleway"/>
            </a:endParaRPr>
          </a:p>
        </p:txBody>
      </p:sp>
      <p:sp>
        <p:nvSpPr>
          <p:cNvPr id="632" name="Shape 632"/>
          <p:cNvSpPr txBox="1"/>
          <p:nvPr/>
        </p:nvSpPr>
        <p:spPr>
          <a:xfrm rot="-5400000">
            <a:off x="6422691" y="2652975"/>
            <a:ext cx="2082600" cy="3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66666"/>
                </a:solidFill>
              </a:rPr>
              <a:t>GPU Server Instances</a:t>
            </a:r>
            <a:endParaRPr sz="1000">
              <a:solidFill>
                <a:srgbClr val="666666"/>
              </a:solidFill>
            </a:endParaRPr>
          </a:p>
        </p:txBody>
      </p:sp>
      <p:sp>
        <p:nvSpPr>
          <p:cNvPr id="633" name="Shape 633"/>
          <p:cNvSpPr txBox="1"/>
          <p:nvPr/>
        </p:nvSpPr>
        <p:spPr>
          <a:xfrm>
            <a:off x="651750" y="13815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160</a:t>
            </a:r>
            <a:endParaRPr sz="800">
              <a:solidFill>
                <a:srgbClr val="999999"/>
              </a:solidFill>
            </a:endParaRPr>
          </a:p>
        </p:txBody>
      </p:sp>
      <p:sp>
        <p:nvSpPr>
          <p:cNvPr id="634" name="Shape 634"/>
          <p:cNvSpPr txBox="1"/>
          <p:nvPr/>
        </p:nvSpPr>
        <p:spPr>
          <a:xfrm>
            <a:off x="651750" y="17151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140</a:t>
            </a:r>
            <a:endParaRPr sz="800">
              <a:solidFill>
                <a:srgbClr val="999999"/>
              </a:solidFill>
            </a:endParaRPr>
          </a:p>
        </p:txBody>
      </p:sp>
      <p:sp>
        <p:nvSpPr>
          <p:cNvPr id="635" name="Shape 635"/>
          <p:cNvSpPr txBox="1"/>
          <p:nvPr/>
        </p:nvSpPr>
        <p:spPr>
          <a:xfrm>
            <a:off x="651750" y="20673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120</a:t>
            </a:r>
            <a:endParaRPr sz="800">
              <a:solidFill>
                <a:srgbClr val="999999"/>
              </a:solidFill>
            </a:endParaRPr>
          </a:p>
        </p:txBody>
      </p:sp>
      <p:sp>
        <p:nvSpPr>
          <p:cNvPr id="636" name="Shape 636"/>
          <p:cNvSpPr txBox="1"/>
          <p:nvPr/>
        </p:nvSpPr>
        <p:spPr>
          <a:xfrm>
            <a:off x="651750" y="24009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100</a:t>
            </a:r>
            <a:endParaRPr sz="800">
              <a:solidFill>
                <a:srgbClr val="999999"/>
              </a:solidFill>
            </a:endParaRPr>
          </a:p>
        </p:txBody>
      </p:sp>
      <p:sp>
        <p:nvSpPr>
          <p:cNvPr id="637" name="Shape 637"/>
          <p:cNvSpPr txBox="1"/>
          <p:nvPr/>
        </p:nvSpPr>
        <p:spPr>
          <a:xfrm>
            <a:off x="651750" y="27531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80</a:t>
            </a:r>
            <a:endParaRPr sz="800">
              <a:solidFill>
                <a:srgbClr val="999999"/>
              </a:solidFill>
            </a:endParaRPr>
          </a:p>
        </p:txBody>
      </p:sp>
      <p:sp>
        <p:nvSpPr>
          <p:cNvPr id="638" name="Shape 638"/>
          <p:cNvSpPr txBox="1"/>
          <p:nvPr/>
        </p:nvSpPr>
        <p:spPr>
          <a:xfrm>
            <a:off x="651750" y="30867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60</a:t>
            </a:r>
            <a:endParaRPr sz="800">
              <a:solidFill>
                <a:srgbClr val="999999"/>
              </a:solidFill>
            </a:endParaRPr>
          </a:p>
        </p:txBody>
      </p:sp>
      <p:sp>
        <p:nvSpPr>
          <p:cNvPr id="639" name="Shape 639"/>
          <p:cNvSpPr txBox="1"/>
          <p:nvPr/>
        </p:nvSpPr>
        <p:spPr>
          <a:xfrm>
            <a:off x="651750" y="34389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40</a:t>
            </a:r>
            <a:endParaRPr sz="800">
              <a:solidFill>
                <a:srgbClr val="999999"/>
              </a:solidFill>
            </a:endParaRPr>
          </a:p>
        </p:txBody>
      </p:sp>
      <p:sp>
        <p:nvSpPr>
          <p:cNvPr id="640" name="Shape 640"/>
          <p:cNvSpPr txBox="1"/>
          <p:nvPr/>
        </p:nvSpPr>
        <p:spPr>
          <a:xfrm>
            <a:off x="651750" y="37725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20</a:t>
            </a:r>
            <a:endParaRPr sz="800">
              <a:solidFill>
                <a:srgbClr val="999999"/>
              </a:solidFill>
            </a:endParaRPr>
          </a:p>
        </p:txBody>
      </p:sp>
      <p:sp>
        <p:nvSpPr>
          <p:cNvPr id="641" name="Shape 641"/>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19</a:t>
            </a:fld>
            <a:endParaRPr sz="1000" b="0" i="0" u="none" strike="noStrike" cap="none">
              <a:solidFill>
                <a:srgbClr val="888888"/>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2</a:t>
            </a:fld>
            <a:endParaRPr sz="1000" b="0" i="0" u="none" strike="noStrike" cap="none">
              <a:solidFill>
                <a:srgbClr val="888888"/>
              </a:solidFill>
              <a:latin typeface="Lato"/>
              <a:ea typeface="Lato"/>
              <a:cs typeface="Lato"/>
              <a:sym typeface="Lato"/>
            </a:endParaRPr>
          </a:p>
        </p:txBody>
      </p:sp>
      <p:sp>
        <p:nvSpPr>
          <p:cNvPr id="231" name="Shape 231"/>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2" name="Shape 232"/>
          <p:cNvSpPr txBox="1"/>
          <p:nvPr/>
        </p:nvSpPr>
        <p:spPr>
          <a:xfrm>
            <a:off x="468250" y="374825"/>
            <a:ext cx="8517000" cy="69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b="1">
                <a:solidFill>
                  <a:srgbClr val="675CC5"/>
                </a:solidFill>
                <a:latin typeface="Raleway"/>
                <a:ea typeface="Raleway"/>
                <a:cs typeface="Raleway"/>
                <a:sym typeface="Raleway"/>
              </a:rPr>
              <a:t>The Problem: ML is in a huge growth phase, difficult/expensive for DevOps to keep up</a:t>
            </a:r>
            <a:endParaRPr sz="2400">
              <a:solidFill>
                <a:srgbClr val="666666"/>
              </a:solidFill>
              <a:latin typeface="Open Sans"/>
              <a:ea typeface="Open Sans"/>
              <a:cs typeface="Open Sans"/>
              <a:sym typeface="Open Sans"/>
            </a:endParaRPr>
          </a:p>
        </p:txBody>
      </p:sp>
      <p:sp>
        <p:nvSpPr>
          <p:cNvPr id="233" name="Shape 233"/>
          <p:cNvSpPr txBox="1"/>
          <p:nvPr/>
        </p:nvSpPr>
        <p:spPr>
          <a:xfrm>
            <a:off x="1644750" y="1635250"/>
            <a:ext cx="6594000" cy="31626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Clr>
                <a:schemeClr val="dk1"/>
              </a:buClr>
              <a:buSzPts val="1100"/>
              <a:buFont typeface="Arial"/>
              <a:buNone/>
            </a:pPr>
            <a:r>
              <a:rPr lang="en" sz="1800" b="1">
                <a:solidFill>
                  <a:srgbClr val="434343"/>
                </a:solidFill>
                <a:latin typeface="Open Sans"/>
                <a:ea typeface="Open Sans"/>
                <a:cs typeface="Open Sans"/>
                <a:sym typeface="Open Sans"/>
              </a:rPr>
              <a:t>Initially</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a:p>
            <a:pPr marL="457200" lvl="0" indent="-317500"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A few models, a couple frameworks, 1-2 languages</a:t>
            </a:r>
            <a:endParaRPr>
              <a:solidFill>
                <a:srgbClr val="434343"/>
              </a:solidFill>
              <a:latin typeface="Open Sans"/>
              <a:ea typeface="Open Sans"/>
              <a:cs typeface="Open Sans"/>
              <a:sym typeface="Open Sans"/>
            </a:endParaRPr>
          </a:p>
          <a:p>
            <a:pPr marL="457200" lvl="0" indent="-317500"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Dedicated hardware or VM Hosting</a:t>
            </a:r>
            <a:endParaRPr>
              <a:solidFill>
                <a:srgbClr val="434343"/>
              </a:solidFill>
              <a:latin typeface="Open Sans"/>
              <a:ea typeface="Open Sans"/>
              <a:cs typeface="Open Sans"/>
              <a:sym typeface="Open Sans"/>
            </a:endParaRPr>
          </a:p>
          <a:p>
            <a:pPr marL="457200" lvl="0" indent="-317500"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IT Team for DevOps</a:t>
            </a:r>
            <a:endParaRPr>
              <a:solidFill>
                <a:srgbClr val="434343"/>
              </a:solidFill>
              <a:latin typeface="Open Sans"/>
              <a:ea typeface="Open Sans"/>
              <a:cs typeface="Open Sans"/>
              <a:sym typeface="Open Sans"/>
            </a:endParaRPr>
          </a:p>
          <a:p>
            <a:pPr marL="457200" lvl="0" indent="-317500"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High time-to-deploy, manual discoverability</a:t>
            </a:r>
            <a:endParaRPr>
              <a:solidFill>
                <a:srgbClr val="434343"/>
              </a:solidFill>
              <a:latin typeface="Open Sans"/>
              <a:ea typeface="Open Sans"/>
              <a:cs typeface="Open Sans"/>
              <a:sym typeface="Open Sans"/>
            </a:endParaRPr>
          </a:p>
          <a:p>
            <a:pPr marL="457200" lvl="0" indent="-317500"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Few end-users, heterogenous APIs (if any)</a:t>
            </a:r>
            <a:br>
              <a:rPr lang="en">
                <a:solidFill>
                  <a:srgbClr val="434343"/>
                </a:solidFill>
                <a:latin typeface="Open Sans"/>
                <a:ea typeface="Open Sans"/>
                <a:cs typeface="Open Sans"/>
                <a:sym typeface="Open Sans"/>
              </a:rPr>
            </a:br>
            <a:endParaRPr>
              <a:solidFill>
                <a:srgbClr val="434343"/>
              </a:solidFill>
              <a:latin typeface="Open Sans"/>
              <a:ea typeface="Open Sans"/>
              <a:cs typeface="Open Sans"/>
              <a:sym typeface="Open Sans"/>
            </a:endParaRPr>
          </a:p>
          <a:p>
            <a:pPr marL="0" lvl="0" indent="0" rtl="0">
              <a:lnSpc>
                <a:spcPct val="150000"/>
              </a:lnSpc>
              <a:spcBef>
                <a:spcPts val="0"/>
              </a:spcBef>
              <a:spcAft>
                <a:spcPts val="0"/>
              </a:spcAft>
              <a:buNone/>
            </a:pPr>
            <a:r>
              <a:rPr lang="en" sz="1800" b="1">
                <a:solidFill>
                  <a:srgbClr val="434343"/>
                </a:solidFill>
                <a:latin typeface="Open Sans"/>
                <a:ea typeface="Open Sans"/>
                <a:cs typeface="Open Sans"/>
                <a:sym typeface="Open Sans"/>
              </a:rPr>
              <a:t>Pretty soon...</a:t>
            </a:r>
            <a:r>
              <a:rPr lang="en">
                <a:solidFill>
                  <a:srgbClr val="434343"/>
                </a:solidFill>
                <a:latin typeface="Open Sans"/>
                <a:ea typeface="Open Sans"/>
                <a:cs typeface="Open Sans"/>
                <a:sym typeface="Open Sans"/>
              </a:rPr>
              <a:t> </a:t>
            </a:r>
            <a:endParaRPr>
              <a:solidFill>
                <a:srgbClr val="434343"/>
              </a:solidFill>
              <a:latin typeface="Open Sans"/>
              <a:ea typeface="Open Sans"/>
              <a:cs typeface="Open Sans"/>
              <a:sym typeface="Open Sans"/>
            </a:endParaRPr>
          </a:p>
          <a:p>
            <a:pPr marL="457200" lvl="0" indent="-317500"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&gt; 5,000 algorithms (50k versions) on many runtimes / frameworks</a:t>
            </a:r>
            <a:endParaRPr>
              <a:solidFill>
                <a:srgbClr val="434343"/>
              </a:solidFill>
              <a:latin typeface="Open Sans"/>
              <a:ea typeface="Open Sans"/>
              <a:cs typeface="Open Sans"/>
              <a:sym typeface="Open Sans"/>
            </a:endParaRPr>
          </a:p>
          <a:p>
            <a:pPr marL="457200" lvl="0" indent="-317500"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&gt; 60k algorithm developers: heterogenous, largely unpredictable</a:t>
            </a:r>
            <a:endParaRPr>
              <a:solidFill>
                <a:srgbClr val="434343"/>
              </a:solidFill>
              <a:latin typeface="Open Sans"/>
              <a:ea typeface="Open Sans"/>
              <a:cs typeface="Open Sans"/>
              <a:sym typeface="Open Sans"/>
            </a:endParaRPr>
          </a:p>
          <a:p>
            <a:pPr marL="457200" lvl="0" indent="-317500"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Each algorithm: 1 to 1,000 calls/second, a lot of variance</a:t>
            </a:r>
            <a:endParaRPr>
              <a:solidFill>
                <a:srgbClr val="434343"/>
              </a:solidFill>
              <a:latin typeface="Open Sans"/>
              <a:ea typeface="Open Sans"/>
              <a:cs typeface="Open Sans"/>
              <a:sym typeface="Open Sans"/>
            </a:endParaRPr>
          </a:p>
          <a:p>
            <a:pPr marL="457200" lvl="0" indent="-317500"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Need auto-deploy, discoverability, low (15ms) latency</a:t>
            </a:r>
            <a:endParaRPr>
              <a:solidFill>
                <a:srgbClr val="434343"/>
              </a:solidFill>
              <a:latin typeface="Open Sans"/>
              <a:ea typeface="Open Sans"/>
              <a:cs typeface="Open Sans"/>
              <a:sym typeface="Open Sans"/>
            </a:endParaRPr>
          </a:p>
          <a:p>
            <a:pPr marL="457200" lvl="0" indent="-317500"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Common API, composability, fine-grained security</a:t>
            </a:r>
            <a:endParaRPr>
              <a:solidFill>
                <a:srgbClr val="434343"/>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7" name="Shape 647"/>
          <p:cNvSpPr txBox="1"/>
          <p:nvPr/>
        </p:nvSpPr>
        <p:spPr>
          <a:xfrm>
            <a:off x="106125" y="394950"/>
            <a:ext cx="8879100" cy="48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675CC5"/>
                </a:solidFill>
                <a:latin typeface="Raleway"/>
                <a:ea typeface="Raleway"/>
                <a:cs typeface="Raleway"/>
                <a:sym typeface="Raleway"/>
              </a:rPr>
              <a:t>Autoscale Architecture - Design for Local Maximum</a:t>
            </a:r>
            <a:endParaRPr sz="1800" b="1">
              <a:solidFill>
                <a:srgbClr val="675CC5"/>
              </a:solidFill>
              <a:latin typeface="Raleway"/>
              <a:ea typeface="Raleway"/>
              <a:cs typeface="Raleway"/>
              <a:sym typeface="Raleway"/>
            </a:endParaRPr>
          </a:p>
        </p:txBody>
      </p:sp>
      <p:pic>
        <p:nvPicPr>
          <p:cNvPr id="648" name="Shape 648" title="Chart"/>
          <p:cNvPicPr preferRelativeResize="0"/>
          <p:nvPr/>
        </p:nvPicPr>
        <p:blipFill rotWithShape="1">
          <a:blip r:embed="rId3">
            <a:alphaModFix/>
          </a:blip>
          <a:srcRect l="17370" t="16258" r="16684" b="16473"/>
          <a:stretch/>
        </p:blipFill>
        <p:spPr>
          <a:xfrm>
            <a:off x="1397550" y="1373250"/>
            <a:ext cx="5486900" cy="3081500"/>
          </a:xfrm>
          <a:prstGeom prst="rect">
            <a:avLst/>
          </a:prstGeom>
          <a:noFill/>
          <a:ln>
            <a:noFill/>
          </a:ln>
        </p:spPr>
      </p:pic>
      <p:sp>
        <p:nvSpPr>
          <p:cNvPr id="649" name="Shape 649"/>
          <p:cNvSpPr txBox="1"/>
          <p:nvPr/>
        </p:nvSpPr>
        <p:spPr>
          <a:xfrm rot="-5400000">
            <a:off x="-206709" y="2652975"/>
            <a:ext cx="2082600" cy="3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66666"/>
                </a:solidFill>
              </a:rPr>
              <a:t>Calls per Second</a:t>
            </a:r>
            <a:endParaRPr sz="1000">
              <a:solidFill>
                <a:srgbClr val="666666"/>
              </a:solidFill>
            </a:endParaRPr>
          </a:p>
        </p:txBody>
      </p:sp>
      <p:cxnSp>
        <p:nvCxnSpPr>
          <p:cNvPr id="650" name="Shape 650"/>
          <p:cNvCxnSpPr/>
          <p:nvPr/>
        </p:nvCxnSpPr>
        <p:spPr>
          <a:xfrm>
            <a:off x="1447236" y="1687175"/>
            <a:ext cx="6255300" cy="0"/>
          </a:xfrm>
          <a:prstGeom prst="straightConnector1">
            <a:avLst/>
          </a:prstGeom>
          <a:noFill/>
          <a:ln w="19050" cap="flat" cmpd="sng">
            <a:solidFill>
              <a:srgbClr val="FF0000"/>
            </a:solidFill>
            <a:prstDash val="dot"/>
            <a:round/>
            <a:headEnd type="none" w="med" len="med"/>
            <a:tailEnd type="none" w="med" len="med"/>
          </a:ln>
        </p:spPr>
      </p:cxnSp>
      <p:sp>
        <p:nvSpPr>
          <p:cNvPr id="651" name="Shape 651"/>
          <p:cNvSpPr txBox="1"/>
          <p:nvPr/>
        </p:nvSpPr>
        <p:spPr>
          <a:xfrm>
            <a:off x="7685768" y="1475075"/>
            <a:ext cx="997800" cy="38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t>Max calls/s</a:t>
            </a:r>
            <a:endParaRPr sz="1100"/>
          </a:p>
        </p:txBody>
      </p:sp>
      <p:cxnSp>
        <p:nvCxnSpPr>
          <p:cNvPr id="652" name="Shape 652"/>
          <p:cNvCxnSpPr/>
          <p:nvPr/>
        </p:nvCxnSpPr>
        <p:spPr>
          <a:xfrm>
            <a:off x="1442100" y="3820775"/>
            <a:ext cx="6255300" cy="0"/>
          </a:xfrm>
          <a:prstGeom prst="straightConnector1">
            <a:avLst/>
          </a:prstGeom>
          <a:noFill/>
          <a:ln w="19050" cap="flat" cmpd="sng">
            <a:solidFill>
              <a:srgbClr val="FF0000"/>
            </a:solidFill>
            <a:prstDash val="dot"/>
            <a:round/>
            <a:headEnd type="none" w="med" len="med"/>
            <a:tailEnd type="none" w="med" len="med"/>
          </a:ln>
        </p:spPr>
      </p:cxnSp>
      <p:sp>
        <p:nvSpPr>
          <p:cNvPr id="653" name="Shape 653"/>
          <p:cNvSpPr txBox="1"/>
          <p:nvPr/>
        </p:nvSpPr>
        <p:spPr>
          <a:xfrm>
            <a:off x="7680947" y="3608675"/>
            <a:ext cx="997800" cy="38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t>Avg calls/s</a:t>
            </a:r>
            <a:endParaRPr sz="1100"/>
          </a:p>
        </p:txBody>
      </p:sp>
      <p:sp>
        <p:nvSpPr>
          <p:cNvPr id="654" name="Shape 654"/>
          <p:cNvSpPr txBox="1"/>
          <p:nvPr/>
        </p:nvSpPr>
        <p:spPr>
          <a:xfrm>
            <a:off x="6823950" y="13815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40</a:t>
            </a:r>
            <a:endParaRPr sz="800">
              <a:solidFill>
                <a:srgbClr val="999999"/>
              </a:solidFill>
            </a:endParaRPr>
          </a:p>
        </p:txBody>
      </p:sp>
      <p:sp>
        <p:nvSpPr>
          <p:cNvPr id="655" name="Shape 655"/>
          <p:cNvSpPr txBox="1"/>
          <p:nvPr/>
        </p:nvSpPr>
        <p:spPr>
          <a:xfrm>
            <a:off x="6823950" y="17151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35</a:t>
            </a:r>
            <a:endParaRPr sz="800">
              <a:solidFill>
                <a:srgbClr val="999999"/>
              </a:solidFill>
            </a:endParaRPr>
          </a:p>
        </p:txBody>
      </p:sp>
      <p:sp>
        <p:nvSpPr>
          <p:cNvPr id="656" name="Shape 656"/>
          <p:cNvSpPr txBox="1"/>
          <p:nvPr/>
        </p:nvSpPr>
        <p:spPr>
          <a:xfrm>
            <a:off x="6823950" y="20673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30</a:t>
            </a:r>
            <a:endParaRPr sz="800">
              <a:solidFill>
                <a:srgbClr val="999999"/>
              </a:solidFill>
            </a:endParaRPr>
          </a:p>
        </p:txBody>
      </p:sp>
      <p:sp>
        <p:nvSpPr>
          <p:cNvPr id="657" name="Shape 657"/>
          <p:cNvSpPr txBox="1"/>
          <p:nvPr/>
        </p:nvSpPr>
        <p:spPr>
          <a:xfrm>
            <a:off x="6823950" y="24009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25</a:t>
            </a:r>
            <a:endParaRPr sz="800">
              <a:solidFill>
                <a:srgbClr val="999999"/>
              </a:solidFill>
            </a:endParaRPr>
          </a:p>
        </p:txBody>
      </p:sp>
      <p:sp>
        <p:nvSpPr>
          <p:cNvPr id="658" name="Shape 658"/>
          <p:cNvSpPr txBox="1"/>
          <p:nvPr/>
        </p:nvSpPr>
        <p:spPr>
          <a:xfrm>
            <a:off x="6823950" y="27531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20</a:t>
            </a:r>
            <a:endParaRPr sz="800">
              <a:solidFill>
                <a:srgbClr val="999999"/>
              </a:solidFill>
            </a:endParaRPr>
          </a:p>
        </p:txBody>
      </p:sp>
      <p:sp>
        <p:nvSpPr>
          <p:cNvPr id="659" name="Shape 659"/>
          <p:cNvSpPr txBox="1"/>
          <p:nvPr/>
        </p:nvSpPr>
        <p:spPr>
          <a:xfrm>
            <a:off x="6823950" y="30867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15</a:t>
            </a:r>
            <a:endParaRPr sz="800">
              <a:solidFill>
                <a:srgbClr val="999999"/>
              </a:solidFill>
            </a:endParaRPr>
          </a:p>
        </p:txBody>
      </p:sp>
      <p:sp>
        <p:nvSpPr>
          <p:cNvPr id="660" name="Shape 660"/>
          <p:cNvSpPr txBox="1"/>
          <p:nvPr/>
        </p:nvSpPr>
        <p:spPr>
          <a:xfrm>
            <a:off x="6823950" y="34389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10</a:t>
            </a:r>
            <a:endParaRPr sz="800">
              <a:solidFill>
                <a:srgbClr val="999999"/>
              </a:solidFill>
            </a:endParaRPr>
          </a:p>
        </p:txBody>
      </p:sp>
      <p:sp>
        <p:nvSpPr>
          <p:cNvPr id="661" name="Shape 661"/>
          <p:cNvSpPr txBox="1"/>
          <p:nvPr/>
        </p:nvSpPr>
        <p:spPr>
          <a:xfrm>
            <a:off x="6823950" y="37725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5</a:t>
            </a:r>
            <a:endParaRPr sz="800">
              <a:solidFill>
                <a:srgbClr val="999999"/>
              </a:solidFill>
            </a:endParaRPr>
          </a:p>
        </p:txBody>
      </p:sp>
      <p:graphicFrame>
        <p:nvGraphicFramePr>
          <p:cNvPr id="662" name="Shape 662"/>
          <p:cNvGraphicFramePr/>
          <p:nvPr/>
        </p:nvGraphicFramePr>
        <p:xfrm>
          <a:off x="1442100" y="4342650"/>
          <a:ext cx="5354700" cy="396210"/>
        </p:xfrm>
        <a:graphic>
          <a:graphicData uri="http://schemas.openxmlformats.org/drawingml/2006/table">
            <a:tbl>
              <a:tblPr>
                <a:noFill/>
                <a:tableStyleId>{F98CA094-2DD6-44EC-846F-E4D0EA9F46AF}</a:tableStyleId>
              </a:tblPr>
              <a:tblGrid>
                <a:gridCol w="446225">
                  <a:extLst>
                    <a:ext uri="{9D8B030D-6E8A-4147-A177-3AD203B41FA5}">
                      <a16:colId xmlns:a16="http://schemas.microsoft.com/office/drawing/2014/main" val="20000"/>
                    </a:ext>
                  </a:extLst>
                </a:gridCol>
                <a:gridCol w="446225">
                  <a:extLst>
                    <a:ext uri="{9D8B030D-6E8A-4147-A177-3AD203B41FA5}">
                      <a16:colId xmlns:a16="http://schemas.microsoft.com/office/drawing/2014/main" val="20001"/>
                    </a:ext>
                  </a:extLst>
                </a:gridCol>
                <a:gridCol w="446225">
                  <a:extLst>
                    <a:ext uri="{9D8B030D-6E8A-4147-A177-3AD203B41FA5}">
                      <a16:colId xmlns:a16="http://schemas.microsoft.com/office/drawing/2014/main" val="20002"/>
                    </a:ext>
                  </a:extLst>
                </a:gridCol>
                <a:gridCol w="446225">
                  <a:extLst>
                    <a:ext uri="{9D8B030D-6E8A-4147-A177-3AD203B41FA5}">
                      <a16:colId xmlns:a16="http://schemas.microsoft.com/office/drawing/2014/main" val="20003"/>
                    </a:ext>
                  </a:extLst>
                </a:gridCol>
                <a:gridCol w="446225">
                  <a:extLst>
                    <a:ext uri="{9D8B030D-6E8A-4147-A177-3AD203B41FA5}">
                      <a16:colId xmlns:a16="http://schemas.microsoft.com/office/drawing/2014/main" val="20004"/>
                    </a:ext>
                  </a:extLst>
                </a:gridCol>
                <a:gridCol w="446225">
                  <a:extLst>
                    <a:ext uri="{9D8B030D-6E8A-4147-A177-3AD203B41FA5}">
                      <a16:colId xmlns:a16="http://schemas.microsoft.com/office/drawing/2014/main" val="20005"/>
                    </a:ext>
                  </a:extLst>
                </a:gridCol>
                <a:gridCol w="446225">
                  <a:extLst>
                    <a:ext uri="{9D8B030D-6E8A-4147-A177-3AD203B41FA5}">
                      <a16:colId xmlns:a16="http://schemas.microsoft.com/office/drawing/2014/main" val="20006"/>
                    </a:ext>
                  </a:extLst>
                </a:gridCol>
                <a:gridCol w="446225">
                  <a:extLst>
                    <a:ext uri="{9D8B030D-6E8A-4147-A177-3AD203B41FA5}">
                      <a16:colId xmlns:a16="http://schemas.microsoft.com/office/drawing/2014/main" val="20007"/>
                    </a:ext>
                  </a:extLst>
                </a:gridCol>
                <a:gridCol w="446225">
                  <a:extLst>
                    <a:ext uri="{9D8B030D-6E8A-4147-A177-3AD203B41FA5}">
                      <a16:colId xmlns:a16="http://schemas.microsoft.com/office/drawing/2014/main" val="20008"/>
                    </a:ext>
                  </a:extLst>
                </a:gridCol>
                <a:gridCol w="446225">
                  <a:extLst>
                    <a:ext uri="{9D8B030D-6E8A-4147-A177-3AD203B41FA5}">
                      <a16:colId xmlns:a16="http://schemas.microsoft.com/office/drawing/2014/main" val="20009"/>
                    </a:ext>
                  </a:extLst>
                </a:gridCol>
                <a:gridCol w="446225">
                  <a:extLst>
                    <a:ext uri="{9D8B030D-6E8A-4147-A177-3AD203B41FA5}">
                      <a16:colId xmlns:a16="http://schemas.microsoft.com/office/drawing/2014/main" val="20010"/>
                    </a:ext>
                  </a:extLst>
                </a:gridCol>
                <a:gridCol w="446225">
                  <a:extLst>
                    <a:ext uri="{9D8B030D-6E8A-4147-A177-3AD203B41FA5}">
                      <a16:colId xmlns:a16="http://schemas.microsoft.com/office/drawing/2014/main" val="20011"/>
                    </a:ext>
                  </a:extLst>
                </a:gridCol>
              </a:tblGrid>
              <a:tr h="381000">
                <a:tc>
                  <a:txBody>
                    <a:bodyPr/>
                    <a:lstStyle/>
                    <a:p>
                      <a:pPr marL="0" lvl="0" indent="0" algn="ctr" rtl="0">
                        <a:spcBef>
                          <a:spcPts val="0"/>
                        </a:spcBef>
                        <a:spcAft>
                          <a:spcPts val="0"/>
                        </a:spcAft>
                        <a:buNone/>
                      </a:pPr>
                      <a:r>
                        <a:rPr lang="en" sz="700">
                          <a:solidFill>
                            <a:srgbClr val="999999"/>
                          </a:solidFill>
                        </a:rPr>
                        <a:t>12</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02</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04</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06</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08</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10</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12</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02</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04</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06</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08</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10</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63" name="Shape 663"/>
          <p:cNvSpPr/>
          <p:nvPr/>
        </p:nvSpPr>
        <p:spPr>
          <a:xfrm>
            <a:off x="1443875" y="3637950"/>
            <a:ext cx="909600" cy="704700"/>
          </a:xfrm>
          <a:prstGeom prst="rect">
            <a:avLst/>
          </a:prstGeom>
          <a:solidFill>
            <a:srgbClr val="00FF00">
              <a:alpha val="3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4" name="Shape 664"/>
          <p:cNvSpPr txBox="1"/>
          <p:nvPr/>
        </p:nvSpPr>
        <p:spPr>
          <a:xfrm>
            <a:off x="106125" y="775950"/>
            <a:ext cx="88791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999999"/>
                </a:solidFill>
                <a:latin typeface="Raleway"/>
                <a:ea typeface="Raleway"/>
                <a:cs typeface="Raleway"/>
                <a:sym typeface="Raleway"/>
              </a:rPr>
              <a:t>19 machines 24 hours.  $648 * 40 = </a:t>
            </a:r>
            <a:r>
              <a:rPr lang="en" sz="1200" b="1">
                <a:solidFill>
                  <a:srgbClr val="999999"/>
                </a:solidFill>
                <a:latin typeface="Raleway"/>
                <a:ea typeface="Raleway"/>
                <a:cs typeface="Raleway"/>
                <a:sym typeface="Raleway"/>
              </a:rPr>
              <a:t>$12,312 per month</a:t>
            </a:r>
            <a:endParaRPr sz="1200" b="1">
              <a:solidFill>
                <a:srgbClr val="999999"/>
              </a:solidFill>
              <a:latin typeface="Raleway"/>
              <a:ea typeface="Raleway"/>
              <a:cs typeface="Raleway"/>
              <a:sym typeface="Raleway"/>
            </a:endParaRPr>
          </a:p>
        </p:txBody>
      </p:sp>
      <p:sp>
        <p:nvSpPr>
          <p:cNvPr id="665" name="Shape 665"/>
          <p:cNvSpPr/>
          <p:nvPr/>
        </p:nvSpPr>
        <p:spPr>
          <a:xfrm>
            <a:off x="2368550" y="3961950"/>
            <a:ext cx="939300" cy="380700"/>
          </a:xfrm>
          <a:prstGeom prst="rect">
            <a:avLst/>
          </a:prstGeom>
          <a:solidFill>
            <a:srgbClr val="00FF00">
              <a:alpha val="3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6" name="Shape 666"/>
          <p:cNvSpPr/>
          <p:nvPr/>
        </p:nvSpPr>
        <p:spPr>
          <a:xfrm>
            <a:off x="3308644" y="1685375"/>
            <a:ext cx="909600" cy="2657400"/>
          </a:xfrm>
          <a:prstGeom prst="rect">
            <a:avLst/>
          </a:prstGeom>
          <a:solidFill>
            <a:srgbClr val="00FF00">
              <a:alpha val="3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7" name="Shape 667"/>
          <p:cNvSpPr/>
          <p:nvPr/>
        </p:nvSpPr>
        <p:spPr>
          <a:xfrm>
            <a:off x="4233325" y="1685375"/>
            <a:ext cx="939300" cy="2657400"/>
          </a:xfrm>
          <a:prstGeom prst="rect">
            <a:avLst/>
          </a:prstGeom>
          <a:solidFill>
            <a:srgbClr val="00FF00">
              <a:alpha val="3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8" name="Shape 668"/>
          <p:cNvSpPr/>
          <p:nvPr/>
        </p:nvSpPr>
        <p:spPr>
          <a:xfrm>
            <a:off x="5172525" y="3638075"/>
            <a:ext cx="909600" cy="704700"/>
          </a:xfrm>
          <a:prstGeom prst="rect">
            <a:avLst/>
          </a:prstGeom>
          <a:solidFill>
            <a:srgbClr val="00FF00">
              <a:alpha val="3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9" name="Shape 669"/>
          <p:cNvSpPr/>
          <p:nvPr/>
        </p:nvSpPr>
        <p:spPr>
          <a:xfrm>
            <a:off x="6097223" y="3638075"/>
            <a:ext cx="726600" cy="704700"/>
          </a:xfrm>
          <a:prstGeom prst="rect">
            <a:avLst/>
          </a:prstGeom>
          <a:solidFill>
            <a:srgbClr val="00FF00">
              <a:alpha val="3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txBox="1"/>
          <p:nvPr/>
        </p:nvSpPr>
        <p:spPr>
          <a:xfrm rot="-5400000">
            <a:off x="6422691" y="2652975"/>
            <a:ext cx="2082600" cy="3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66666"/>
                </a:solidFill>
              </a:rPr>
              <a:t>GPU Server Instances</a:t>
            </a:r>
            <a:endParaRPr sz="1000">
              <a:solidFill>
                <a:srgbClr val="666666"/>
              </a:solidFill>
            </a:endParaRPr>
          </a:p>
        </p:txBody>
      </p:sp>
      <p:sp>
        <p:nvSpPr>
          <p:cNvPr id="671" name="Shape 671"/>
          <p:cNvSpPr txBox="1"/>
          <p:nvPr/>
        </p:nvSpPr>
        <p:spPr>
          <a:xfrm>
            <a:off x="651750" y="13815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160</a:t>
            </a:r>
            <a:endParaRPr sz="800">
              <a:solidFill>
                <a:srgbClr val="999999"/>
              </a:solidFill>
            </a:endParaRPr>
          </a:p>
        </p:txBody>
      </p:sp>
      <p:sp>
        <p:nvSpPr>
          <p:cNvPr id="672" name="Shape 672"/>
          <p:cNvSpPr txBox="1"/>
          <p:nvPr/>
        </p:nvSpPr>
        <p:spPr>
          <a:xfrm>
            <a:off x="651750" y="17151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140</a:t>
            </a:r>
            <a:endParaRPr sz="800">
              <a:solidFill>
                <a:srgbClr val="999999"/>
              </a:solidFill>
            </a:endParaRPr>
          </a:p>
        </p:txBody>
      </p:sp>
      <p:sp>
        <p:nvSpPr>
          <p:cNvPr id="673" name="Shape 673"/>
          <p:cNvSpPr txBox="1"/>
          <p:nvPr/>
        </p:nvSpPr>
        <p:spPr>
          <a:xfrm>
            <a:off x="651750" y="20673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120</a:t>
            </a:r>
            <a:endParaRPr sz="800">
              <a:solidFill>
                <a:srgbClr val="999999"/>
              </a:solidFill>
            </a:endParaRPr>
          </a:p>
        </p:txBody>
      </p:sp>
      <p:sp>
        <p:nvSpPr>
          <p:cNvPr id="674" name="Shape 674"/>
          <p:cNvSpPr txBox="1"/>
          <p:nvPr/>
        </p:nvSpPr>
        <p:spPr>
          <a:xfrm>
            <a:off x="651750" y="24009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100</a:t>
            </a:r>
            <a:endParaRPr sz="800">
              <a:solidFill>
                <a:srgbClr val="999999"/>
              </a:solidFill>
            </a:endParaRPr>
          </a:p>
        </p:txBody>
      </p:sp>
      <p:sp>
        <p:nvSpPr>
          <p:cNvPr id="675" name="Shape 675"/>
          <p:cNvSpPr txBox="1"/>
          <p:nvPr/>
        </p:nvSpPr>
        <p:spPr>
          <a:xfrm>
            <a:off x="651750" y="27531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80</a:t>
            </a:r>
            <a:endParaRPr sz="800">
              <a:solidFill>
                <a:srgbClr val="999999"/>
              </a:solidFill>
            </a:endParaRPr>
          </a:p>
        </p:txBody>
      </p:sp>
      <p:sp>
        <p:nvSpPr>
          <p:cNvPr id="676" name="Shape 676"/>
          <p:cNvSpPr txBox="1"/>
          <p:nvPr/>
        </p:nvSpPr>
        <p:spPr>
          <a:xfrm>
            <a:off x="651750" y="30867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60</a:t>
            </a:r>
            <a:endParaRPr sz="800">
              <a:solidFill>
                <a:srgbClr val="999999"/>
              </a:solidFill>
            </a:endParaRPr>
          </a:p>
        </p:txBody>
      </p:sp>
      <p:sp>
        <p:nvSpPr>
          <p:cNvPr id="677" name="Shape 677"/>
          <p:cNvSpPr txBox="1"/>
          <p:nvPr/>
        </p:nvSpPr>
        <p:spPr>
          <a:xfrm>
            <a:off x="651750" y="34389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40</a:t>
            </a:r>
            <a:endParaRPr sz="800">
              <a:solidFill>
                <a:srgbClr val="999999"/>
              </a:solidFill>
            </a:endParaRPr>
          </a:p>
        </p:txBody>
      </p:sp>
      <p:sp>
        <p:nvSpPr>
          <p:cNvPr id="678" name="Shape 678"/>
          <p:cNvSpPr txBox="1"/>
          <p:nvPr/>
        </p:nvSpPr>
        <p:spPr>
          <a:xfrm>
            <a:off x="651750" y="37725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20</a:t>
            </a:r>
            <a:endParaRPr sz="800">
              <a:solidFill>
                <a:srgbClr val="999999"/>
              </a:solidFill>
            </a:endParaRPr>
          </a:p>
        </p:txBody>
      </p:sp>
      <p:sp>
        <p:nvSpPr>
          <p:cNvPr id="679" name="Shape 679"/>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20</a:t>
            </a:fld>
            <a:endParaRPr sz="1000" b="0" i="0" u="none" strike="noStrike" cap="none">
              <a:solidFill>
                <a:srgbClr val="888888"/>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5" name="Shape 685"/>
          <p:cNvSpPr txBox="1"/>
          <p:nvPr/>
        </p:nvSpPr>
        <p:spPr>
          <a:xfrm>
            <a:off x="106125" y="394950"/>
            <a:ext cx="8879100" cy="48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675CC5"/>
                </a:solidFill>
                <a:latin typeface="Raleway"/>
                <a:ea typeface="Raleway"/>
                <a:cs typeface="Raleway"/>
                <a:sym typeface="Raleway"/>
              </a:rPr>
              <a:t>Serverless Architecture - Design for Minimum</a:t>
            </a:r>
            <a:endParaRPr sz="1800" b="1">
              <a:solidFill>
                <a:srgbClr val="675CC5"/>
              </a:solidFill>
              <a:latin typeface="Raleway"/>
              <a:ea typeface="Raleway"/>
              <a:cs typeface="Raleway"/>
              <a:sym typeface="Raleway"/>
            </a:endParaRPr>
          </a:p>
        </p:txBody>
      </p:sp>
      <p:pic>
        <p:nvPicPr>
          <p:cNvPr id="686" name="Shape 686" title="Chart"/>
          <p:cNvPicPr preferRelativeResize="0"/>
          <p:nvPr/>
        </p:nvPicPr>
        <p:blipFill rotWithShape="1">
          <a:blip r:embed="rId3">
            <a:alphaModFix/>
          </a:blip>
          <a:srcRect l="17370" t="16258" r="16684" b="16473"/>
          <a:stretch/>
        </p:blipFill>
        <p:spPr>
          <a:xfrm>
            <a:off x="1397550" y="1373250"/>
            <a:ext cx="5486900" cy="3081500"/>
          </a:xfrm>
          <a:prstGeom prst="rect">
            <a:avLst/>
          </a:prstGeom>
          <a:noFill/>
          <a:ln>
            <a:noFill/>
          </a:ln>
        </p:spPr>
      </p:pic>
      <p:sp>
        <p:nvSpPr>
          <p:cNvPr id="687" name="Shape 687"/>
          <p:cNvSpPr txBox="1"/>
          <p:nvPr/>
        </p:nvSpPr>
        <p:spPr>
          <a:xfrm rot="-5400000">
            <a:off x="-206709" y="2652975"/>
            <a:ext cx="2082600" cy="3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66666"/>
                </a:solidFill>
              </a:rPr>
              <a:t>Calls per Second</a:t>
            </a:r>
            <a:endParaRPr sz="1000">
              <a:solidFill>
                <a:srgbClr val="666666"/>
              </a:solidFill>
            </a:endParaRPr>
          </a:p>
        </p:txBody>
      </p:sp>
      <p:cxnSp>
        <p:nvCxnSpPr>
          <p:cNvPr id="688" name="Shape 688"/>
          <p:cNvCxnSpPr/>
          <p:nvPr/>
        </p:nvCxnSpPr>
        <p:spPr>
          <a:xfrm>
            <a:off x="1447236" y="1687175"/>
            <a:ext cx="6255300" cy="0"/>
          </a:xfrm>
          <a:prstGeom prst="straightConnector1">
            <a:avLst/>
          </a:prstGeom>
          <a:noFill/>
          <a:ln w="19050" cap="flat" cmpd="sng">
            <a:solidFill>
              <a:srgbClr val="FF0000"/>
            </a:solidFill>
            <a:prstDash val="dot"/>
            <a:round/>
            <a:headEnd type="none" w="med" len="med"/>
            <a:tailEnd type="none" w="med" len="med"/>
          </a:ln>
        </p:spPr>
      </p:cxnSp>
      <p:sp>
        <p:nvSpPr>
          <p:cNvPr id="689" name="Shape 689"/>
          <p:cNvSpPr txBox="1"/>
          <p:nvPr/>
        </p:nvSpPr>
        <p:spPr>
          <a:xfrm>
            <a:off x="7685768" y="1475075"/>
            <a:ext cx="997800" cy="38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t>Max calls/s</a:t>
            </a:r>
            <a:endParaRPr sz="1100"/>
          </a:p>
        </p:txBody>
      </p:sp>
      <p:cxnSp>
        <p:nvCxnSpPr>
          <p:cNvPr id="690" name="Shape 690"/>
          <p:cNvCxnSpPr/>
          <p:nvPr/>
        </p:nvCxnSpPr>
        <p:spPr>
          <a:xfrm>
            <a:off x="1442100" y="3820775"/>
            <a:ext cx="6255300" cy="0"/>
          </a:xfrm>
          <a:prstGeom prst="straightConnector1">
            <a:avLst/>
          </a:prstGeom>
          <a:noFill/>
          <a:ln w="19050" cap="flat" cmpd="sng">
            <a:solidFill>
              <a:srgbClr val="FF0000"/>
            </a:solidFill>
            <a:prstDash val="dot"/>
            <a:round/>
            <a:headEnd type="none" w="med" len="med"/>
            <a:tailEnd type="none" w="med" len="med"/>
          </a:ln>
        </p:spPr>
      </p:cxnSp>
      <p:sp>
        <p:nvSpPr>
          <p:cNvPr id="691" name="Shape 691"/>
          <p:cNvSpPr txBox="1"/>
          <p:nvPr/>
        </p:nvSpPr>
        <p:spPr>
          <a:xfrm>
            <a:off x="7680947" y="3608675"/>
            <a:ext cx="997800" cy="38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t>Avg calls/s</a:t>
            </a:r>
            <a:endParaRPr sz="1100"/>
          </a:p>
        </p:txBody>
      </p:sp>
      <p:sp>
        <p:nvSpPr>
          <p:cNvPr id="692" name="Shape 692"/>
          <p:cNvSpPr txBox="1"/>
          <p:nvPr/>
        </p:nvSpPr>
        <p:spPr>
          <a:xfrm>
            <a:off x="6823950" y="13815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40</a:t>
            </a:r>
            <a:endParaRPr sz="800">
              <a:solidFill>
                <a:srgbClr val="999999"/>
              </a:solidFill>
            </a:endParaRPr>
          </a:p>
        </p:txBody>
      </p:sp>
      <p:sp>
        <p:nvSpPr>
          <p:cNvPr id="693" name="Shape 693"/>
          <p:cNvSpPr txBox="1"/>
          <p:nvPr/>
        </p:nvSpPr>
        <p:spPr>
          <a:xfrm>
            <a:off x="6823950" y="17151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35</a:t>
            </a:r>
            <a:endParaRPr sz="800">
              <a:solidFill>
                <a:srgbClr val="999999"/>
              </a:solidFill>
            </a:endParaRPr>
          </a:p>
        </p:txBody>
      </p:sp>
      <p:sp>
        <p:nvSpPr>
          <p:cNvPr id="694" name="Shape 694"/>
          <p:cNvSpPr txBox="1"/>
          <p:nvPr/>
        </p:nvSpPr>
        <p:spPr>
          <a:xfrm>
            <a:off x="6823950" y="20673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30</a:t>
            </a:r>
            <a:endParaRPr sz="800">
              <a:solidFill>
                <a:srgbClr val="999999"/>
              </a:solidFill>
            </a:endParaRPr>
          </a:p>
        </p:txBody>
      </p:sp>
      <p:sp>
        <p:nvSpPr>
          <p:cNvPr id="695" name="Shape 695"/>
          <p:cNvSpPr txBox="1"/>
          <p:nvPr/>
        </p:nvSpPr>
        <p:spPr>
          <a:xfrm>
            <a:off x="6823950" y="24009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25</a:t>
            </a:r>
            <a:endParaRPr sz="800">
              <a:solidFill>
                <a:srgbClr val="999999"/>
              </a:solidFill>
            </a:endParaRPr>
          </a:p>
        </p:txBody>
      </p:sp>
      <p:sp>
        <p:nvSpPr>
          <p:cNvPr id="696" name="Shape 696"/>
          <p:cNvSpPr txBox="1"/>
          <p:nvPr/>
        </p:nvSpPr>
        <p:spPr>
          <a:xfrm>
            <a:off x="6823950" y="27531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20</a:t>
            </a:r>
            <a:endParaRPr sz="800">
              <a:solidFill>
                <a:srgbClr val="999999"/>
              </a:solidFill>
            </a:endParaRPr>
          </a:p>
        </p:txBody>
      </p:sp>
      <p:sp>
        <p:nvSpPr>
          <p:cNvPr id="697" name="Shape 697"/>
          <p:cNvSpPr txBox="1"/>
          <p:nvPr/>
        </p:nvSpPr>
        <p:spPr>
          <a:xfrm>
            <a:off x="6823950" y="30867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15</a:t>
            </a:r>
            <a:endParaRPr sz="800">
              <a:solidFill>
                <a:srgbClr val="999999"/>
              </a:solidFill>
            </a:endParaRPr>
          </a:p>
        </p:txBody>
      </p:sp>
      <p:sp>
        <p:nvSpPr>
          <p:cNvPr id="698" name="Shape 698"/>
          <p:cNvSpPr txBox="1"/>
          <p:nvPr/>
        </p:nvSpPr>
        <p:spPr>
          <a:xfrm>
            <a:off x="6823950" y="3438928"/>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10</a:t>
            </a:r>
            <a:endParaRPr sz="800">
              <a:solidFill>
                <a:srgbClr val="999999"/>
              </a:solidFill>
            </a:endParaRPr>
          </a:p>
        </p:txBody>
      </p:sp>
      <p:sp>
        <p:nvSpPr>
          <p:cNvPr id="699" name="Shape 699"/>
          <p:cNvSpPr txBox="1"/>
          <p:nvPr/>
        </p:nvSpPr>
        <p:spPr>
          <a:xfrm>
            <a:off x="6823950" y="3772522"/>
            <a:ext cx="687300" cy="2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999999"/>
                </a:solidFill>
              </a:rPr>
              <a:t>5</a:t>
            </a:r>
            <a:endParaRPr sz="800">
              <a:solidFill>
                <a:srgbClr val="999999"/>
              </a:solidFill>
            </a:endParaRPr>
          </a:p>
        </p:txBody>
      </p:sp>
      <p:graphicFrame>
        <p:nvGraphicFramePr>
          <p:cNvPr id="700" name="Shape 700"/>
          <p:cNvGraphicFramePr/>
          <p:nvPr/>
        </p:nvGraphicFramePr>
        <p:xfrm>
          <a:off x="1442100" y="4342650"/>
          <a:ext cx="5354700" cy="396210"/>
        </p:xfrm>
        <a:graphic>
          <a:graphicData uri="http://schemas.openxmlformats.org/drawingml/2006/table">
            <a:tbl>
              <a:tblPr>
                <a:noFill/>
                <a:tableStyleId>{F98CA094-2DD6-44EC-846F-E4D0EA9F46AF}</a:tableStyleId>
              </a:tblPr>
              <a:tblGrid>
                <a:gridCol w="446225">
                  <a:extLst>
                    <a:ext uri="{9D8B030D-6E8A-4147-A177-3AD203B41FA5}">
                      <a16:colId xmlns:a16="http://schemas.microsoft.com/office/drawing/2014/main" val="20000"/>
                    </a:ext>
                  </a:extLst>
                </a:gridCol>
                <a:gridCol w="446225">
                  <a:extLst>
                    <a:ext uri="{9D8B030D-6E8A-4147-A177-3AD203B41FA5}">
                      <a16:colId xmlns:a16="http://schemas.microsoft.com/office/drawing/2014/main" val="20001"/>
                    </a:ext>
                  </a:extLst>
                </a:gridCol>
                <a:gridCol w="446225">
                  <a:extLst>
                    <a:ext uri="{9D8B030D-6E8A-4147-A177-3AD203B41FA5}">
                      <a16:colId xmlns:a16="http://schemas.microsoft.com/office/drawing/2014/main" val="20002"/>
                    </a:ext>
                  </a:extLst>
                </a:gridCol>
                <a:gridCol w="446225">
                  <a:extLst>
                    <a:ext uri="{9D8B030D-6E8A-4147-A177-3AD203B41FA5}">
                      <a16:colId xmlns:a16="http://schemas.microsoft.com/office/drawing/2014/main" val="20003"/>
                    </a:ext>
                  </a:extLst>
                </a:gridCol>
                <a:gridCol w="446225">
                  <a:extLst>
                    <a:ext uri="{9D8B030D-6E8A-4147-A177-3AD203B41FA5}">
                      <a16:colId xmlns:a16="http://schemas.microsoft.com/office/drawing/2014/main" val="20004"/>
                    </a:ext>
                  </a:extLst>
                </a:gridCol>
                <a:gridCol w="446225">
                  <a:extLst>
                    <a:ext uri="{9D8B030D-6E8A-4147-A177-3AD203B41FA5}">
                      <a16:colId xmlns:a16="http://schemas.microsoft.com/office/drawing/2014/main" val="20005"/>
                    </a:ext>
                  </a:extLst>
                </a:gridCol>
                <a:gridCol w="446225">
                  <a:extLst>
                    <a:ext uri="{9D8B030D-6E8A-4147-A177-3AD203B41FA5}">
                      <a16:colId xmlns:a16="http://schemas.microsoft.com/office/drawing/2014/main" val="20006"/>
                    </a:ext>
                  </a:extLst>
                </a:gridCol>
                <a:gridCol w="446225">
                  <a:extLst>
                    <a:ext uri="{9D8B030D-6E8A-4147-A177-3AD203B41FA5}">
                      <a16:colId xmlns:a16="http://schemas.microsoft.com/office/drawing/2014/main" val="20007"/>
                    </a:ext>
                  </a:extLst>
                </a:gridCol>
                <a:gridCol w="446225">
                  <a:extLst>
                    <a:ext uri="{9D8B030D-6E8A-4147-A177-3AD203B41FA5}">
                      <a16:colId xmlns:a16="http://schemas.microsoft.com/office/drawing/2014/main" val="20008"/>
                    </a:ext>
                  </a:extLst>
                </a:gridCol>
                <a:gridCol w="446225">
                  <a:extLst>
                    <a:ext uri="{9D8B030D-6E8A-4147-A177-3AD203B41FA5}">
                      <a16:colId xmlns:a16="http://schemas.microsoft.com/office/drawing/2014/main" val="20009"/>
                    </a:ext>
                  </a:extLst>
                </a:gridCol>
                <a:gridCol w="446225">
                  <a:extLst>
                    <a:ext uri="{9D8B030D-6E8A-4147-A177-3AD203B41FA5}">
                      <a16:colId xmlns:a16="http://schemas.microsoft.com/office/drawing/2014/main" val="20010"/>
                    </a:ext>
                  </a:extLst>
                </a:gridCol>
                <a:gridCol w="446225">
                  <a:extLst>
                    <a:ext uri="{9D8B030D-6E8A-4147-A177-3AD203B41FA5}">
                      <a16:colId xmlns:a16="http://schemas.microsoft.com/office/drawing/2014/main" val="20011"/>
                    </a:ext>
                  </a:extLst>
                </a:gridCol>
              </a:tblGrid>
              <a:tr h="381000">
                <a:tc>
                  <a:txBody>
                    <a:bodyPr/>
                    <a:lstStyle/>
                    <a:p>
                      <a:pPr marL="0" lvl="0" indent="0" algn="ctr" rtl="0">
                        <a:spcBef>
                          <a:spcPts val="0"/>
                        </a:spcBef>
                        <a:spcAft>
                          <a:spcPts val="0"/>
                        </a:spcAft>
                        <a:buNone/>
                      </a:pPr>
                      <a:r>
                        <a:rPr lang="en" sz="700">
                          <a:solidFill>
                            <a:srgbClr val="999999"/>
                          </a:solidFill>
                        </a:rPr>
                        <a:t>12</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02</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04</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06</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08</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10</a:t>
                      </a:r>
                      <a:endParaRPr sz="700">
                        <a:solidFill>
                          <a:srgbClr val="999999"/>
                        </a:solidFill>
                      </a:endParaRPr>
                    </a:p>
                    <a:p>
                      <a:pPr marL="0" lvl="0" indent="0" algn="ctr" rtl="0">
                        <a:spcBef>
                          <a:spcPts val="0"/>
                        </a:spcBef>
                        <a:spcAft>
                          <a:spcPts val="0"/>
                        </a:spcAft>
                        <a:buNone/>
                      </a:pPr>
                      <a:r>
                        <a:rPr lang="en" sz="700">
                          <a:solidFill>
                            <a:srgbClr val="999999"/>
                          </a:solidFill>
                        </a:rPr>
                        <a:t>AM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12</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02</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04</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06</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08</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rgbClr val="999999"/>
                          </a:solidFill>
                        </a:rPr>
                        <a:t>10</a:t>
                      </a:r>
                      <a:endParaRPr sz="700">
                        <a:solidFill>
                          <a:srgbClr val="999999"/>
                        </a:solidFill>
                      </a:endParaRPr>
                    </a:p>
                    <a:p>
                      <a:pPr marL="0" lvl="0" indent="0" algn="ctr" rtl="0">
                        <a:spcBef>
                          <a:spcPts val="0"/>
                        </a:spcBef>
                        <a:spcAft>
                          <a:spcPts val="0"/>
                        </a:spcAft>
                        <a:buNone/>
                      </a:pPr>
                      <a:r>
                        <a:rPr lang="en" sz="700">
                          <a:solidFill>
                            <a:srgbClr val="999999"/>
                          </a:solidFill>
                        </a:rPr>
                        <a:t>PM</a:t>
                      </a:r>
                      <a:endParaRPr sz="700" b="1">
                        <a:solidFill>
                          <a:srgbClr val="99999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01" name="Shape 701"/>
          <p:cNvSpPr txBox="1"/>
          <p:nvPr/>
        </p:nvSpPr>
        <p:spPr>
          <a:xfrm>
            <a:off x="106125" y="775950"/>
            <a:ext cx="88791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999999"/>
                </a:solidFill>
                <a:latin typeface="Raleway"/>
                <a:ea typeface="Raleway"/>
                <a:cs typeface="Raleway"/>
                <a:sym typeface="Raleway"/>
              </a:rPr>
              <a:t>Avg. of 21 calls / sec, or equivalent of 6 machines.  $648 * 6 = </a:t>
            </a:r>
            <a:r>
              <a:rPr lang="en" sz="1200" b="1">
                <a:solidFill>
                  <a:srgbClr val="999999"/>
                </a:solidFill>
                <a:latin typeface="Raleway"/>
                <a:ea typeface="Raleway"/>
                <a:cs typeface="Raleway"/>
                <a:sym typeface="Raleway"/>
              </a:rPr>
              <a:t>$3,888 per month</a:t>
            </a:r>
            <a:endParaRPr sz="1200" b="1">
              <a:solidFill>
                <a:srgbClr val="999999"/>
              </a:solidFill>
              <a:latin typeface="Raleway"/>
              <a:ea typeface="Raleway"/>
              <a:cs typeface="Raleway"/>
              <a:sym typeface="Raleway"/>
            </a:endParaRPr>
          </a:p>
        </p:txBody>
      </p:sp>
      <p:sp>
        <p:nvSpPr>
          <p:cNvPr id="702" name="Shape 702"/>
          <p:cNvSpPr txBox="1"/>
          <p:nvPr/>
        </p:nvSpPr>
        <p:spPr>
          <a:xfrm>
            <a:off x="651750" y="13815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160</a:t>
            </a:r>
            <a:endParaRPr sz="800">
              <a:solidFill>
                <a:srgbClr val="999999"/>
              </a:solidFill>
            </a:endParaRPr>
          </a:p>
        </p:txBody>
      </p:sp>
      <p:sp>
        <p:nvSpPr>
          <p:cNvPr id="703" name="Shape 703"/>
          <p:cNvSpPr txBox="1"/>
          <p:nvPr/>
        </p:nvSpPr>
        <p:spPr>
          <a:xfrm>
            <a:off x="651750" y="17151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140</a:t>
            </a:r>
            <a:endParaRPr sz="800">
              <a:solidFill>
                <a:srgbClr val="999999"/>
              </a:solidFill>
            </a:endParaRPr>
          </a:p>
        </p:txBody>
      </p:sp>
      <p:sp>
        <p:nvSpPr>
          <p:cNvPr id="704" name="Shape 704"/>
          <p:cNvSpPr txBox="1"/>
          <p:nvPr/>
        </p:nvSpPr>
        <p:spPr>
          <a:xfrm>
            <a:off x="651750" y="20673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120</a:t>
            </a:r>
            <a:endParaRPr sz="800">
              <a:solidFill>
                <a:srgbClr val="999999"/>
              </a:solidFill>
            </a:endParaRPr>
          </a:p>
        </p:txBody>
      </p:sp>
      <p:sp>
        <p:nvSpPr>
          <p:cNvPr id="705" name="Shape 705"/>
          <p:cNvSpPr txBox="1"/>
          <p:nvPr/>
        </p:nvSpPr>
        <p:spPr>
          <a:xfrm>
            <a:off x="651750" y="24009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100</a:t>
            </a:r>
            <a:endParaRPr sz="800">
              <a:solidFill>
                <a:srgbClr val="999999"/>
              </a:solidFill>
            </a:endParaRPr>
          </a:p>
        </p:txBody>
      </p:sp>
      <p:sp>
        <p:nvSpPr>
          <p:cNvPr id="706" name="Shape 706"/>
          <p:cNvSpPr txBox="1"/>
          <p:nvPr/>
        </p:nvSpPr>
        <p:spPr>
          <a:xfrm>
            <a:off x="651750" y="27531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80</a:t>
            </a:r>
            <a:endParaRPr sz="800">
              <a:solidFill>
                <a:srgbClr val="999999"/>
              </a:solidFill>
            </a:endParaRPr>
          </a:p>
        </p:txBody>
      </p:sp>
      <p:sp>
        <p:nvSpPr>
          <p:cNvPr id="707" name="Shape 707"/>
          <p:cNvSpPr txBox="1"/>
          <p:nvPr/>
        </p:nvSpPr>
        <p:spPr>
          <a:xfrm>
            <a:off x="651750" y="30867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60</a:t>
            </a:r>
            <a:endParaRPr sz="800">
              <a:solidFill>
                <a:srgbClr val="999999"/>
              </a:solidFill>
            </a:endParaRPr>
          </a:p>
        </p:txBody>
      </p:sp>
      <p:sp>
        <p:nvSpPr>
          <p:cNvPr id="708" name="Shape 708"/>
          <p:cNvSpPr txBox="1"/>
          <p:nvPr/>
        </p:nvSpPr>
        <p:spPr>
          <a:xfrm>
            <a:off x="651750" y="3438928"/>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40</a:t>
            </a:r>
            <a:endParaRPr sz="800">
              <a:solidFill>
                <a:srgbClr val="999999"/>
              </a:solidFill>
            </a:endParaRPr>
          </a:p>
        </p:txBody>
      </p:sp>
      <p:sp>
        <p:nvSpPr>
          <p:cNvPr id="709" name="Shape 709"/>
          <p:cNvSpPr txBox="1"/>
          <p:nvPr/>
        </p:nvSpPr>
        <p:spPr>
          <a:xfrm>
            <a:off x="651750" y="3772522"/>
            <a:ext cx="687300" cy="25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rgbClr val="999999"/>
                </a:solidFill>
              </a:rPr>
              <a:t>20</a:t>
            </a:r>
            <a:endParaRPr sz="800">
              <a:solidFill>
                <a:srgbClr val="999999"/>
              </a:solidFill>
            </a:endParaRPr>
          </a:p>
        </p:txBody>
      </p:sp>
      <p:sp>
        <p:nvSpPr>
          <p:cNvPr id="710" name="Shape 710"/>
          <p:cNvSpPr txBox="1"/>
          <p:nvPr/>
        </p:nvSpPr>
        <p:spPr>
          <a:xfrm rot="-5400000">
            <a:off x="6422691" y="2652975"/>
            <a:ext cx="2082600" cy="3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66666"/>
                </a:solidFill>
              </a:rPr>
              <a:t>GPU Server Instances</a:t>
            </a:r>
            <a:endParaRPr sz="1000">
              <a:solidFill>
                <a:srgbClr val="666666"/>
              </a:solidFill>
            </a:endParaRPr>
          </a:p>
        </p:txBody>
      </p:sp>
      <p:sp>
        <p:nvSpPr>
          <p:cNvPr id="711" name="Shape 711"/>
          <p:cNvSpPr/>
          <p:nvPr/>
        </p:nvSpPr>
        <p:spPr>
          <a:xfrm>
            <a:off x="1441400" y="1517250"/>
            <a:ext cx="5363500" cy="2829700"/>
          </a:xfrm>
          <a:custGeom>
            <a:avLst/>
            <a:gdLst/>
            <a:ahLst/>
            <a:cxnLst/>
            <a:rect l="0" t="0" r="0" b="0"/>
            <a:pathLst>
              <a:path w="214540" h="113188" extrusionOk="0">
                <a:moveTo>
                  <a:pt x="607" y="104084"/>
                </a:moveTo>
                <a:lnTo>
                  <a:pt x="8800" y="103781"/>
                </a:lnTo>
                <a:lnTo>
                  <a:pt x="19724" y="84967"/>
                </a:lnTo>
                <a:lnTo>
                  <a:pt x="37324" y="101353"/>
                </a:lnTo>
                <a:lnTo>
                  <a:pt x="56138" y="106815"/>
                </a:lnTo>
                <a:lnTo>
                  <a:pt x="65849" y="105298"/>
                </a:lnTo>
                <a:lnTo>
                  <a:pt x="75256" y="100746"/>
                </a:lnTo>
                <a:lnTo>
                  <a:pt x="83145" y="97105"/>
                </a:lnTo>
                <a:lnTo>
                  <a:pt x="91946" y="86180"/>
                </a:lnTo>
                <a:lnTo>
                  <a:pt x="111670" y="0"/>
                </a:lnTo>
                <a:lnTo>
                  <a:pt x="122594" y="71918"/>
                </a:lnTo>
                <a:lnTo>
                  <a:pt x="130787" y="80111"/>
                </a:lnTo>
                <a:lnTo>
                  <a:pt x="139587" y="94981"/>
                </a:lnTo>
                <a:lnTo>
                  <a:pt x="149601" y="104084"/>
                </a:lnTo>
                <a:lnTo>
                  <a:pt x="158401" y="104084"/>
                </a:lnTo>
                <a:lnTo>
                  <a:pt x="169022" y="98015"/>
                </a:lnTo>
                <a:lnTo>
                  <a:pt x="186926" y="85270"/>
                </a:lnTo>
                <a:lnTo>
                  <a:pt x="196333" y="100139"/>
                </a:lnTo>
                <a:lnTo>
                  <a:pt x="214540" y="104388"/>
                </a:lnTo>
                <a:lnTo>
                  <a:pt x="214540" y="112884"/>
                </a:lnTo>
                <a:lnTo>
                  <a:pt x="0" y="113188"/>
                </a:lnTo>
              </a:path>
            </a:pathLst>
          </a:custGeom>
          <a:solidFill>
            <a:srgbClr val="00FF00">
              <a:alpha val="34620"/>
            </a:srgbClr>
          </a:solidFill>
          <a:ln>
            <a:noFill/>
          </a:ln>
        </p:spPr>
      </p:sp>
      <p:sp>
        <p:nvSpPr>
          <p:cNvPr id="712" name="Shape 712"/>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21</a:t>
            </a:fld>
            <a:endParaRPr sz="1000" b="0" i="0" u="none" strike="noStrike" cap="none">
              <a:solidFill>
                <a:srgbClr val="888888"/>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grpSp>
        <p:nvGrpSpPr>
          <p:cNvPr id="717" name="Shape 717"/>
          <p:cNvGrpSpPr/>
          <p:nvPr/>
        </p:nvGrpSpPr>
        <p:grpSpPr>
          <a:xfrm>
            <a:off x="1144300" y="2393450"/>
            <a:ext cx="535325" cy="1061699"/>
            <a:chOff x="1220500" y="1936250"/>
            <a:chExt cx="535325" cy="1061699"/>
          </a:xfrm>
        </p:grpSpPr>
        <p:pic>
          <p:nvPicPr>
            <p:cNvPr id="718" name="Shape 718"/>
            <p:cNvPicPr preferRelativeResize="0"/>
            <p:nvPr/>
          </p:nvPicPr>
          <p:blipFill rotWithShape="1">
            <a:blip r:embed="rId3">
              <a:alphaModFix/>
            </a:blip>
            <a:srcRect l="24909" r="24667"/>
            <a:stretch/>
          </p:blipFill>
          <p:spPr>
            <a:xfrm>
              <a:off x="1220500" y="1936250"/>
              <a:ext cx="535325" cy="1061699"/>
            </a:xfrm>
            <a:prstGeom prst="rect">
              <a:avLst/>
            </a:prstGeom>
            <a:noFill/>
            <a:ln>
              <a:noFill/>
            </a:ln>
          </p:spPr>
        </p:pic>
        <p:pic>
          <p:nvPicPr>
            <p:cNvPr id="719" name="Shape 719"/>
            <p:cNvPicPr preferRelativeResize="0"/>
            <p:nvPr/>
          </p:nvPicPr>
          <p:blipFill>
            <a:blip r:embed="rId4">
              <a:alphaModFix/>
            </a:blip>
            <a:stretch>
              <a:fillRect/>
            </a:stretch>
          </p:blipFill>
          <p:spPr>
            <a:xfrm rot="-5400000">
              <a:off x="1292629" y="2276951"/>
              <a:ext cx="369259" cy="180408"/>
            </a:xfrm>
            <a:prstGeom prst="rect">
              <a:avLst/>
            </a:prstGeom>
            <a:noFill/>
            <a:ln>
              <a:noFill/>
            </a:ln>
          </p:spPr>
        </p:pic>
        <p:sp>
          <p:nvSpPr>
            <p:cNvPr id="720" name="Shape 720"/>
            <p:cNvSpPr txBox="1"/>
            <p:nvPr/>
          </p:nvSpPr>
          <p:spPr>
            <a:xfrm>
              <a:off x="1307594" y="2579019"/>
              <a:ext cx="34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t>
              </a:r>
              <a:endParaRPr>
                <a:solidFill>
                  <a:srgbClr val="FFFFFF"/>
                </a:solidFill>
              </a:endParaRPr>
            </a:p>
          </p:txBody>
        </p:sp>
      </p:grpSp>
      <p:grpSp>
        <p:nvGrpSpPr>
          <p:cNvPr id="721" name="Shape 721"/>
          <p:cNvGrpSpPr/>
          <p:nvPr/>
        </p:nvGrpSpPr>
        <p:grpSpPr>
          <a:xfrm>
            <a:off x="1220500" y="2241050"/>
            <a:ext cx="535325" cy="1061699"/>
            <a:chOff x="1220500" y="1936250"/>
            <a:chExt cx="535325" cy="1061699"/>
          </a:xfrm>
        </p:grpSpPr>
        <p:pic>
          <p:nvPicPr>
            <p:cNvPr id="722" name="Shape 722"/>
            <p:cNvPicPr preferRelativeResize="0"/>
            <p:nvPr/>
          </p:nvPicPr>
          <p:blipFill rotWithShape="1">
            <a:blip r:embed="rId3">
              <a:alphaModFix/>
            </a:blip>
            <a:srcRect l="24909" r="24667"/>
            <a:stretch/>
          </p:blipFill>
          <p:spPr>
            <a:xfrm>
              <a:off x="1220500" y="1936250"/>
              <a:ext cx="535325" cy="1061699"/>
            </a:xfrm>
            <a:prstGeom prst="rect">
              <a:avLst/>
            </a:prstGeom>
            <a:noFill/>
            <a:ln>
              <a:noFill/>
            </a:ln>
          </p:spPr>
        </p:pic>
        <p:pic>
          <p:nvPicPr>
            <p:cNvPr id="723" name="Shape 723"/>
            <p:cNvPicPr preferRelativeResize="0"/>
            <p:nvPr/>
          </p:nvPicPr>
          <p:blipFill>
            <a:blip r:embed="rId4">
              <a:alphaModFix/>
            </a:blip>
            <a:stretch>
              <a:fillRect/>
            </a:stretch>
          </p:blipFill>
          <p:spPr>
            <a:xfrm rot="-5400000">
              <a:off x="1292629" y="2276951"/>
              <a:ext cx="369259" cy="180408"/>
            </a:xfrm>
            <a:prstGeom prst="rect">
              <a:avLst/>
            </a:prstGeom>
            <a:noFill/>
            <a:ln>
              <a:noFill/>
            </a:ln>
          </p:spPr>
        </p:pic>
        <p:sp>
          <p:nvSpPr>
            <p:cNvPr id="724" name="Shape 724"/>
            <p:cNvSpPr txBox="1"/>
            <p:nvPr/>
          </p:nvSpPr>
          <p:spPr>
            <a:xfrm>
              <a:off x="1307594" y="2579019"/>
              <a:ext cx="34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t>
              </a:r>
              <a:endParaRPr>
                <a:solidFill>
                  <a:srgbClr val="FFFFFF"/>
                </a:solidFill>
              </a:endParaRPr>
            </a:p>
          </p:txBody>
        </p:sp>
      </p:grpSp>
      <p:sp>
        <p:nvSpPr>
          <p:cNvPr id="725" name="Shape 725"/>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6" name="Shape 726"/>
          <p:cNvSpPr txBox="1"/>
          <p:nvPr/>
        </p:nvSpPr>
        <p:spPr>
          <a:xfrm>
            <a:off x="106125" y="471150"/>
            <a:ext cx="8879100" cy="78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675CC5"/>
                </a:solidFill>
                <a:latin typeface="Raleway"/>
                <a:ea typeface="Raleway"/>
                <a:cs typeface="Raleway"/>
                <a:sym typeface="Raleway"/>
              </a:rPr>
              <a:t>Why Serverless - Concurrency</a:t>
            </a:r>
            <a:endParaRPr sz="1800" b="1">
              <a:solidFill>
                <a:srgbClr val="675CC5"/>
              </a:solidFill>
              <a:latin typeface="Raleway"/>
              <a:ea typeface="Raleway"/>
              <a:cs typeface="Raleway"/>
              <a:sym typeface="Raleway"/>
            </a:endParaRPr>
          </a:p>
          <a:p>
            <a:pPr marL="0" lvl="0" indent="0" algn="ctr" rtl="0">
              <a:lnSpc>
                <a:spcPct val="115000"/>
              </a:lnSpc>
              <a:spcBef>
                <a:spcPts val="0"/>
              </a:spcBef>
              <a:spcAft>
                <a:spcPts val="0"/>
              </a:spcAft>
              <a:buNone/>
            </a:pPr>
            <a:endParaRPr>
              <a:solidFill>
                <a:srgbClr val="666666"/>
              </a:solidFill>
              <a:latin typeface="Open Sans"/>
              <a:ea typeface="Open Sans"/>
              <a:cs typeface="Open Sans"/>
              <a:sym typeface="Open Sans"/>
            </a:endParaRPr>
          </a:p>
        </p:txBody>
      </p:sp>
      <p:cxnSp>
        <p:nvCxnSpPr>
          <p:cNvPr id="727" name="Shape 727"/>
          <p:cNvCxnSpPr/>
          <p:nvPr/>
        </p:nvCxnSpPr>
        <p:spPr>
          <a:xfrm>
            <a:off x="2148725" y="2684250"/>
            <a:ext cx="2764500" cy="0"/>
          </a:xfrm>
          <a:prstGeom prst="straightConnector1">
            <a:avLst/>
          </a:prstGeom>
          <a:noFill/>
          <a:ln w="28575" cap="flat" cmpd="sng">
            <a:solidFill>
              <a:srgbClr val="999999"/>
            </a:solidFill>
            <a:prstDash val="solid"/>
            <a:round/>
            <a:headEnd type="none" w="med" len="med"/>
            <a:tailEnd type="stealth" w="med" len="med"/>
          </a:ln>
        </p:spPr>
      </p:cxnSp>
      <p:sp>
        <p:nvSpPr>
          <p:cNvPr id="728" name="Shape 728"/>
          <p:cNvSpPr txBox="1"/>
          <p:nvPr/>
        </p:nvSpPr>
        <p:spPr>
          <a:xfrm>
            <a:off x="6425975" y="4087500"/>
            <a:ext cx="1379700" cy="35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999999"/>
                </a:solidFill>
              </a:rPr>
              <a:t>GPU-enabled Servers</a:t>
            </a:r>
            <a:endParaRPr sz="1100">
              <a:solidFill>
                <a:srgbClr val="999999"/>
              </a:solidFill>
            </a:endParaRPr>
          </a:p>
        </p:txBody>
      </p:sp>
      <p:grpSp>
        <p:nvGrpSpPr>
          <p:cNvPr id="729" name="Shape 729"/>
          <p:cNvGrpSpPr/>
          <p:nvPr/>
        </p:nvGrpSpPr>
        <p:grpSpPr>
          <a:xfrm>
            <a:off x="1296700" y="2088650"/>
            <a:ext cx="535325" cy="1061699"/>
            <a:chOff x="1220500" y="1936250"/>
            <a:chExt cx="535325" cy="1061699"/>
          </a:xfrm>
        </p:grpSpPr>
        <p:pic>
          <p:nvPicPr>
            <p:cNvPr id="730" name="Shape 730"/>
            <p:cNvPicPr preferRelativeResize="0"/>
            <p:nvPr/>
          </p:nvPicPr>
          <p:blipFill rotWithShape="1">
            <a:blip r:embed="rId3">
              <a:alphaModFix/>
            </a:blip>
            <a:srcRect l="24909" r="24667"/>
            <a:stretch/>
          </p:blipFill>
          <p:spPr>
            <a:xfrm>
              <a:off x="1220500" y="1936250"/>
              <a:ext cx="535325" cy="1061699"/>
            </a:xfrm>
            <a:prstGeom prst="rect">
              <a:avLst/>
            </a:prstGeom>
            <a:noFill/>
            <a:ln>
              <a:noFill/>
            </a:ln>
          </p:spPr>
        </p:pic>
        <p:pic>
          <p:nvPicPr>
            <p:cNvPr id="731" name="Shape 731"/>
            <p:cNvPicPr preferRelativeResize="0"/>
            <p:nvPr/>
          </p:nvPicPr>
          <p:blipFill>
            <a:blip r:embed="rId4">
              <a:alphaModFix/>
            </a:blip>
            <a:stretch>
              <a:fillRect/>
            </a:stretch>
          </p:blipFill>
          <p:spPr>
            <a:xfrm rot="-5400000">
              <a:off x="1292629" y="2276951"/>
              <a:ext cx="369259" cy="180408"/>
            </a:xfrm>
            <a:prstGeom prst="rect">
              <a:avLst/>
            </a:prstGeom>
            <a:noFill/>
            <a:ln>
              <a:noFill/>
            </a:ln>
          </p:spPr>
        </p:pic>
        <p:sp>
          <p:nvSpPr>
            <p:cNvPr id="732" name="Shape 732"/>
            <p:cNvSpPr txBox="1"/>
            <p:nvPr/>
          </p:nvSpPr>
          <p:spPr>
            <a:xfrm>
              <a:off x="1307594" y="2579019"/>
              <a:ext cx="34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t>
              </a:r>
              <a:endParaRPr>
                <a:solidFill>
                  <a:srgbClr val="FFFFFF"/>
                </a:solidFill>
              </a:endParaRPr>
            </a:p>
          </p:txBody>
        </p:sp>
      </p:grpSp>
      <p:grpSp>
        <p:nvGrpSpPr>
          <p:cNvPr id="733" name="Shape 733"/>
          <p:cNvGrpSpPr/>
          <p:nvPr/>
        </p:nvGrpSpPr>
        <p:grpSpPr>
          <a:xfrm>
            <a:off x="6058150" y="2160550"/>
            <a:ext cx="1903500" cy="1619700"/>
            <a:chOff x="6896350" y="2008150"/>
            <a:chExt cx="1903500" cy="1619700"/>
          </a:xfrm>
        </p:grpSpPr>
        <p:sp>
          <p:nvSpPr>
            <p:cNvPr id="734" name="Shape 734"/>
            <p:cNvSpPr/>
            <p:nvPr/>
          </p:nvSpPr>
          <p:spPr>
            <a:xfrm>
              <a:off x="6896350" y="2008150"/>
              <a:ext cx="1903500" cy="16197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35" name="Shape 735"/>
            <p:cNvGrpSpPr/>
            <p:nvPr/>
          </p:nvGrpSpPr>
          <p:grpSpPr>
            <a:xfrm>
              <a:off x="6960276" y="2932800"/>
              <a:ext cx="679800" cy="570300"/>
              <a:chOff x="6960276" y="2932800"/>
              <a:chExt cx="679800" cy="570300"/>
            </a:xfrm>
          </p:grpSpPr>
          <p:sp>
            <p:nvSpPr>
              <p:cNvPr id="736" name="Shape 736"/>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37" name="Shape 737"/>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nvGrpSpPr>
            <p:cNvPr id="738" name="Shape 738"/>
            <p:cNvGrpSpPr/>
            <p:nvPr/>
          </p:nvGrpSpPr>
          <p:grpSpPr>
            <a:xfrm>
              <a:off x="6960276" y="2475600"/>
              <a:ext cx="679800" cy="570300"/>
              <a:chOff x="6960276" y="2932800"/>
              <a:chExt cx="679800" cy="570300"/>
            </a:xfrm>
          </p:grpSpPr>
          <p:sp>
            <p:nvSpPr>
              <p:cNvPr id="739" name="Shape 739"/>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40" name="Shape 740"/>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nvGrpSpPr>
            <p:cNvPr id="741" name="Shape 741"/>
            <p:cNvGrpSpPr/>
            <p:nvPr/>
          </p:nvGrpSpPr>
          <p:grpSpPr>
            <a:xfrm>
              <a:off x="7569876" y="2932800"/>
              <a:ext cx="679800" cy="570300"/>
              <a:chOff x="6960276" y="2932800"/>
              <a:chExt cx="679800" cy="570300"/>
            </a:xfrm>
          </p:grpSpPr>
          <p:sp>
            <p:nvSpPr>
              <p:cNvPr id="742" name="Shape 742"/>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43" name="Shape 743"/>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nvGrpSpPr>
            <p:cNvPr id="744" name="Shape 744"/>
            <p:cNvGrpSpPr/>
            <p:nvPr/>
          </p:nvGrpSpPr>
          <p:grpSpPr>
            <a:xfrm>
              <a:off x="7569876" y="2475600"/>
              <a:ext cx="679800" cy="570300"/>
              <a:chOff x="6960276" y="2932800"/>
              <a:chExt cx="679800" cy="570300"/>
            </a:xfrm>
          </p:grpSpPr>
          <p:sp>
            <p:nvSpPr>
              <p:cNvPr id="745" name="Shape 745"/>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46" name="Shape 746"/>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grpSp>
        <p:nvGrpSpPr>
          <p:cNvPr id="747" name="Shape 747"/>
          <p:cNvGrpSpPr/>
          <p:nvPr/>
        </p:nvGrpSpPr>
        <p:grpSpPr>
          <a:xfrm>
            <a:off x="6243525" y="1835450"/>
            <a:ext cx="1903500" cy="1619700"/>
            <a:chOff x="6896350" y="2008150"/>
            <a:chExt cx="1903500" cy="1619700"/>
          </a:xfrm>
        </p:grpSpPr>
        <p:sp>
          <p:nvSpPr>
            <p:cNvPr id="748" name="Shape 748"/>
            <p:cNvSpPr/>
            <p:nvPr/>
          </p:nvSpPr>
          <p:spPr>
            <a:xfrm>
              <a:off x="6896350" y="2008150"/>
              <a:ext cx="1903500" cy="16197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49" name="Shape 749"/>
            <p:cNvGrpSpPr/>
            <p:nvPr/>
          </p:nvGrpSpPr>
          <p:grpSpPr>
            <a:xfrm>
              <a:off x="6960276" y="2932800"/>
              <a:ext cx="679800" cy="570300"/>
              <a:chOff x="6960276" y="2932800"/>
              <a:chExt cx="679800" cy="570300"/>
            </a:xfrm>
          </p:grpSpPr>
          <p:sp>
            <p:nvSpPr>
              <p:cNvPr id="750" name="Shape 750"/>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51" name="Shape 751"/>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nvGrpSpPr>
            <p:cNvPr id="752" name="Shape 752"/>
            <p:cNvGrpSpPr/>
            <p:nvPr/>
          </p:nvGrpSpPr>
          <p:grpSpPr>
            <a:xfrm>
              <a:off x="6960276" y="2475600"/>
              <a:ext cx="679800" cy="570300"/>
              <a:chOff x="6960276" y="2932800"/>
              <a:chExt cx="679800" cy="570300"/>
            </a:xfrm>
          </p:grpSpPr>
          <p:sp>
            <p:nvSpPr>
              <p:cNvPr id="753" name="Shape 753"/>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54" name="Shape 754"/>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nvGrpSpPr>
            <p:cNvPr id="755" name="Shape 755"/>
            <p:cNvGrpSpPr/>
            <p:nvPr/>
          </p:nvGrpSpPr>
          <p:grpSpPr>
            <a:xfrm>
              <a:off x="7569876" y="2932800"/>
              <a:ext cx="679800" cy="570300"/>
              <a:chOff x="6960276" y="2932800"/>
              <a:chExt cx="679800" cy="570300"/>
            </a:xfrm>
          </p:grpSpPr>
          <p:sp>
            <p:nvSpPr>
              <p:cNvPr id="756" name="Shape 756"/>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57" name="Shape 757"/>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nvGrpSpPr>
            <p:cNvPr id="758" name="Shape 758"/>
            <p:cNvGrpSpPr/>
            <p:nvPr/>
          </p:nvGrpSpPr>
          <p:grpSpPr>
            <a:xfrm>
              <a:off x="7569876" y="2475600"/>
              <a:ext cx="679800" cy="570300"/>
              <a:chOff x="6960276" y="2932800"/>
              <a:chExt cx="679800" cy="570300"/>
            </a:xfrm>
          </p:grpSpPr>
          <p:sp>
            <p:nvSpPr>
              <p:cNvPr id="759" name="Shape 759"/>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60" name="Shape 760"/>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grpSp>
        <p:nvGrpSpPr>
          <p:cNvPr id="761" name="Shape 761"/>
          <p:cNvGrpSpPr/>
          <p:nvPr/>
        </p:nvGrpSpPr>
        <p:grpSpPr>
          <a:xfrm>
            <a:off x="6439150" y="1474750"/>
            <a:ext cx="1903500" cy="1619700"/>
            <a:chOff x="6896350" y="2008150"/>
            <a:chExt cx="1903500" cy="1619700"/>
          </a:xfrm>
        </p:grpSpPr>
        <p:sp>
          <p:nvSpPr>
            <p:cNvPr id="762" name="Shape 762"/>
            <p:cNvSpPr/>
            <p:nvPr/>
          </p:nvSpPr>
          <p:spPr>
            <a:xfrm>
              <a:off x="6896350" y="2008150"/>
              <a:ext cx="1903500" cy="16197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63" name="Shape 763"/>
            <p:cNvGrpSpPr/>
            <p:nvPr/>
          </p:nvGrpSpPr>
          <p:grpSpPr>
            <a:xfrm>
              <a:off x="6960276" y="2932800"/>
              <a:ext cx="679800" cy="570300"/>
              <a:chOff x="6960276" y="2932800"/>
              <a:chExt cx="679800" cy="570300"/>
            </a:xfrm>
          </p:grpSpPr>
          <p:sp>
            <p:nvSpPr>
              <p:cNvPr id="764" name="Shape 764"/>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65" name="Shape 765"/>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nvGrpSpPr>
            <p:cNvPr id="766" name="Shape 766"/>
            <p:cNvGrpSpPr/>
            <p:nvPr/>
          </p:nvGrpSpPr>
          <p:grpSpPr>
            <a:xfrm>
              <a:off x="6960276" y="2475600"/>
              <a:ext cx="679800" cy="570300"/>
              <a:chOff x="6960276" y="2932800"/>
              <a:chExt cx="679800" cy="570300"/>
            </a:xfrm>
          </p:grpSpPr>
          <p:sp>
            <p:nvSpPr>
              <p:cNvPr id="767" name="Shape 767"/>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68" name="Shape 768"/>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nvGrpSpPr>
            <p:cNvPr id="769" name="Shape 769"/>
            <p:cNvGrpSpPr/>
            <p:nvPr/>
          </p:nvGrpSpPr>
          <p:grpSpPr>
            <a:xfrm>
              <a:off x="7569876" y="2932800"/>
              <a:ext cx="679800" cy="570300"/>
              <a:chOff x="6960276" y="2932800"/>
              <a:chExt cx="679800" cy="570300"/>
            </a:xfrm>
          </p:grpSpPr>
          <p:sp>
            <p:nvSpPr>
              <p:cNvPr id="770" name="Shape 770"/>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71" name="Shape 771"/>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nvGrpSpPr>
            <p:cNvPr id="772" name="Shape 772"/>
            <p:cNvGrpSpPr/>
            <p:nvPr/>
          </p:nvGrpSpPr>
          <p:grpSpPr>
            <a:xfrm>
              <a:off x="7569876" y="2475600"/>
              <a:ext cx="679800" cy="570300"/>
              <a:chOff x="6960276" y="2932800"/>
              <a:chExt cx="679800" cy="570300"/>
            </a:xfrm>
          </p:grpSpPr>
          <p:sp>
            <p:nvSpPr>
              <p:cNvPr id="773" name="Shape 773"/>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74" name="Shape 774"/>
              <p:cNvPicPr preferRelativeResize="0"/>
              <p:nvPr/>
            </p:nvPicPr>
            <p:blipFill>
              <a:blip r:embed="rId5">
                <a:alphaModFix/>
              </a:blip>
              <a:stretch>
                <a:fillRect/>
              </a:stretch>
            </p:blipFill>
            <p:spPr>
              <a:xfrm>
                <a:off x="7036475" y="3117150"/>
                <a:ext cx="351900" cy="351900"/>
              </a:xfrm>
              <a:prstGeom prst="rect">
                <a:avLst/>
              </a:prstGeom>
              <a:noFill/>
              <a:ln>
                <a:noFill/>
              </a:ln>
            </p:spPr>
          </p:pic>
        </p:grpSp>
      </p:grpSp>
      <p:sp>
        <p:nvSpPr>
          <p:cNvPr id="775" name="Shape 775"/>
          <p:cNvSpPr/>
          <p:nvPr/>
        </p:nvSpPr>
        <p:spPr>
          <a:xfrm>
            <a:off x="5111300" y="1618925"/>
            <a:ext cx="625200" cy="200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6" name="Shape 776"/>
          <p:cNvSpPr txBox="1"/>
          <p:nvPr/>
        </p:nvSpPr>
        <p:spPr>
          <a:xfrm rot="-5400000">
            <a:off x="4474480" y="2406372"/>
            <a:ext cx="1918200" cy="445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666666"/>
                </a:solidFill>
                <a:latin typeface="Raleway"/>
                <a:ea typeface="Raleway"/>
                <a:cs typeface="Raleway"/>
                <a:sym typeface="Raleway"/>
              </a:rPr>
              <a:t>Load Balancer</a:t>
            </a:r>
            <a:endParaRPr>
              <a:solidFill>
                <a:srgbClr val="666666"/>
              </a:solidFill>
              <a:latin typeface="Raleway"/>
              <a:ea typeface="Raleway"/>
              <a:cs typeface="Raleway"/>
              <a:sym typeface="Raleway"/>
            </a:endParaRPr>
          </a:p>
        </p:txBody>
      </p:sp>
      <p:sp>
        <p:nvSpPr>
          <p:cNvPr id="777" name="Shape 777"/>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22</a:t>
            </a:fld>
            <a:endParaRPr sz="1000" b="0" i="0" u="none" strike="noStrike" cap="none">
              <a:solidFill>
                <a:srgbClr val="888888"/>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Shape 782"/>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83" name="Shape 783"/>
          <p:cNvSpPr txBox="1"/>
          <p:nvPr/>
        </p:nvSpPr>
        <p:spPr>
          <a:xfrm>
            <a:off x="106125" y="471150"/>
            <a:ext cx="8879100" cy="78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675CC5"/>
                </a:solidFill>
                <a:latin typeface="Raleway"/>
                <a:ea typeface="Raleway"/>
                <a:cs typeface="Raleway"/>
                <a:sym typeface="Raleway"/>
              </a:rPr>
              <a:t>Why Serverless - Improved Latency</a:t>
            </a:r>
            <a:endParaRPr sz="1800" b="1">
              <a:solidFill>
                <a:srgbClr val="675CC5"/>
              </a:solidFill>
              <a:latin typeface="Raleway"/>
              <a:ea typeface="Raleway"/>
              <a:cs typeface="Raleway"/>
              <a:sym typeface="Raleway"/>
            </a:endParaRPr>
          </a:p>
          <a:p>
            <a:pPr marL="0" lvl="0" indent="0" algn="ctr" rtl="0">
              <a:lnSpc>
                <a:spcPct val="115000"/>
              </a:lnSpc>
              <a:spcBef>
                <a:spcPts val="0"/>
              </a:spcBef>
              <a:spcAft>
                <a:spcPts val="0"/>
              </a:spcAft>
              <a:buNone/>
            </a:pPr>
            <a:r>
              <a:rPr lang="en">
                <a:solidFill>
                  <a:srgbClr val="666666"/>
                </a:solidFill>
                <a:latin typeface="Open Sans"/>
                <a:ea typeface="Open Sans"/>
                <a:cs typeface="Open Sans"/>
                <a:sym typeface="Open Sans"/>
              </a:rPr>
              <a:t>Portability = Low Latency</a:t>
            </a:r>
            <a:endParaRPr>
              <a:solidFill>
                <a:srgbClr val="666666"/>
              </a:solidFill>
              <a:latin typeface="Open Sans"/>
              <a:ea typeface="Open Sans"/>
              <a:cs typeface="Open Sans"/>
              <a:sym typeface="Open Sans"/>
            </a:endParaRPr>
          </a:p>
        </p:txBody>
      </p:sp>
      <p:pic>
        <p:nvPicPr>
          <p:cNvPr id="784" name="Shape 784"/>
          <p:cNvPicPr preferRelativeResize="0"/>
          <p:nvPr/>
        </p:nvPicPr>
        <p:blipFill rotWithShape="1">
          <a:blip r:embed="rId3">
            <a:alphaModFix/>
          </a:blip>
          <a:srcRect/>
          <a:stretch/>
        </p:blipFill>
        <p:spPr>
          <a:xfrm>
            <a:off x="1021725" y="1524350"/>
            <a:ext cx="7047900" cy="3261900"/>
          </a:xfrm>
          <a:prstGeom prst="rect">
            <a:avLst/>
          </a:prstGeom>
          <a:noFill/>
          <a:ln>
            <a:noFill/>
          </a:ln>
        </p:spPr>
      </p:pic>
      <p:sp>
        <p:nvSpPr>
          <p:cNvPr id="785" name="Shape 785"/>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23</a:t>
            </a:fld>
            <a:endParaRPr sz="1000" b="0" i="0" u="none" strike="noStrike" cap="none">
              <a:solidFill>
                <a:srgbClr val="888888"/>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Shape 790"/>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24</a:t>
            </a:fld>
            <a:endParaRPr sz="1000" b="0" i="0" u="none" strike="noStrike" cap="none">
              <a:solidFill>
                <a:srgbClr val="888888"/>
              </a:solidFill>
              <a:latin typeface="Lato"/>
              <a:ea typeface="Lato"/>
              <a:cs typeface="Lato"/>
              <a:sym typeface="Lato"/>
            </a:endParaRPr>
          </a:p>
        </p:txBody>
      </p:sp>
      <p:sp>
        <p:nvSpPr>
          <p:cNvPr id="791" name="Shape 791"/>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792" name="Shape 792"/>
          <p:cNvPicPr preferRelativeResize="0"/>
          <p:nvPr/>
        </p:nvPicPr>
        <p:blipFill>
          <a:blip r:embed="rId3">
            <a:alphaModFix/>
          </a:blip>
          <a:stretch>
            <a:fillRect/>
          </a:stretch>
        </p:blipFill>
        <p:spPr>
          <a:xfrm>
            <a:off x="2302847" y="1067887"/>
            <a:ext cx="1015710" cy="758941"/>
          </a:xfrm>
          <a:prstGeom prst="rect">
            <a:avLst/>
          </a:prstGeom>
          <a:noFill/>
          <a:ln>
            <a:noFill/>
          </a:ln>
        </p:spPr>
      </p:pic>
      <p:pic>
        <p:nvPicPr>
          <p:cNvPr id="793" name="Shape 793"/>
          <p:cNvPicPr preferRelativeResize="0"/>
          <p:nvPr/>
        </p:nvPicPr>
        <p:blipFill>
          <a:blip r:embed="rId4">
            <a:alphaModFix/>
          </a:blip>
          <a:stretch>
            <a:fillRect/>
          </a:stretch>
        </p:blipFill>
        <p:spPr>
          <a:xfrm>
            <a:off x="4078403" y="1047555"/>
            <a:ext cx="799593" cy="799589"/>
          </a:xfrm>
          <a:prstGeom prst="rect">
            <a:avLst/>
          </a:prstGeom>
          <a:noFill/>
          <a:ln>
            <a:noFill/>
          </a:ln>
        </p:spPr>
      </p:pic>
      <p:pic>
        <p:nvPicPr>
          <p:cNvPr id="794" name="Shape 794"/>
          <p:cNvPicPr preferRelativeResize="0"/>
          <p:nvPr/>
        </p:nvPicPr>
        <p:blipFill>
          <a:blip r:embed="rId5">
            <a:alphaModFix/>
          </a:blip>
          <a:stretch>
            <a:fillRect/>
          </a:stretch>
        </p:blipFill>
        <p:spPr>
          <a:xfrm>
            <a:off x="5754143" y="1188055"/>
            <a:ext cx="923289" cy="518570"/>
          </a:xfrm>
          <a:prstGeom prst="rect">
            <a:avLst/>
          </a:prstGeom>
          <a:noFill/>
          <a:ln>
            <a:noFill/>
          </a:ln>
        </p:spPr>
      </p:pic>
      <p:sp>
        <p:nvSpPr>
          <p:cNvPr id="795" name="Shape 795"/>
          <p:cNvSpPr txBox="1"/>
          <p:nvPr/>
        </p:nvSpPr>
        <p:spPr>
          <a:xfrm>
            <a:off x="3341125" y="1156950"/>
            <a:ext cx="799500" cy="45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Roboto"/>
                <a:ea typeface="Roboto"/>
                <a:cs typeface="Roboto"/>
                <a:sym typeface="Roboto"/>
              </a:rPr>
              <a:t>+</a:t>
            </a:r>
            <a:endParaRPr sz="3000" b="1">
              <a:latin typeface="Roboto"/>
              <a:ea typeface="Roboto"/>
              <a:cs typeface="Roboto"/>
              <a:sym typeface="Roboto"/>
            </a:endParaRPr>
          </a:p>
        </p:txBody>
      </p:sp>
      <p:sp>
        <p:nvSpPr>
          <p:cNvPr id="796" name="Shape 796"/>
          <p:cNvSpPr txBox="1"/>
          <p:nvPr/>
        </p:nvSpPr>
        <p:spPr>
          <a:xfrm>
            <a:off x="4865125" y="1156950"/>
            <a:ext cx="799500" cy="45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Roboto"/>
                <a:ea typeface="Roboto"/>
                <a:cs typeface="Roboto"/>
                <a:sym typeface="Roboto"/>
              </a:rPr>
              <a:t>+</a:t>
            </a:r>
            <a:endParaRPr sz="3000" b="1">
              <a:latin typeface="Roboto"/>
              <a:ea typeface="Roboto"/>
              <a:cs typeface="Roboto"/>
              <a:sym typeface="Roboto"/>
            </a:endParaRPr>
          </a:p>
        </p:txBody>
      </p:sp>
      <p:sp>
        <p:nvSpPr>
          <p:cNvPr id="797" name="Shape 797"/>
          <p:cNvSpPr txBox="1"/>
          <p:nvPr/>
        </p:nvSpPr>
        <p:spPr>
          <a:xfrm>
            <a:off x="106125" y="2528550"/>
            <a:ext cx="8879100" cy="6657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b="1">
                <a:latin typeface="Raleway"/>
                <a:ea typeface="Raleway"/>
                <a:cs typeface="Raleway"/>
                <a:sym typeface="Raleway"/>
              </a:rPr>
              <a:t>Almost there!  We also need:</a:t>
            </a:r>
            <a:endParaRPr sz="1800" b="1">
              <a:latin typeface="Raleway"/>
              <a:ea typeface="Raleway"/>
              <a:cs typeface="Raleway"/>
              <a:sym typeface="Raleway"/>
            </a:endParaRPr>
          </a:p>
          <a:p>
            <a:pPr marL="0" lvl="0" indent="0" algn="ctr" rtl="0">
              <a:lnSpc>
                <a:spcPct val="150000"/>
              </a:lnSpc>
              <a:spcBef>
                <a:spcPts val="0"/>
              </a:spcBef>
              <a:spcAft>
                <a:spcPts val="0"/>
              </a:spcAft>
              <a:buNone/>
            </a:pPr>
            <a:r>
              <a:rPr lang="en" sz="1800">
                <a:latin typeface="Open Sans Light"/>
                <a:ea typeface="Open Sans Light"/>
                <a:cs typeface="Open Sans Light"/>
                <a:sym typeface="Open Sans Light"/>
              </a:rPr>
              <a:t>GPU Memory Management, Job Scheduling, Cloud Abstraction, </a:t>
            </a:r>
            <a:endParaRPr sz="1800">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n" sz="1800">
                <a:latin typeface="Open Sans Light"/>
                <a:ea typeface="Open Sans Light"/>
                <a:cs typeface="Open Sans Light"/>
                <a:sym typeface="Open Sans Light"/>
              </a:rPr>
              <a:t>Discoverability, Authentication, Logging, etc.</a:t>
            </a:r>
            <a:endParaRPr sz="1800">
              <a:latin typeface="Open Sans Light"/>
              <a:ea typeface="Open Sans Light"/>
              <a:cs typeface="Open Sans Light"/>
              <a:sym typeface="Open Sans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Shape 802"/>
          <p:cNvSpPr/>
          <p:nvPr/>
        </p:nvSpPr>
        <p:spPr>
          <a:xfrm>
            <a:off x="2038650" y="1181500"/>
            <a:ext cx="5066700" cy="3388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3" name="Shape 803"/>
          <p:cNvSpPr/>
          <p:nvPr/>
        </p:nvSpPr>
        <p:spPr>
          <a:xfrm>
            <a:off x="2307100" y="2673950"/>
            <a:ext cx="2133600" cy="1659600"/>
          </a:xfrm>
          <a:prstGeom prst="roundRect">
            <a:avLst>
              <a:gd name="adj" fmla="val 5556"/>
            </a:avLst>
          </a:prstGeom>
          <a:noFill/>
          <a:ln w="9525" cap="flat" cmpd="sng">
            <a:solidFill>
              <a:srgbClr val="595959"/>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800"/>
          </a:p>
        </p:txBody>
      </p:sp>
      <p:sp>
        <p:nvSpPr>
          <p:cNvPr id="804" name="Shape 804"/>
          <p:cNvSpPr txBox="1"/>
          <p:nvPr/>
        </p:nvSpPr>
        <p:spPr>
          <a:xfrm>
            <a:off x="2620402" y="3379769"/>
            <a:ext cx="1080300" cy="272100"/>
          </a:xfrm>
          <a:prstGeom prst="rect">
            <a:avLst/>
          </a:prstGeom>
          <a:solidFill>
            <a:srgbClr val="D9D2E9"/>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800" b="1">
              <a:solidFill>
                <a:srgbClr val="434343"/>
              </a:solidFill>
            </a:endParaRPr>
          </a:p>
        </p:txBody>
      </p:sp>
      <p:sp>
        <p:nvSpPr>
          <p:cNvPr id="805" name="Shape 805"/>
          <p:cNvSpPr txBox="1"/>
          <p:nvPr/>
        </p:nvSpPr>
        <p:spPr>
          <a:xfrm>
            <a:off x="2620717" y="3654835"/>
            <a:ext cx="1080300" cy="478500"/>
          </a:xfrm>
          <a:prstGeom prst="rect">
            <a:avLst/>
          </a:prstGeom>
          <a:solidFill>
            <a:srgbClr val="FEFEFE"/>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600">
              <a:solidFill>
                <a:srgbClr val="434343"/>
              </a:solidFill>
            </a:endParaRPr>
          </a:p>
        </p:txBody>
      </p:sp>
      <p:sp>
        <p:nvSpPr>
          <p:cNvPr id="806" name="Shape 806"/>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25</a:t>
            </a:fld>
            <a:endParaRPr sz="1000" b="0" i="0" u="none" strike="noStrike" cap="none">
              <a:solidFill>
                <a:srgbClr val="888888"/>
              </a:solidFill>
              <a:latin typeface="Lato"/>
              <a:ea typeface="Lato"/>
              <a:cs typeface="Lato"/>
              <a:sym typeface="Lato"/>
            </a:endParaRPr>
          </a:p>
        </p:txBody>
      </p:sp>
      <p:sp>
        <p:nvSpPr>
          <p:cNvPr id="807" name="Shape 807"/>
          <p:cNvSpPr txBox="1"/>
          <p:nvPr/>
        </p:nvSpPr>
        <p:spPr>
          <a:xfrm>
            <a:off x="289500" y="420275"/>
            <a:ext cx="8565000" cy="48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675CC5"/>
                </a:solidFill>
                <a:latin typeface="Raleway"/>
                <a:ea typeface="Raleway"/>
                <a:cs typeface="Raleway"/>
                <a:sym typeface="Raleway"/>
              </a:rPr>
              <a:t>Elastic Scale</a:t>
            </a:r>
            <a:endParaRPr sz="2400" b="1">
              <a:solidFill>
                <a:srgbClr val="675CC5"/>
              </a:solidFill>
              <a:latin typeface="Raleway"/>
              <a:ea typeface="Raleway"/>
              <a:cs typeface="Raleway"/>
              <a:sym typeface="Raleway"/>
            </a:endParaRPr>
          </a:p>
        </p:txBody>
      </p:sp>
      <p:sp>
        <p:nvSpPr>
          <p:cNvPr id="808" name="Shape 808"/>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809" name="Shape 809"/>
          <p:cNvCxnSpPr/>
          <p:nvPr/>
        </p:nvCxnSpPr>
        <p:spPr>
          <a:xfrm>
            <a:off x="2041792" y="2333904"/>
            <a:ext cx="3430500" cy="0"/>
          </a:xfrm>
          <a:prstGeom prst="straightConnector1">
            <a:avLst/>
          </a:prstGeom>
          <a:noFill/>
          <a:ln w="19050" cap="flat" cmpd="sng">
            <a:solidFill>
              <a:srgbClr val="000000"/>
            </a:solidFill>
            <a:prstDash val="dot"/>
            <a:round/>
            <a:headEnd type="none" w="med" len="med"/>
            <a:tailEnd type="none" w="med" len="med"/>
          </a:ln>
        </p:spPr>
      </p:cxnSp>
      <p:sp>
        <p:nvSpPr>
          <p:cNvPr id="810" name="Shape 810"/>
          <p:cNvSpPr/>
          <p:nvPr/>
        </p:nvSpPr>
        <p:spPr>
          <a:xfrm>
            <a:off x="2794328" y="1556549"/>
            <a:ext cx="565200" cy="421500"/>
          </a:xfrm>
          <a:prstGeom prst="rect">
            <a:avLst/>
          </a:prstGeom>
          <a:solidFill>
            <a:srgbClr val="D9D2E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434343"/>
                </a:solidFill>
                <a:latin typeface="Helvetica Neue"/>
                <a:ea typeface="Helvetica Neue"/>
                <a:cs typeface="Helvetica Neue"/>
                <a:sym typeface="Helvetica Neue"/>
              </a:rPr>
              <a:t>User</a:t>
            </a:r>
            <a:endParaRPr sz="800">
              <a:solidFill>
                <a:srgbClr val="434343"/>
              </a:solidFill>
              <a:latin typeface="Helvetica Neue"/>
              <a:ea typeface="Helvetica Neue"/>
              <a:cs typeface="Helvetica Neue"/>
              <a:sym typeface="Helvetica Neue"/>
            </a:endParaRPr>
          </a:p>
        </p:txBody>
      </p:sp>
      <p:cxnSp>
        <p:nvCxnSpPr>
          <p:cNvPr id="811" name="Shape 811"/>
          <p:cNvCxnSpPr/>
          <p:nvPr/>
        </p:nvCxnSpPr>
        <p:spPr>
          <a:xfrm rot="10800000" flipH="1">
            <a:off x="3526302" y="1462696"/>
            <a:ext cx="461700" cy="304500"/>
          </a:xfrm>
          <a:prstGeom prst="straightConnector1">
            <a:avLst/>
          </a:prstGeom>
          <a:noFill/>
          <a:ln w="9525" cap="flat" cmpd="sng">
            <a:solidFill>
              <a:srgbClr val="000000"/>
            </a:solidFill>
            <a:prstDash val="solid"/>
            <a:round/>
            <a:headEnd type="none" w="med" len="med"/>
            <a:tailEnd type="triangle" w="med" len="med"/>
          </a:ln>
        </p:spPr>
      </p:cxnSp>
      <p:cxnSp>
        <p:nvCxnSpPr>
          <p:cNvPr id="812" name="Shape 812"/>
          <p:cNvCxnSpPr/>
          <p:nvPr/>
        </p:nvCxnSpPr>
        <p:spPr>
          <a:xfrm>
            <a:off x="3530348" y="1762791"/>
            <a:ext cx="453300" cy="261900"/>
          </a:xfrm>
          <a:prstGeom prst="straightConnector1">
            <a:avLst/>
          </a:prstGeom>
          <a:noFill/>
          <a:ln w="9525" cap="flat" cmpd="sng">
            <a:solidFill>
              <a:srgbClr val="000000"/>
            </a:solidFill>
            <a:prstDash val="solid"/>
            <a:round/>
            <a:headEnd type="none" w="med" len="med"/>
            <a:tailEnd type="triangle" w="med" len="med"/>
          </a:ln>
        </p:spPr>
      </p:cxnSp>
      <p:sp>
        <p:nvSpPr>
          <p:cNvPr id="813" name="Shape 813"/>
          <p:cNvSpPr/>
          <p:nvPr/>
        </p:nvSpPr>
        <p:spPr>
          <a:xfrm>
            <a:off x="4041201" y="1315072"/>
            <a:ext cx="1146900" cy="3045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434343"/>
                </a:solidFill>
                <a:latin typeface="Helvetica Neue"/>
                <a:ea typeface="Helvetica Neue"/>
                <a:cs typeface="Helvetica Neue"/>
                <a:sym typeface="Helvetica Neue"/>
              </a:rPr>
              <a:t>Web Load Balancer</a:t>
            </a:r>
            <a:endParaRPr sz="800">
              <a:solidFill>
                <a:srgbClr val="434343"/>
              </a:solidFill>
              <a:latin typeface="Helvetica Neue"/>
              <a:ea typeface="Helvetica Neue"/>
              <a:cs typeface="Helvetica Neue"/>
              <a:sym typeface="Helvetica Neue"/>
            </a:endParaRPr>
          </a:p>
        </p:txBody>
      </p:sp>
      <p:sp>
        <p:nvSpPr>
          <p:cNvPr id="814" name="Shape 814"/>
          <p:cNvSpPr/>
          <p:nvPr/>
        </p:nvSpPr>
        <p:spPr>
          <a:xfrm>
            <a:off x="4041201" y="1859198"/>
            <a:ext cx="1146900" cy="3045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434343"/>
                </a:solidFill>
                <a:latin typeface="Helvetica Neue"/>
                <a:ea typeface="Helvetica Neue"/>
                <a:cs typeface="Helvetica Neue"/>
                <a:sym typeface="Helvetica Neue"/>
              </a:rPr>
              <a:t>API Load Balancer</a:t>
            </a:r>
            <a:endParaRPr sz="800">
              <a:solidFill>
                <a:srgbClr val="434343"/>
              </a:solidFill>
              <a:latin typeface="Helvetica Neue"/>
              <a:ea typeface="Helvetica Neue"/>
              <a:cs typeface="Helvetica Neue"/>
              <a:sym typeface="Helvetica Neue"/>
            </a:endParaRPr>
          </a:p>
        </p:txBody>
      </p:sp>
      <p:cxnSp>
        <p:nvCxnSpPr>
          <p:cNvPr id="815" name="Shape 815"/>
          <p:cNvCxnSpPr/>
          <p:nvPr/>
        </p:nvCxnSpPr>
        <p:spPr>
          <a:xfrm>
            <a:off x="5239080" y="1479805"/>
            <a:ext cx="501000" cy="0"/>
          </a:xfrm>
          <a:prstGeom prst="straightConnector1">
            <a:avLst/>
          </a:prstGeom>
          <a:noFill/>
          <a:ln w="9525" cap="flat" cmpd="sng">
            <a:solidFill>
              <a:srgbClr val="000000"/>
            </a:solidFill>
            <a:prstDash val="solid"/>
            <a:round/>
            <a:headEnd type="none" w="med" len="med"/>
            <a:tailEnd type="triangle" w="med" len="med"/>
          </a:ln>
        </p:spPr>
      </p:cxnSp>
      <p:sp>
        <p:nvSpPr>
          <p:cNvPr id="816" name="Shape 816"/>
          <p:cNvSpPr/>
          <p:nvPr/>
        </p:nvSpPr>
        <p:spPr>
          <a:xfrm>
            <a:off x="5794492" y="1315072"/>
            <a:ext cx="1146900" cy="3045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434343"/>
                </a:solidFill>
                <a:latin typeface="Helvetica Neue"/>
                <a:ea typeface="Helvetica Neue"/>
                <a:cs typeface="Helvetica Neue"/>
                <a:sym typeface="Helvetica Neue"/>
              </a:rPr>
              <a:t>Web Servers</a:t>
            </a:r>
            <a:endParaRPr sz="800" b="1">
              <a:solidFill>
                <a:srgbClr val="434343"/>
              </a:solidFill>
              <a:latin typeface="Helvetica Neue"/>
              <a:ea typeface="Helvetica Neue"/>
              <a:cs typeface="Helvetica Neue"/>
              <a:sym typeface="Helvetica Neue"/>
            </a:endParaRPr>
          </a:p>
        </p:txBody>
      </p:sp>
      <p:sp>
        <p:nvSpPr>
          <p:cNvPr id="817" name="Shape 817"/>
          <p:cNvSpPr/>
          <p:nvPr/>
        </p:nvSpPr>
        <p:spPr>
          <a:xfrm>
            <a:off x="5794492" y="1859198"/>
            <a:ext cx="1146900" cy="3045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434343"/>
                </a:solidFill>
                <a:latin typeface="Helvetica Neue"/>
                <a:ea typeface="Helvetica Neue"/>
                <a:cs typeface="Helvetica Neue"/>
                <a:sym typeface="Helvetica Neue"/>
              </a:rPr>
              <a:t>API Servers</a:t>
            </a:r>
            <a:endParaRPr sz="800" b="1">
              <a:solidFill>
                <a:srgbClr val="434343"/>
              </a:solidFill>
              <a:latin typeface="Helvetica Neue"/>
              <a:ea typeface="Helvetica Neue"/>
              <a:cs typeface="Helvetica Neue"/>
              <a:sym typeface="Helvetica Neue"/>
            </a:endParaRPr>
          </a:p>
        </p:txBody>
      </p:sp>
      <p:cxnSp>
        <p:nvCxnSpPr>
          <p:cNvPr id="818" name="Shape 818"/>
          <p:cNvCxnSpPr/>
          <p:nvPr/>
        </p:nvCxnSpPr>
        <p:spPr>
          <a:xfrm>
            <a:off x="5239080" y="2023932"/>
            <a:ext cx="501000" cy="0"/>
          </a:xfrm>
          <a:prstGeom prst="straightConnector1">
            <a:avLst/>
          </a:prstGeom>
          <a:noFill/>
          <a:ln w="9525" cap="flat" cmpd="sng">
            <a:solidFill>
              <a:srgbClr val="000000"/>
            </a:solidFill>
            <a:prstDash val="solid"/>
            <a:round/>
            <a:headEnd type="none" w="med" len="med"/>
            <a:tailEnd type="triangle" w="med" len="med"/>
          </a:ln>
        </p:spPr>
      </p:cxnSp>
      <p:sp>
        <p:nvSpPr>
          <p:cNvPr id="819" name="Shape 819"/>
          <p:cNvSpPr txBox="1"/>
          <p:nvPr/>
        </p:nvSpPr>
        <p:spPr>
          <a:xfrm>
            <a:off x="2943869" y="2755642"/>
            <a:ext cx="1062000" cy="17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latin typeface="Helvetica Neue"/>
                <a:ea typeface="Helvetica Neue"/>
                <a:cs typeface="Helvetica Neue"/>
                <a:sym typeface="Helvetica Neue"/>
              </a:rPr>
              <a:t>Cloud Region #1</a:t>
            </a:r>
            <a:endParaRPr sz="800" b="1">
              <a:latin typeface="Helvetica Neue"/>
              <a:ea typeface="Helvetica Neue"/>
              <a:cs typeface="Helvetica Neue"/>
              <a:sym typeface="Helvetica Neue"/>
            </a:endParaRPr>
          </a:p>
        </p:txBody>
      </p:sp>
      <p:cxnSp>
        <p:nvCxnSpPr>
          <p:cNvPr id="820" name="Shape 820"/>
          <p:cNvCxnSpPr/>
          <p:nvPr/>
        </p:nvCxnSpPr>
        <p:spPr>
          <a:xfrm>
            <a:off x="6367258" y="2222485"/>
            <a:ext cx="0" cy="254400"/>
          </a:xfrm>
          <a:prstGeom prst="straightConnector1">
            <a:avLst/>
          </a:prstGeom>
          <a:noFill/>
          <a:ln w="9525" cap="flat" cmpd="sng">
            <a:solidFill>
              <a:srgbClr val="595959"/>
            </a:solidFill>
            <a:prstDash val="solid"/>
            <a:round/>
            <a:headEnd type="none" w="med" len="med"/>
            <a:tailEnd type="none" w="med" len="med"/>
          </a:ln>
        </p:spPr>
      </p:cxnSp>
      <p:cxnSp>
        <p:nvCxnSpPr>
          <p:cNvPr id="821" name="Shape 821"/>
          <p:cNvCxnSpPr/>
          <p:nvPr/>
        </p:nvCxnSpPr>
        <p:spPr>
          <a:xfrm rot="10800000">
            <a:off x="3356728" y="2473510"/>
            <a:ext cx="3010500" cy="0"/>
          </a:xfrm>
          <a:prstGeom prst="straightConnector1">
            <a:avLst/>
          </a:prstGeom>
          <a:noFill/>
          <a:ln w="9525" cap="flat" cmpd="sng">
            <a:solidFill>
              <a:srgbClr val="000000"/>
            </a:solidFill>
            <a:prstDash val="solid"/>
            <a:round/>
            <a:headEnd type="none" w="med" len="med"/>
            <a:tailEnd type="none" w="med" len="med"/>
          </a:ln>
        </p:spPr>
      </p:cxnSp>
      <p:cxnSp>
        <p:nvCxnSpPr>
          <p:cNvPr id="822" name="Shape 822"/>
          <p:cNvCxnSpPr/>
          <p:nvPr/>
        </p:nvCxnSpPr>
        <p:spPr>
          <a:xfrm>
            <a:off x="3352627" y="2472114"/>
            <a:ext cx="0" cy="150600"/>
          </a:xfrm>
          <a:prstGeom prst="straightConnector1">
            <a:avLst/>
          </a:prstGeom>
          <a:noFill/>
          <a:ln w="9525" cap="flat" cmpd="sng">
            <a:solidFill>
              <a:srgbClr val="000000"/>
            </a:solidFill>
            <a:prstDash val="solid"/>
            <a:round/>
            <a:headEnd type="none" w="med" len="med"/>
            <a:tailEnd type="triangle" w="med" len="med"/>
          </a:ln>
        </p:spPr>
      </p:cxnSp>
      <p:sp>
        <p:nvSpPr>
          <p:cNvPr id="823" name="Shape 823"/>
          <p:cNvSpPr/>
          <p:nvPr/>
        </p:nvSpPr>
        <p:spPr>
          <a:xfrm>
            <a:off x="5387275" y="1401500"/>
            <a:ext cx="150000" cy="7986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800"/>
          </a:p>
        </p:txBody>
      </p:sp>
      <p:cxnSp>
        <p:nvCxnSpPr>
          <p:cNvPr id="824" name="Shape 824"/>
          <p:cNvCxnSpPr/>
          <p:nvPr/>
        </p:nvCxnSpPr>
        <p:spPr>
          <a:xfrm>
            <a:off x="5461975" y="1179462"/>
            <a:ext cx="0" cy="1155600"/>
          </a:xfrm>
          <a:prstGeom prst="straightConnector1">
            <a:avLst/>
          </a:prstGeom>
          <a:noFill/>
          <a:ln w="19050" cap="flat" cmpd="sng">
            <a:solidFill>
              <a:srgbClr val="000000"/>
            </a:solidFill>
            <a:prstDash val="dot"/>
            <a:round/>
            <a:headEnd type="none" w="med" len="med"/>
            <a:tailEnd type="none" w="med" len="med"/>
          </a:ln>
        </p:spPr>
      </p:cxnSp>
      <p:sp>
        <p:nvSpPr>
          <p:cNvPr id="825" name="Shape 825"/>
          <p:cNvSpPr txBox="1"/>
          <p:nvPr/>
        </p:nvSpPr>
        <p:spPr>
          <a:xfrm>
            <a:off x="2849002" y="3227369"/>
            <a:ext cx="1080300" cy="272100"/>
          </a:xfrm>
          <a:prstGeom prst="rect">
            <a:avLst/>
          </a:prstGeom>
          <a:solidFill>
            <a:srgbClr val="B4A7D6"/>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800" b="1">
              <a:solidFill>
                <a:srgbClr val="434343"/>
              </a:solidFill>
            </a:endParaRPr>
          </a:p>
        </p:txBody>
      </p:sp>
      <p:sp>
        <p:nvSpPr>
          <p:cNvPr id="826" name="Shape 826"/>
          <p:cNvSpPr txBox="1"/>
          <p:nvPr/>
        </p:nvSpPr>
        <p:spPr>
          <a:xfrm>
            <a:off x="2849317" y="3502435"/>
            <a:ext cx="1080300" cy="478500"/>
          </a:xfrm>
          <a:prstGeom prst="rect">
            <a:avLst/>
          </a:prstGeom>
          <a:solidFill>
            <a:srgbClr val="F8F8F8"/>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600">
              <a:solidFill>
                <a:srgbClr val="434343"/>
              </a:solidFill>
            </a:endParaRPr>
          </a:p>
        </p:txBody>
      </p:sp>
      <p:sp>
        <p:nvSpPr>
          <p:cNvPr id="827" name="Shape 827"/>
          <p:cNvSpPr txBox="1"/>
          <p:nvPr/>
        </p:nvSpPr>
        <p:spPr>
          <a:xfrm>
            <a:off x="3077602" y="3074969"/>
            <a:ext cx="1080300" cy="272100"/>
          </a:xfrm>
          <a:prstGeom prst="rect">
            <a:avLst/>
          </a:prstGeom>
          <a:solidFill>
            <a:srgbClr val="8E7CC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latin typeface="Open Sans"/>
                <a:ea typeface="Open Sans"/>
                <a:cs typeface="Open Sans"/>
                <a:sym typeface="Open Sans"/>
              </a:rPr>
              <a:t>Worker </a:t>
            </a:r>
            <a:r>
              <a:rPr lang="en" sz="800" b="1">
                <a:solidFill>
                  <a:srgbClr val="FFFFFF"/>
                </a:solidFill>
                <a:latin typeface="Open Sans"/>
                <a:ea typeface="Open Sans"/>
                <a:cs typeface="Open Sans"/>
                <a:sym typeface="Open Sans"/>
              </a:rPr>
              <a:t>xN</a:t>
            </a:r>
            <a:endParaRPr sz="800" b="1">
              <a:solidFill>
                <a:srgbClr val="FFFFFF"/>
              </a:solidFill>
              <a:latin typeface="Open Sans"/>
              <a:ea typeface="Open Sans"/>
              <a:cs typeface="Open Sans"/>
              <a:sym typeface="Open Sans"/>
            </a:endParaRPr>
          </a:p>
        </p:txBody>
      </p:sp>
      <p:sp>
        <p:nvSpPr>
          <p:cNvPr id="828" name="Shape 828"/>
          <p:cNvSpPr txBox="1"/>
          <p:nvPr/>
        </p:nvSpPr>
        <p:spPr>
          <a:xfrm>
            <a:off x="3077917" y="3350035"/>
            <a:ext cx="1080300" cy="478500"/>
          </a:xfrm>
          <a:prstGeom prst="rect">
            <a:avLst/>
          </a:prstGeom>
          <a:solidFill>
            <a:srgbClr val="F3F3F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 sz="600">
                <a:solidFill>
                  <a:srgbClr val="434343"/>
                </a:solidFill>
              </a:rPr>
              <a:t>Docker(algorithm#1)</a:t>
            </a:r>
            <a:endParaRPr sz="600">
              <a:solidFill>
                <a:srgbClr val="434343"/>
              </a:solidFill>
            </a:endParaRPr>
          </a:p>
          <a:p>
            <a:pPr marL="0" lvl="0" indent="0" rtl="0">
              <a:lnSpc>
                <a:spcPct val="115000"/>
              </a:lnSpc>
              <a:spcBef>
                <a:spcPts val="0"/>
              </a:spcBef>
              <a:spcAft>
                <a:spcPts val="0"/>
              </a:spcAft>
              <a:buClr>
                <a:srgbClr val="000000"/>
              </a:buClr>
              <a:buSzPts val="1100"/>
              <a:buFont typeface="Arial"/>
              <a:buNone/>
            </a:pPr>
            <a:r>
              <a:rPr lang="en" sz="600">
                <a:solidFill>
                  <a:srgbClr val="434343"/>
                </a:solidFill>
              </a:rPr>
              <a:t>..</a:t>
            </a:r>
            <a:endParaRPr sz="600">
              <a:solidFill>
                <a:srgbClr val="434343"/>
              </a:solidFill>
            </a:endParaRPr>
          </a:p>
          <a:p>
            <a:pPr marL="0" lvl="0" indent="0" rtl="0">
              <a:lnSpc>
                <a:spcPct val="115000"/>
              </a:lnSpc>
              <a:spcBef>
                <a:spcPts val="0"/>
              </a:spcBef>
              <a:spcAft>
                <a:spcPts val="0"/>
              </a:spcAft>
              <a:buNone/>
            </a:pPr>
            <a:r>
              <a:rPr lang="en" sz="600">
                <a:solidFill>
                  <a:srgbClr val="434343"/>
                </a:solidFill>
              </a:rPr>
              <a:t>Docker(algorithm#n)</a:t>
            </a:r>
            <a:endParaRPr sz="600">
              <a:solidFill>
                <a:srgbClr val="434343"/>
              </a:solidFill>
            </a:endParaRPr>
          </a:p>
        </p:txBody>
      </p:sp>
      <p:sp>
        <p:nvSpPr>
          <p:cNvPr id="829" name="Shape 829"/>
          <p:cNvSpPr/>
          <p:nvPr/>
        </p:nvSpPr>
        <p:spPr>
          <a:xfrm>
            <a:off x="4745500" y="2673950"/>
            <a:ext cx="2133600" cy="1659600"/>
          </a:xfrm>
          <a:prstGeom prst="roundRect">
            <a:avLst>
              <a:gd name="adj" fmla="val 5556"/>
            </a:avLst>
          </a:prstGeom>
          <a:noFill/>
          <a:ln w="9525" cap="flat" cmpd="sng">
            <a:solidFill>
              <a:srgbClr val="595959"/>
            </a:solidFill>
            <a:prstDash val="dot"/>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800"/>
          </a:p>
        </p:txBody>
      </p:sp>
      <p:sp>
        <p:nvSpPr>
          <p:cNvPr id="830" name="Shape 830"/>
          <p:cNvSpPr txBox="1"/>
          <p:nvPr/>
        </p:nvSpPr>
        <p:spPr>
          <a:xfrm>
            <a:off x="5058802" y="3379769"/>
            <a:ext cx="1080300" cy="272100"/>
          </a:xfrm>
          <a:prstGeom prst="rect">
            <a:avLst/>
          </a:prstGeom>
          <a:solidFill>
            <a:srgbClr val="D9D2E9"/>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800" b="1">
              <a:solidFill>
                <a:srgbClr val="434343"/>
              </a:solidFill>
            </a:endParaRPr>
          </a:p>
        </p:txBody>
      </p:sp>
      <p:sp>
        <p:nvSpPr>
          <p:cNvPr id="831" name="Shape 831"/>
          <p:cNvSpPr txBox="1"/>
          <p:nvPr/>
        </p:nvSpPr>
        <p:spPr>
          <a:xfrm>
            <a:off x="5059117" y="3654835"/>
            <a:ext cx="1080300" cy="478500"/>
          </a:xfrm>
          <a:prstGeom prst="rect">
            <a:avLst/>
          </a:prstGeom>
          <a:solidFill>
            <a:srgbClr val="FEFEFE"/>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600">
              <a:solidFill>
                <a:srgbClr val="434343"/>
              </a:solidFill>
            </a:endParaRPr>
          </a:p>
        </p:txBody>
      </p:sp>
      <p:sp>
        <p:nvSpPr>
          <p:cNvPr id="832" name="Shape 832"/>
          <p:cNvSpPr txBox="1"/>
          <p:nvPr/>
        </p:nvSpPr>
        <p:spPr>
          <a:xfrm>
            <a:off x="5382269" y="2755642"/>
            <a:ext cx="1062000" cy="17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latin typeface="Helvetica Neue"/>
                <a:ea typeface="Helvetica Neue"/>
                <a:cs typeface="Helvetica Neue"/>
                <a:sym typeface="Helvetica Neue"/>
              </a:rPr>
              <a:t>Cloud Region #2</a:t>
            </a:r>
            <a:endParaRPr sz="800" b="1">
              <a:latin typeface="Helvetica Neue"/>
              <a:ea typeface="Helvetica Neue"/>
              <a:cs typeface="Helvetica Neue"/>
              <a:sym typeface="Helvetica Neue"/>
            </a:endParaRPr>
          </a:p>
        </p:txBody>
      </p:sp>
      <p:sp>
        <p:nvSpPr>
          <p:cNvPr id="833" name="Shape 833"/>
          <p:cNvSpPr txBox="1"/>
          <p:nvPr/>
        </p:nvSpPr>
        <p:spPr>
          <a:xfrm>
            <a:off x="5287402" y="3227369"/>
            <a:ext cx="1080300" cy="272100"/>
          </a:xfrm>
          <a:prstGeom prst="rect">
            <a:avLst/>
          </a:prstGeom>
          <a:solidFill>
            <a:srgbClr val="B4A7D6"/>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800" b="1">
              <a:solidFill>
                <a:srgbClr val="434343"/>
              </a:solidFill>
            </a:endParaRPr>
          </a:p>
        </p:txBody>
      </p:sp>
      <p:sp>
        <p:nvSpPr>
          <p:cNvPr id="834" name="Shape 834"/>
          <p:cNvSpPr txBox="1"/>
          <p:nvPr/>
        </p:nvSpPr>
        <p:spPr>
          <a:xfrm>
            <a:off x="5287717" y="3502435"/>
            <a:ext cx="1080300" cy="478500"/>
          </a:xfrm>
          <a:prstGeom prst="rect">
            <a:avLst/>
          </a:prstGeom>
          <a:solidFill>
            <a:srgbClr val="F8F8F8"/>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600">
              <a:solidFill>
                <a:srgbClr val="434343"/>
              </a:solidFill>
            </a:endParaRPr>
          </a:p>
        </p:txBody>
      </p:sp>
      <p:sp>
        <p:nvSpPr>
          <p:cNvPr id="835" name="Shape 835"/>
          <p:cNvSpPr txBox="1"/>
          <p:nvPr/>
        </p:nvSpPr>
        <p:spPr>
          <a:xfrm>
            <a:off x="5516002" y="3074969"/>
            <a:ext cx="1080300" cy="272100"/>
          </a:xfrm>
          <a:prstGeom prst="rect">
            <a:avLst/>
          </a:prstGeom>
          <a:solidFill>
            <a:srgbClr val="8E7CC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latin typeface="Open Sans"/>
                <a:ea typeface="Open Sans"/>
                <a:cs typeface="Open Sans"/>
                <a:sym typeface="Open Sans"/>
              </a:rPr>
              <a:t>Worker </a:t>
            </a:r>
            <a:r>
              <a:rPr lang="en" sz="800" b="1">
                <a:solidFill>
                  <a:srgbClr val="FFFFFF"/>
                </a:solidFill>
                <a:latin typeface="Open Sans"/>
                <a:ea typeface="Open Sans"/>
                <a:cs typeface="Open Sans"/>
                <a:sym typeface="Open Sans"/>
              </a:rPr>
              <a:t>xN</a:t>
            </a:r>
            <a:endParaRPr sz="800" b="1">
              <a:solidFill>
                <a:srgbClr val="FFFFFF"/>
              </a:solidFill>
              <a:latin typeface="Open Sans"/>
              <a:ea typeface="Open Sans"/>
              <a:cs typeface="Open Sans"/>
              <a:sym typeface="Open Sans"/>
            </a:endParaRPr>
          </a:p>
        </p:txBody>
      </p:sp>
      <p:sp>
        <p:nvSpPr>
          <p:cNvPr id="836" name="Shape 836"/>
          <p:cNvSpPr txBox="1"/>
          <p:nvPr/>
        </p:nvSpPr>
        <p:spPr>
          <a:xfrm>
            <a:off x="5516317" y="3350035"/>
            <a:ext cx="1080300" cy="478500"/>
          </a:xfrm>
          <a:prstGeom prst="rect">
            <a:avLst/>
          </a:prstGeom>
          <a:solidFill>
            <a:srgbClr val="F3F3F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 sz="600">
                <a:solidFill>
                  <a:srgbClr val="434343"/>
                </a:solidFill>
              </a:rPr>
              <a:t>Docker(algorithm#1)</a:t>
            </a:r>
            <a:endParaRPr sz="600">
              <a:solidFill>
                <a:srgbClr val="434343"/>
              </a:solidFill>
            </a:endParaRPr>
          </a:p>
          <a:p>
            <a:pPr marL="0" lvl="0" indent="0" rtl="0">
              <a:lnSpc>
                <a:spcPct val="115000"/>
              </a:lnSpc>
              <a:spcBef>
                <a:spcPts val="0"/>
              </a:spcBef>
              <a:spcAft>
                <a:spcPts val="0"/>
              </a:spcAft>
              <a:buClr>
                <a:srgbClr val="000000"/>
              </a:buClr>
              <a:buSzPts val="1100"/>
              <a:buFont typeface="Arial"/>
              <a:buNone/>
            </a:pPr>
            <a:r>
              <a:rPr lang="en" sz="600">
                <a:solidFill>
                  <a:srgbClr val="434343"/>
                </a:solidFill>
              </a:rPr>
              <a:t>..</a:t>
            </a:r>
            <a:endParaRPr sz="600">
              <a:solidFill>
                <a:srgbClr val="434343"/>
              </a:solidFill>
            </a:endParaRPr>
          </a:p>
          <a:p>
            <a:pPr marL="0" lvl="0" indent="0" rtl="0">
              <a:lnSpc>
                <a:spcPct val="115000"/>
              </a:lnSpc>
              <a:spcBef>
                <a:spcPts val="0"/>
              </a:spcBef>
              <a:spcAft>
                <a:spcPts val="0"/>
              </a:spcAft>
              <a:buNone/>
            </a:pPr>
            <a:r>
              <a:rPr lang="en" sz="600">
                <a:solidFill>
                  <a:srgbClr val="434343"/>
                </a:solidFill>
              </a:rPr>
              <a:t>Docker(algorithm#n)</a:t>
            </a:r>
            <a:endParaRPr sz="600">
              <a:solidFill>
                <a:srgbClr val="434343"/>
              </a:solidFill>
            </a:endParaRPr>
          </a:p>
        </p:txBody>
      </p:sp>
      <p:cxnSp>
        <p:nvCxnSpPr>
          <p:cNvPr id="837" name="Shape 837"/>
          <p:cNvCxnSpPr/>
          <p:nvPr/>
        </p:nvCxnSpPr>
        <p:spPr>
          <a:xfrm>
            <a:off x="5867227" y="2472114"/>
            <a:ext cx="0" cy="150600"/>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Shape 842"/>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26</a:t>
            </a:fld>
            <a:endParaRPr sz="1000" b="0" i="0" u="none" strike="noStrike" cap="none">
              <a:solidFill>
                <a:srgbClr val="888888"/>
              </a:solidFill>
              <a:latin typeface="Lato"/>
              <a:ea typeface="Lato"/>
              <a:cs typeface="Lato"/>
              <a:sym typeface="Lato"/>
            </a:endParaRPr>
          </a:p>
        </p:txBody>
      </p:sp>
      <p:sp>
        <p:nvSpPr>
          <p:cNvPr id="843" name="Shape 843"/>
          <p:cNvSpPr txBox="1"/>
          <p:nvPr/>
        </p:nvSpPr>
        <p:spPr>
          <a:xfrm>
            <a:off x="429150" y="420275"/>
            <a:ext cx="4280700" cy="48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675CC5"/>
                </a:solidFill>
                <a:latin typeface="Raleway"/>
                <a:ea typeface="Raleway"/>
                <a:cs typeface="Raleway"/>
                <a:sym typeface="Raleway"/>
              </a:rPr>
              <a:t>Elastic Scaling with Intelligent Orchestration</a:t>
            </a:r>
            <a:endParaRPr sz="2400" b="1">
              <a:solidFill>
                <a:srgbClr val="675CC5"/>
              </a:solidFill>
              <a:latin typeface="Raleway"/>
              <a:ea typeface="Raleway"/>
              <a:cs typeface="Raleway"/>
              <a:sym typeface="Raleway"/>
            </a:endParaRPr>
          </a:p>
        </p:txBody>
      </p:sp>
      <p:sp>
        <p:nvSpPr>
          <p:cNvPr id="844" name="Shape 844"/>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845" name="Shape 845"/>
          <p:cNvCxnSpPr/>
          <p:nvPr/>
        </p:nvCxnSpPr>
        <p:spPr>
          <a:xfrm>
            <a:off x="4709850" y="1411750"/>
            <a:ext cx="0" cy="2419800"/>
          </a:xfrm>
          <a:prstGeom prst="straightConnector1">
            <a:avLst/>
          </a:prstGeom>
          <a:noFill/>
          <a:ln w="9525" cap="flat" cmpd="sng">
            <a:solidFill>
              <a:schemeClr val="dk2"/>
            </a:solidFill>
            <a:prstDash val="dot"/>
            <a:round/>
            <a:headEnd type="none" w="med" len="med"/>
            <a:tailEnd type="none" w="med" len="med"/>
          </a:ln>
        </p:spPr>
      </p:cxnSp>
      <p:sp>
        <p:nvSpPr>
          <p:cNvPr id="846" name="Shape 846"/>
          <p:cNvSpPr txBox="1"/>
          <p:nvPr/>
        </p:nvSpPr>
        <p:spPr>
          <a:xfrm>
            <a:off x="509425" y="1411750"/>
            <a:ext cx="4032600" cy="22266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b="1">
                <a:latin typeface="Raleway"/>
                <a:ea typeface="Raleway"/>
                <a:cs typeface="Raleway"/>
                <a:sym typeface="Raleway"/>
              </a:rPr>
              <a:t>Knowing that:</a:t>
            </a:r>
            <a:endParaRPr b="1">
              <a:latin typeface="Raleway"/>
              <a:ea typeface="Raleway"/>
              <a:cs typeface="Raleway"/>
              <a:sym typeface="Raleway"/>
            </a:endParaRPr>
          </a:p>
          <a:p>
            <a:pPr marL="457200" lvl="0" indent="-304800" rtl="0">
              <a:lnSpc>
                <a:spcPct val="115000"/>
              </a:lnSpc>
              <a:spcBef>
                <a:spcPts val="0"/>
              </a:spcBef>
              <a:spcAft>
                <a:spcPts val="0"/>
              </a:spcAft>
              <a:buSzPts val="1200"/>
              <a:buFont typeface="Raleway"/>
              <a:buChar char="●"/>
            </a:pPr>
            <a:r>
              <a:rPr lang="en" sz="1200" b="1">
                <a:latin typeface="Open Sans"/>
                <a:ea typeface="Open Sans"/>
                <a:cs typeface="Open Sans"/>
                <a:sym typeface="Open Sans"/>
              </a:rPr>
              <a:t>Algorithm A</a:t>
            </a:r>
            <a:r>
              <a:rPr lang="en" sz="1200">
                <a:latin typeface="Open Sans"/>
                <a:ea typeface="Open Sans"/>
                <a:cs typeface="Open Sans"/>
                <a:sym typeface="Open Sans"/>
              </a:rPr>
              <a:t> </a:t>
            </a:r>
            <a:r>
              <a:rPr lang="en" sz="1200">
                <a:latin typeface="Open Sans Light"/>
                <a:ea typeface="Open Sans Light"/>
                <a:cs typeface="Open Sans Light"/>
                <a:sym typeface="Open Sans Light"/>
              </a:rPr>
              <a:t>always calls</a:t>
            </a:r>
            <a:r>
              <a:rPr lang="en" sz="1200">
                <a:latin typeface="Open Sans"/>
                <a:ea typeface="Open Sans"/>
                <a:cs typeface="Open Sans"/>
                <a:sym typeface="Open Sans"/>
              </a:rPr>
              <a:t> </a:t>
            </a:r>
            <a:r>
              <a:rPr lang="en" sz="1200" b="1">
                <a:latin typeface="Open Sans"/>
                <a:ea typeface="Open Sans"/>
                <a:cs typeface="Open Sans"/>
                <a:sym typeface="Open Sans"/>
              </a:rPr>
              <a:t>Algorithm B</a:t>
            </a:r>
            <a:endParaRPr sz="1200" b="1">
              <a:latin typeface="Open Sans"/>
              <a:ea typeface="Open Sans"/>
              <a:cs typeface="Open Sans"/>
              <a:sym typeface="Open Sans"/>
            </a:endParaRPr>
          </a:p>
          <a:p>
            <a:pPr marL="457200" lvl="0" indent="-304800" rtl="0">
              <a:lnSpc>
                <a:spcPct val="115000"/>
              </a:lnSpc>
              <a:spcBef>
                <a:spcPts val="0"/>
              </a:spcBef>
              <a:spcAft>
                <a:spcPts val="0"/>
              </a:spcAft>
              <a:buClr>
                <a:schemeClr val="dk1"/>
              </a:buClr>
              <a:buSzPts val="1200"/>
              <a:buFont typeface="Open Sans Light"/>
              <a:buChar char="●"/>
            </a:pPr>
            <a:r>
              <a:rPr lang="en" sz="1200">
                <a:solidFill>
                  <a:schemeClr val="dk1"/>
                </a:solidFill>
                <a:latin typeface="Open Sans Light"/>
                <a:ea typeface="Open Sans Light"/>
                <a:cs typeface="Open Sans Light"/>
                <a:sym typeface="Open Sans Light"/>
              </a:rPr>
              <a:t>Algorithm A consumes X CPU, X Memory, etc</a:t>
            </a:r>
            <a:endParaRPr sz="1200">
              <a:solidFill>
                <a:schemeClr val="dk1"/>
              </a:solidFill>
              <a:latin typeface="Open Sans Light"/>
              <a:ea typeface="Open Sans Light"/>
              <a:cs typeface="Open Sans Light"/>
              <a:sym typeface="Open Sans Light"/>
            </a:endParaRPr>
          </a:p>
          <a:p>
            <a:pPr marL="457200" lvl="0" indent="-304800" rtl="0">
              <a:lnSpc>
                <a:spcPct val="115000"/>
              </a:lnSpc>
              <a:spcBef>
                <a:spcPts val="0"/>
              </a:spcBef>
              <a:spcAft>
                <a:spcPts val="0"/>
              </a:spcAft>
              <a:buClr>
                <a:schemeClr val="dk1"/>
              </a:buClr>
              <a:buSzPts val="1200"/>
              <a:buFont typeface="Open Sans Light"/>
              <a:buChar char="●"/>
            </a:pPr>
            <a:r>
              <a:rPr lang="en" sz="1200">
                <a:solidFill>
                  <a:schemeClr val="dk1"/>
                </a:solidFill>
                <a:latin typeface="Open Sans Light"/>
                <a:ea typeface="Open Sans Light"/>
                <a:cs typeface="Open Sans Light"/>
                <a:sym typeface="Open Sans Light"/>
              </a:rPr>
              <a:t>Algorithm B consumes X CPU, X Memory, etc</a:t>
            </a:r>
            <a:endParaRPr sz="1200">
              <a:solidFill>
                <a:schemeClr val="dk1"/>
              </a:solidFill>
              <a:latin typeface="Open Sans Light"/>
              <a:ea typeface="Open Sans Light"/>
              <a:cs typeface="Open Sans Light"/>
              <a:sym typeface="Open Sans Light"/>
            </a:endParaRPr>
          </a:p>
          <a:p>
            <a:pPr marL="0" lvl="0" indent="0" rtl="0">
              <a:lnSpc>
                <a:spcPct val="115000"/>
              </a:lnSpc>
              <a:spcBef>
                <a:spcPts val="0"/>
              </a:spcBef>
              <a:spcAft>
                <a:spcPts val="0"/>
              </a:spcAft>
              <a:buNone/>
            </a:pPr>
            <a:endParaRPr sz="1200">
              <a:latin typeface="Raleway"/>
              <a:ea typeface="Raleway"/>
              <a:cs typeface="Raleway"/>
              <a:sym typeface="Raleway"/>
            </a:endParaRPr>
          </a:p>
          <a:p>
            <a:pPr marL="0" lvl="0" indent="0" rtl="0">
              <a:lnSpc>
                <a:spcPct val="115000"/>
              </a:lnSpc>
              <a:spcBef>
                <a:spcPts val="0"/>
              </a:spcBef>
              <a:spcAft>
                <a:spcPts val="0"/>
              </a:spcAft>
              <a:buNone/>
            </a:pPr>
            <a:r>
              <a:rPr lang="en" b="1">
                <a:latin typeface="Raleway"/>
                <a:ea typeface="Raleway"/>
                <a:cs typeface="Raleway"/>
                <a:sym typeface="Raleway"/>
              </a:rPr>
              <a:t>Therefore we can slot them in a way that:</a:t>
            </a:r>
            <a:endParaRPr b="1">
              <a:latin typeface="Raleway"/>
              <a:ea typeface="Raleway"/>
              <a:cs typeface="Raleway"/>
              <a:sym typeface="Raleway"/>
            </a:endParaRPr>
          </a:p>
          <a:p>
            <a:pPr marL="457200" lvl="0" indent="-304800" rtl="0">
              <a:lnSpc>
                <a:spcPct val="115000"/>
              </a:lnSpc>
              <a:spcBef>
                <a:spcPts val="0"/>
              </a:spcBef>
              <a:spcAft>
                <a:spcPts val="0"/>
              </a:spcAft>
              <a:buSzPts val="1200"/>
              <a:buFont typeface="Open Sans Light"/>
              <a:buChar char="●"/>
            </a:pPr>
            <a:r>
              <a:rPr lang="en" sz="1200">
                <a:latin typeface="Open Sans Light"/>
                <a:ea typeface="Open Sans Light"/>
                <a:cs typeface="Open Sans Light"/>
                <a:sym typeface="Open Sans Light"/>
              </a:rPr>
              <a:t>Reduce network latency</a:t>
            </a:r>
            <a:endParaRPr sz="1200">
              <a:latin typeface="Open Sans Light"/>
              <a:ea typeface="Open Sans Light"/>
              <a:cs typeface="Open Sans Light"/>
              <a:sym typeface="Open Sans Light"/>
            </a:endParaRPr>
          </a:p>
          <a:p>
            <a:pPr marL="457200" lvl="0" indent="-304800" rtl="0">
              <a:lnSpc>
                <a:spcPct val="115000"/>
              </a:lnSpc>
              <a:spcBef>
                <a:spcPts val="0"/>
              </a:spcBef>
              <a:spcAft>
                <a:spcPts val="0"/>
              </a:spcAft>
              <a:buSzPts val="1200"/>
              <a:buFont typeface="Open Sans Light"/>
              <a:buChar char="●"/>
            </a:pPr>
            <a:r>
              <a:rPr lang="en" sz="1200">
                <a:latin typeface="Open Sans Light"/>
                <a:ea typeface="Open Sans Light"/>
                <a:cs typeface="Open Sans Light"/>
                <a:sym typeface="Open Sans Light"/>
              </a:rPr>
              <a:t>Increase cluster utilization</a:t>
            </a:r>
            <a:endParaRPr sz="1200">
              <a:latin typeface="Open Sans Light"/>
              <a:ea typeface="Open Sans Light"/>
              <a:cs typeface="Open Sans Light"/>
              <a:sym typeface="Open Sans Light"/>
            </a:endParaRPr>
          </a:p>
          <a:p>
            <a:pPr marL="457200" lvl="0" indent="-304800" rtl="0">
              <a:lnSpc>
                <a:spcPct val="115000"/>
              </a:lnSpc>
              <a:spcBef>
                <a:spcPts val="0"/>
              </a:spcBef>
              <a:spcAft>
                <a:spcPts val="0"/>
              </a:spcAft>
              <a:buSzPts val="1200"/>
              <a:buFont typeface="Open Sans Light"/>
              <a:buChar char="●"/>
            </a:pPr>
            <a:r>
              <a:rPr lang="en" sz="1200">
                <a:latin typeface="Open Sans Light"/>
                <a:ea typeface="Open Sans Light"/>
                <a:cs typeface="Open Sans Light"/>
                <a:sym typeface="Open Sans Light"/>
              </a:rPr>
              <a:t>Build dependency graphs</a:t>
            </a:r>
            <a:endParaRPr sz="1200">
              <a:latin typeface="Open Sans Light"/>
              <a:ea typeface="Open Sans Light"/>
              <a:cs typeface="Open Sans Light"/>
              <a:sym typeface="Open Sans Light"/>
            </a:endParaRPr>
          </a:p>
          <a:p>
            <a:pPr marL="0" lvl="0" indent="0" rtl="0">
              <a:spcBef>
                <a:spcPts val="0"/>
              </a:spcBef>
              <a:spcAft>
                <a:spcPts val="0"/>
              </a:spcAft>
              <a:buNone/>
            </a:pPr>
            <a:endParaRPr sz="1200">
              <a:latin typeface="Raleway"/>
              <a:ea typeface="Raleway"/>
              <a:cs typeface="Raleway"/>
              <a:sym typeface="Raleway"/>
            </a:endParaRPr>
          </a:p>
        </p:txBody>
      </p:sp>
      <p:sp>
        <p:nvSpPr>
          <p:cNvPr id="847" name="Shape 847"/>
          <p:cNvSpPr/>
          <p:nvPr/>
        </p:nvSpPr>
        <p:spPr>
          <a:xfrm>
            <a:off x="6172200" y="1487752"/>
            <a:ext cx="1581000" cy="790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endParaRPr sz="900"/>
          </a:p>
        </p:txBody>
      </p:sp>
      <p:sp>
        <p:nvSpPr>
          <p:cNvPr id="848" name="Shape 848"/>
          <p:cNvSpPr/>
          <p:nvPr/>
        </p:nvSpPr>
        <p:spPr>
          <a:xfrm>
            <a:off x="6172190" y="1248050"/>
            <a:ext cx="1581000" cy="2397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FFFFFF"/>
                </a:solidFill>
                <a:latin typeface="Raleway"/>
                <a:ea typeface="Raleway"/>
                <a:cs typeface="Raleway"/>
                <a:sym typeface="Raleway"/>
              </a:rPr>
              <a:t>FoodClassifier</a:t>
            </a:r>
            <a:endParaRPr sz="900" b="1">
              <a:solidFill>
                <a:srgbClr val="FFFFFF"/>
              </a:solidFill>
              <a:latin typeface="Raleway"/>
              <a:ea typeface="Raleway"/>
              <a:cs typeface="Raleway"/>
              <a:sym typeface="Raleway"/>
            </a:endParaRPr>
          </a:p>
        </p:txBody>
      </p:sp>
      <p:sp>
        <p:nvSpPr>
          <p:cNvPr id="849" name="Shape 849"/>
          <p:cNvSpPr/>
          <p:nvPr/>
        </p:nvSpPr>
        <p:spPr>
          <a:xfrm>
            <a:off x="5224925" y="3280744"/>
            <a:ext cx="1581000" cy="919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endParaRPr sz="900"/>
          </a:p>
        </p:txBody>
      </p:sp>
      <p:sp>
        <p:nvSpPr>
          <p:cNvPr id="850" name="Shape 850"/>
          <p:cNvSpPr/>
          <p:nvPr/>
        </p:nvSpPr>
        <p:spPr>
          <a:xfrm>
            <a:off x="5224925" y="3037580"/>
            <a:ext cx="1581000" cy="2397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FFFFFF"/>
                </a:solidFill>
                <a:latin typeface="Raleway"/>
                <a:ea typeface="Raleway"/>
                <a:cs typeface="Raleway"/>
                <a:sym typeface="Raleway"/>
              </a:rPr>
              <a:t>FruitClassifier</a:t>
            </a:r>
            <a:endParaRPr sz="900" b="1">
              <a:solidFill>
                <a:srgbClr val="FFFFFF"/>
              </a:solidFill>
              <a:latin typeface="Raleway"/>
              <a:ea typeface="Raleway"/>
              <a:cs typeface="Raleway"/>
              <a:sym typeface="Raleway"/>
            </a:endParaRPr>
          </a:p>
        </p:txBody>
      </p:sp>
      <p:sp>
        <p:nvSpPr>
          <p:cNvPr id="851" name="Shape 851"/>
          <p:cNvSpPr/>
          <p:nvPr/>
        </p:nvSpPr>
        <p:spPr>
          <a:xfrm>
            <a:off x="7142274" y="3255275"/>
            <a:ext cx="1581000" cy="919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endParaRPr sz="900"/>
          </a:p>
        </p:txBody>
      </p:sp>
      <p:sp>
        <p:nvSpPr>
          <p:cNvPr id="852" name="Shape 852"/>
          <p:cNvSpPr/>
          <p:nvPr/>
        </p:nvSpPr>
        <p:spPr>
          <a:xfrm>
            <a:off x="7142272" y="3017605"/>
            <a:ext cx="1581000" cy="239700"/>
          </a:xfrm>
          <a:prstGeom prst="round2SameRect">
            <a:avLst>
              <a:gd name="adj1" fmla="val 16667"/>
              <a:gd name="adj2" fmla="val 0"/>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900" b="1">
                <a:solidFill>
                  <a:schemeClr val="lt1"/>
                </a:solidFill>
                <a:latin typeface="Raleway"/>
                <a:ea typeface="Raleway"/>
                <a:cs typeface="Raleway"/>
                <a:sym typeface="Raleway"/>
              </a:rPr>
              <a:t>VeggieClassifier</a:t>
            </a:r>
            <a:endParaRPr sz="900" b="1">
              <a:solidFill>
                <a:srgbClr val="FFFFFF"/>
              </a:solidFill>
              <a:latin typeface="Raleway"/>
              <a:ea typeface="Raleway"/>
              <a:cs typeface="Raleway"/>
              <a:sym typeface="Raleway"/>
            </a:endParaRPr>
          </a:p>
        </p:txBody>
      </p:sp>
      <p:cxnSp>
        <p:nvCxnSpPr>
          <p:cNvPr id="853" name="Shape 853"/>
          <p:cNvCxnSpPr>
            <a:stCxn id="847" idx="2"/>
            <a:endCxn id="850" idx="3"/>
          </p:cNvCxnSpPr>
          <p:nvPr/>
        </p:nvCxnSpPr>
        <p:spPr>
          <a:xfrm flipH="1">
            <a:off x="6015300" y="2278552"/>
            <a:ext cx="947400" cy="759000"/>
          </a:xfrm>
          <a:prstGeom prst="straightConnector1">
            <a:avLst/>
          </a:prstGeom>
          <a:noFill/>
          <a:ln w="9525" cap="flat" cmpd="sng">
            <a:solidFill>
              <a:srgbClr val="000000"/>
            </a:solidFill>
            <a:prstDash val="solid"/>
            <a:round/>
            <a:headEnd type="none" w="med" len="med"/>
            <a:tailEnd type="none" w="med" len="med"/>
          </a:ln>
        </p:spPr>
      </p:cxnSp>
      <p:cxnSp>
        <p:nvCxnSpPr>
          <p:cNvPr id="854" name="Shape 854"/>
          <p:cNvCxnSpPr>
            <a:stCxn id="847" idx="2"/>
            <a:endCxn id="852" idx="3"/>
          </p:cNvCxnSpPr>
          <p:nvPr/>
        </p:nvCxnSpPr>
        <p:spPr>
          <a:xfrm>
            <a:off x="6962700" y="2278552"/>
            <a:ext cx="970200" cy="739200"/>
          </a:xfrm>
          <a:prstGeom prst="straightConnector1">
            <a:avLst/>
          </a:prstGeom>
          <a:noFill/>
          <a:ln w="9525" cap="flat" cmpd="sng">
            <a:solidFill>
              <a:srgbClr val="000000"/>
            </a:solidFill>
            <a:prstDash val="solid"/>
            <a:round/>
            <a:headEnd type="none" w="med" len="med"/>
            <a:tailEnd type="none" w="med" len="med"/>
          </a:ln>
        </p:spPr>
      </p:cxnSp>
      <p:pic>
        <p:nvPicPr>
          <p:cNvPr id="855" name="Shape 855"/>
          <p:cNvPicPr preferRelativeResize="0"/>
          <p:nvPr/>
        </p:nvPicPr>
        <p:blipFill rotWithShape="1">
          <a:blip r:embed="rId3">
            <a:alphaModFix/>
          </a:blip>
          <a:srcRect r="59742"/>
          <a:stretch/>
        </p:blipFill>
        <p:spPr>
          <a:xfrm>
            <a:off x="6681838" y="1604084"/>
            <a:ext cx="561734" cy="558138"/>
          </a:xfrm>
          <a:prstGeom prst="rect">
            <a:avLst/>
          </a:prstGeom>
          <a:noFill/>
          <a:ln>
            <a:noFill/>
          </a:ln>
        </p:spPr>
      </p:pic>
      <p:pic>
        <p:nvPicPr>
          <p:cNvPr id="856" name="Shape 856"/>
          <p:cNvPicPr preferRelativeResize="0"/>
          <p:nvPr/>
        </p:nvPicPr>
        <p:blipFill>
          <a:blip r:embed="rId4">
            <a:alphaModFix/>
          </a:blip>
          <a:stretch>
            <a:fillRect/>
          </a:stretch>
        </p:blipFill>
        <p:spPr>
          <a:xfrm>
            <a:off x="5564488" y="3264088"/>
            <a:ext cx="901875" cy="901875"/>
          </a:xfrm>
          <a:prstGeom prst="rect">
            <a:avLst/>
          </a:prstGeom>
          <a:noFill/>
          <a:ln>
            <a:noFill/>
          </a:ln>
        </p:spPr>
      </p:pic>
      <p:pic>
        <p:nvPicPr>
          <p:cNvPr id="857" name="Shape 857"/>
          <p:cNvPicPr preferRelativeResize="0"/>
          <p:nvPr/>
        </p:nvPicPr>
        <p:blipFill>
          <a:blip r:embed="rId5">
            <a:alphaModFix/>
          </a:blip>
          <a:stretch>
            <a:fillRect/>
          </a:stretch>
        </p:blipFill>
        <p:spPr>
          <a:xfrm>
            <a:off x="7941988" y="3459638"/>
            <a:ext cx="561725" cy="561725"/>
          </a:xfrm>
          <a:prstGeom prst="rect">
            <a:avLst/>
          </a:prstGeom>
          <a:noFill/>
          <a:ln>
            <a:noFill/>
          </a:ln>
        </p:spPr>
      </p:pic>
      <p:pic>
        <p:nvPicPr>
          <p:cNvPr id="858" name="Shape 858"/>
          <p:cNvPicPr preferRelativeResize="0"/>
          <p:nvPr/>
        </p:nvPicPr>
        <p:blipFill>
          <a:blip r:embed="rId6">
            <a:alphaModFix/>
          </a:blip>
          <a:stretch>
            <a:fillRect/>
          </a:stretch>
        </p:blipFill>
        <p:spPr>
          <a:xfrm>
            <a:off x="7231025" y="3345429"/>
            <a:ext cx="739200" cy="739200"/>
          </a:xfrm>
          <a:prstGeom prst="rect">
            <a:avLst/>
          </a:prstGeom>
          <a:noFill/>
          <a:ln>
            <a:noFill/>
          </a:ln>
        </p:spPr>
      </p:pic>
      <p:sp>
        <p:nvSpPr>
          <p:cNvPr id="859" name="Shape 859"/>
          <p:cNvSpPr txBox="1"/>
          <p:nvPr/>
        </p:nvSpPr>
        <p:spPr>
          <a:xfrm>
            <a:off x="4709850" y="420275"/>
            <a:ext cx="4280700" cy="48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675CC5"/>
                </a:solidFill>
                <a:latin typeface="Raleway"/>
                <a:ea typeface="Raleway"/>
                <a:cs typeface="Raleway"/>
                <a:sym typeface="Raleway"/>
              </a:rPr>
              <a:t>Runtime Abstraction</a:t>
            </a:r>
            <a:endParaRPr sz="2400" b="1">
              <a:solidFill>
                <a:srgbClr val="675CC5"/>
              </a:solidFill>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27</a:t>
            </a:fld>
            <a:endParaRPr sz="1000" b="0" i="0" u="none" strike="noStrike" cap="none">
              <a:solidFill>
                <a:srgbClr val="888888"/>
              </a:solidFill>
              <a:latin typeface="Lato"/>
              <a:ea typeface="Lato"/>
              <a:cs typeface="Lato"/>
              <a:sym typeface="Lato"/>
            </a:endParaRPr>
          </a:p>
        </p:txBody>
      </p:sp>
      <p:sp>
        <p:nvSpPr>
          <p:cNvPr id="865" name="Shape 865"/>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66" name="Shape 866"/>
          <p:cNvSpPr txBox="1"/>
          <p:nvPr/>
        </p:nvSpPr>
        <p:spPr>
          <a:xfrm>
            <a:off x="595925" y="641525"/>
            <a:ext cx="4302600" cy="185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b="1">
                <a:solidFill>
                  <a:srgbClr val="675CC5"/>
                </a:solidFill>
                <a:latin typeface="Raleway"/>
                <a:ea typeface="Raleway"/>
                <a:cs typeface="Raleway"/>
                <a:sym typeface="Raleway"/>
              </a:rPr>
              <a:t>Composability</a:t>
            </a:r>
            <a:endParaRPr sz="3000" b="1">
              <a:solidFill>
                <a:srgbClr val="675CC5"/>
              </a:solidFill>
              <a:latin typeface="Raleway"/>
              <a:ea typeface="Raleway"/>
              <a:cs typeface="Raleway"/>
              <a:sym typeface="Raleway"/>
            </a:endParaRPr>
          </a:p>
          <a:p>
            <a:pPr marL="0" lvl="0" indent="0" rtl="0">
              <a:spcBef>
                <a:spcPts val="0"/>
              </a:spcBef>
              <a:spcAft>
                <a:spcPts val="0"/>
              </a:spcAft>
              <a:buNone/>
            </a:pPr>
            <a:endParaRPr sz="3000">
              <a:solidFill>
                <a:srgbClr val="434343"/>
              </a:solidFill>
              <a:latin typeface="Raleway"/>
              <a:ea typeface="Raleway"/>
              <a:cs typeface="Raleway"/>
              <a:sym typeface="Raleway"/>
            </a:endParaRPr>
          </a:p>
          <a:p>
            <a:pPr marL="0" lvl="0" indent="0" rtl="0">
              <a:lnSpc>
                <a:spcPct val="200000"/>
              </a:lnSpc>
              <a:spcBef>
                <a:spcPts val="0"/>
              </a:spcBef>
              <a:spcAft>
                <a:spcPts val="0"/>
              </a:spcAft>
              <a:buNone/>
            </a:pPr>
            <a:r>
              <a:rPr lang="en" sz="1200">
                <a:latin typeface="Raleway Light"/>
                <a:ea typeface="Raleway Light"/>
                <a:cs typeface="Raleway Light"/>
                <a:sym typeface="Raleway Light"/>
              </a:rPr>
              <a:t>Composability is critical for AI workflows because of data processing pipelines and ensembles.</a:t>
            </a:r>
            <a:endParaRPr sz="1200">
              <a:latin typeface="Raleway Light"/>
              <a:ea typeface="Raleway Light"/>
              <a:cs typeface="Raleway Light"/>
              <a:sym typeface="Raleway Light"/>
            </a:endParaRPr>
          </a:p>
        </p:txBody>
      </p:sp>
      <p:pic>
        <p:nvPicPr>
          <p:cNvPr id="867" name="Shape 867"/>
          <p:cNvPicPr preferRelativeResize="0"/>
          <p:nvPr/>
        </p:nvPicPr>
        <p:blipFill>
          <a:blip r:embed="rId3">
            <a:alphaModFix/>
          </a:blip>
          <a:stretch>
            <a:fillRect/>
          </a:stretch>
        </p:blipFill>
        <p:spPr>
          <a:xfrm>
            <a:off x="6437300" y="585094"/>
            <a:ext cx="701650" cy="519175"/>
          </a:xfrm>
          <a:prstGeom prst="rect">
            <a:avLst/>
          </a:prstGeom>
          <a:noFill/>
          <a:ln>
            <a:noFill/>
          </a:ln>
        </p:spPr>
      </p:pic>
      <p:sp>
        <p:nvSpPr>
          <p:cNvPr id="868" name="Shape 868"/>
          <p:cNvSpPr/>
          <p:nvPr/>
        </p:nvSpPr>
        <p:spPr>
          <a:xfrm>
            <a:off x="5721325" y="2244950"/>
            <a:ext cx="2133600" cy="8526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a:solidFill>
                  <a:srgbClr val="FFFFFF"/>
                </a:solidFill>
                <a:latin typeface="Raleway"/>
                <a:ea typeface="Raleway"/>
                <a:cs typeface="Raleway"/>
                <a:sym typeface="Raleway"/>
              </a:rPr>
              <a:t>Fruit or Veggie</a:t>
            </a:r>
            <a:endParaRPr sz="1200">
              <a:solidFill>
                <a:srgbClr val="FFFFFF"/>
              </a:solidFill>
              <a:latin typeface="Raleway"/>
              <a:ea typeface="Raleway"/>
              <a:cs typeface="Raleway"/>
              <a:sym typeface="Raleway"/>
            </a:endParaRPr>
          </a:p>
          <a:p>
            <a:pPr marL="0" lvl="0" indent="0" algn="ctr">
              <a:spcBef>
                <a:spcPts val="0"/>
              </a:spcBef>
              <a:spcAft>
                <a:spcPts val="0"/>
              </a:spcAft>
              <a:buNone/>
            </a:pPr>
            <a:r>
              <a:rPr lang="en" sz="1200">
                <a:solidFill>
                  <a:srgbClr val="FFFFFF"/>
                </a:solidFill>
                <a:latin typeface="Raleway"/>
                <a:ea typeface="Raleway"/>
                <a:cs typeface="Raleway"/>
                <a:sym typeface="Raleway"/>
              </a:rPr>
              <a:t>Classifier</a:t>
            </a:r>
            <a:endParaRPr sz="1200">
              <a:solidFill>
                <a:srgbClr val="FFFFFF"/>
              </a:solidFill>
              <a:latin typeface="Raleway"/>
              <a:ea typeface="Raleway"/>
              <a:cs typeface="Raleway"/>
              <a:sym typeface="Raleway"/>
            </a:endParaRPr>
          </a:p>
        </p:txBody>
      </p:sp>
      <p:cxnSp>
        <p:nvCxnSpPr>
          <p:cNvPr id="869" name="Shape 869"/>
          <p:cNvCxnSpPr/>
          <p:nvPr/>
        </p:nvCxnSpPr>
        <p:spPr>
          <a:xfrm>
            <a:off x="6788125" y="1180469"/>
            <a:ext cx="0" cy="894300"/>
          </a:xfrm>
          <a:prstGeom prst="straightConnector1">
            <a:avLst/>
          </a:prstGeom>
          <a:noFill/>
          <a:ln w="9525" cap="flat" cmpd="sng">
            <a:solidFill>
              <a:schemeClr val="dk2"/>
            </a:solidFill>
            <a:prstDash val="solid"/>
            <a:round/>
            <a:headEnd type="none" w="med" len="med"/>
            <a:tailEnd type="triangle" w="med" len="med"/>
          </a:ln>
        </p:spPr>
      </p:cxnSp>
      <p:cxnSp>
        <p:nvCxnSpPr>
          <p:cNvPr id="870" name="Shape 870"/>
          <p:cNvCxnSpPr/>
          <p:nvPr/>
        </p:nvCxnSpPr>
        <p:spPr>
          <a:xfrm>
            <a:off x="5926975" y="3184169"/>
            <a:ext cx="0" cy="538200"/>
          </a:xfrm>
          <a:prstGeom prst="straightConnector1">
            <a:avLst/>
          </a:prstGeom>
          <a:noFill/>
          <a:ln w="9525" cap="flat" cmpd="sng">
            <a:solidFill>
              <a:schemeClr val="dk2"/>
            </a:solidFill>
            <a:prstDash val="solid"/>
            <a:round/>
            <a:headEnd type="none" w="med" len="med"/>
            <a:tailEnd type="triangle" w="med" len="med"/>
          </a:ln>
        </p:spPr>
      </p:cxnSp>
      <p:sp>
        <p:nvSpPr>
          <p:cNvPr id="871" name="Shape 871"/>
          <p:cNvSpPr/>
          <p:nvPr/>
        </p:nvSpPr>
        <p:spPr>
          <a:xfrm>
            <a:off x="5136558" y="3818525"/>
            <a:ext cx="1577100" cy="8526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Raleway"/>
                <a:ea typeface="Raleway"/>
                <a:cs typeface="Raleway"/>
                <a:sym typeface="Raleway"/>
              </a:rPr>
              <a:t>Fruit</a:t>
            </a:r>
            <a:endParaRPr sz="1200">
              <a:solidFill>
                <a:srgbClr val="FFFFFF"/>
              </a:solidFill>
              <a:latin typeface="Raleway"/>
              <a:ea typeface="Raleway"/>
              <a:cs typeface="Raleway"/>
              <a:sym typeface="Raleway"/>
            </a:endParaRPr>
          </a:p>
          <a:p>
            <a:pPr marL="0" lvl="0" indent="0" algn="ctr" rtl="0">
              <a:spcBef>
                <a:spcPts val="0"/>
              </a:spcBef>
              <a:spcAft>
                <a:spcPts val="0"/>
              </a:spcAft>
              <a:buNone/>
            </a:pPr>
            <a:r>
              <a:rPr lang="en" sz="1200">
                <a:solidFill>
                  <a:srgbClr val="FFFFFF"/>
                </a:solidFill>
                <a:latin typeface="Raleway"/>
                <a:ea typeface="Raleway"/>
                <a:cs typeface="Raleway"/>
                <a:sym typeface="Raleway"/>
              </a:rPr>
              <a:t>Classifier</a:t>
            </a:r>
            <a:endParaRPr sz="1200">
              <a:solidFill>
                <a:srgbClr val="FFFFFF"/>
              </a:solidFill>
              <a:latin typeface="Raleway"/>
              <a:ea typeface="Raleway"/>
              <a:cs typeface="Raleway"/>
              <a:sym typeface="Raleway"/>
            </a:endParaRPr>
          </a:p>
        </p:txBody>
      </p:sp>
      <p:cxnSp>
        <p:nvCxnSpPr>
          <p:cNvPr id="872" name="Shape 872"/>
          <p:cNvCxnSpPr/>
          <p:nvPr/>
        </p:nvCxnSpPr>
        <p:spPr>
          <a:xfrm>
            <a:off x="7450975" y="3184169"/>
            <a:ext cx="0" cy="538200"/>
          </a:xfrm>
          <a:prstGeom prst="straightConnector1">
            <a:avLst/>
          </a:prstGeom>
          <a:noFill/>
          <a:ln w="9525" cap="flat" cmpd="sng">
            <a:solidFill>
              <a:schemeClr val="dk2"/>
            </a:solidFill>
            <a:prstDash val="solid"/>
            <a:round/>
            <a:headEnd type="none" w="med" len="med"/>
            <a:tailEnd type="triangle" w="med" len="med"/>
          </a:ln>
        </p:spPr>
      </p:cxnSp>
      <p:sp>
        <p:nvSpPr>
          <p:cNvPr id="873" name="Shape 873"/>
          <p:cNvSpPr/>
          <p:nvPr/>
        </p:nvSpPr>
        <p:spPr>
          <a:xfrm>
            <a:off x="6660558" y="3818525"/>
            <a:ext cx="1577100" cy="8526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Raleway"/>
                <a:ea typeface="Raleway"/>
                <a:cs typeface="Raleway"/>
                <a:sym typeface="Raleway"/>
              </a:rPr>
              <a:t>Veggie</a:t>
            </a:r>
            <a:endParaRPr sz="1200">
              <a:solidFill>
                <a:srgbClr val="FFFFFF"/>
              </a:solidFill>
              <a:latin typeface="Raleway"/>
              <a:ea typeface="Raleway"/>
              <a:cs typeface="Raleway"/>
              <a:sym typeface="Raleway"/>
            </a:endParaRPr>
          </a:p>
          <a:p>
            <a:pPr marL="0" lvl="0" indent="0" algn="ctr" rtl="0">
              <a:spcBef>
                <a:spcPts val="0"/>
              </a:spcBef>
              <a:spcAft>
                <a:spcPts val="0"/>
              </a:spcAft>
              <a:buNone/>
            </a:pPr>
            <a:r>
              <a:rPr lang="en" sz="1200">
                <a:solidFill>
                  <a:srgbClr val="FFFFFF"/>
                </a:solidFill>
                <a:latin typeface="Raleway"/>
                <a:ea typeface="Raleway"/>
                <a:cs typeface="Raleway"/>
                <a:sym typeface="Raleway"/>
              </a:rPr>
              <a:t>Classifier</a:t>
            </a:r>
            <a:endParaRPr sz="1200">
              <a:solidFill>
                <a:srgbClr val="FFFFFF"/>
              </a:solidFill>
              <a:latin typeface="Raleway"/>
              <a:ea typeface="Raleway"/>
              <a:cs typeface="Raleway"/>
              <a:sym typeface="Raleway"/>
            </a:endParaRPr>
          </a:p>
        </p:txBody>
      </p:sp>
      <p:sp>
        <p:nvSpPr>
          <p:cNvPr id="874" name="Shape 874"/>
          <p:cNvSpPr txBox="1"/>
          <p:nvPr/>
        </p:nvSpPr>
        <p:spPr>
          <a:xfrm>
            <a:off x="464825" y="4264350"/>
            <a:ext cx="3516600" cy="464700"/>
          </a:xfrm>
          <a:prstGeom prst="rect">
            <a:avLst/>
          </a:prstGeom>
          <a:solidFill>
            <a:srgbClr val="434343"/>
          </a:solid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3F3F3"/>
                </a:solidFill>
                <a:latin typeface="Courier New"/>
                <a:ea typeface="Courier New"/>
                <a:cs typeface="Courier New"/>
                <a:sym typeface="Courier New"/>
              </a:rPr>
              <a:t>cat file.csv | grep foo | wc -l</a:t>
            </a:r>
            <a:endParaRPr>
              <a:solidFill>
                <a:srgbClr val="F3F3F3"/>
              </a:solidFill>
              <a:latin typeface="Courier New"/>
              <a:ea typeface="Courier New"/>
              <a:cs typeface="Courier New"/>
              <a:sym typeface="Courier New"/>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Shape 879"/>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28</a:t>
            </a:fld>
            <a:endParaRPr sz="1000" b="0" i="0" u="none" strike="noStrike" cap="none">
              <a:solidFill>
                <a:srgbClr val="888888"/>
              </a:solidFill>
              <a:latin typeface="Lato"/>
              <a:ea typeface="Lato"/>
              <a:cs typeface="Lato"/>
              <a:sym typeface="Lato"/>
            </a:endParaRPr>
          </a:p>
        </p:txBody>
      </p:sp>
      <p:sp>
        <p:nvSpPr>
          <p:cNvPr id="880" name="Shape 880"/>
          <p:cNvSpPr txBox="1"/>
          <p:nvPr/>
        </p:nvSpPr>
        <p:spPr>
          <a:xfrm>
            <a:off x="509425" y="420275"/>
            <a:ext cx="8558100" cy="485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b="1">
                <a:solidFill>
                  <a:srgbClr val="675CC5"/>
                </a:solidFill>
                <a:latin typeface="Raleway"/>
                <a:ea typeface="Raleway"/>
                <a:cs typeface="Raleway"/>
                <a:sym typeface="Raleway"/>
              </a:rPr>
              <a:t>Cloud Abstraction - Storage</a:t>
            </a:r>
            <a:endParaRPr sz="2400" b="1">
              <a:solidFill>
                <a:srgbClr val="675CC5"/>
              </a:solidFill>
              <a:latin typeface="Raleway"/>
              <a:ea typeface="Raleway"/>
              <a:cs typeface="Raleway"/>
              <a:sym typeface="Raleway"/>
            </a:endParaRPr>
          </a:p>
        </p:txBody>
      </p:sp>
      <p:sp>
        <p:nvSpPr>
          <p:cNvPr id="881" name="Shape 881"/>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82" name="Shape 882"/>
          <p:cNvSpPr txBox="1"/>
          <p:nvPr/>
        </p:nvSpPr>
        <p:spPr>
          <a:xfrm>
            <a:off x="509425" y="1047900"/>
            <a:ext cx="8111700" cy="11184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100">
                <a:solidFill>
                  <a:srgbClr val="008000"/>
                </a:solidFill>
                <a:highlight>
                  <a:srgbClr val="FFFFFF"/>
                </a:highlight>
                <a:latin typeface="Courier New"/>
                <a:ea typeface="Courier New"/>
                <a:cs typeface="Courier New"/>
                <a:sym typeface="Courier New"/>
              </a:rPr>
              <a:t># No storage abstraction</a:t>
            </a:r>
            <a:endParaRPr sz="1100">
              <a:solidFill>
                <a:srgbClr val="008000"/>
              </a:solidFill>
              <a:highlight>
                <a:srgbClr val="FFFFFF"/>
              </a:highlight>
              <a:latin typeface="Courier New"/>
              <a:ea typeface="Courier New"/>
              <a:cs typeface="Courier New"/>
              <a:sym typeface="Courier New"/>
            </a:endParaRPr>
          </a:p>
          <a:p>
            <a:pPr marL="0" lvl="0" indent="0" rtl="0">
              <a:lnSpc>
                <a:spcPct val="150000"/>
              </a:lnSpc>
              <a:spcBef>
                <a:spcPts val="0"/>
              </a:spcBef>
              <a:spcAft>
                <a:spcPts val="0"/>
              </a:spcAft>
              <a:buNone/>
            </a:pPr>
            <a:r>
              <a:rPr lang="en" sz="1100">
                <a:solidFill>
                  <a:schemeClr val="dk1"/>
                </a:solidFill>
                <a:highlight>
                  <a:schemeClr val="lt1"/>
                </a:highlight>
                <a:latin typeface="Courier New"/>
                <a:ea typeface="Courier New"/>
                <a:cs typeface="Courier New"/>
                <a:sym typeface="Courier New"/>
              </a:rPr>
              <a:t>s3    = boto3.client(</a:t>
            </a:r>
            <a:r>
              <a:rPr lang="en" sz="1100">
                <a:solidFill>
                  <a:srgbClr val="A31515"/>
                </a:solidFill>
                <a:highlight>
                  <a:schemeClr val="lt1"/>
                </a:highlight>
                <a:latin typeface="Courier New"/>
                <a:ea typeface="Courier New"/>
                <a:cs typeface="Courier New"/>
                <a:sym typeface="Courier New"/>
              </a:rPr>
              <a:t>"s3"</a:t>
            </a:r>
            <a:r>
              <a:rPr lang="en" sz="1100">
                <a:solidFill>
                  <a:schemeClr val="dk1"/>
                </a:solidFill>
                <a:highlight>
                  <a:schemeClr val="lt1"/>
                </a:highlight>
                <a:latin typeface="Courier New"/>
                <a:ea typeface="Courier New"/>
                <a:cs typeface="Courier New"/>
                <a:sym typeface="Courier New"/>
              </a:rPr>
              <a:t>)</a:t>
            </a:r>
            <a:endParaRPr sz="1100">
              <a:solidFill>
                <a:schemeClr val="dk1"/>
              </a:solidFill>
              <a:highlight>
                <a:schemeClr val="lt1"/>
              </a:highlight>
              <a:latin typeface="Courier New"/>
              <a:ea typeface="Courier New"/>
              <a:cs typeface="Courier New"/>
              <a:sym typeface="Courier New"/>
            </a:endParaRPr>
          </a:p>
          <a:p>
            <a:pPr marL="0" lvl="0" indent="0" rtl="0">
              <a:lnSpc>
                <a:spcPct val="150000"/>
              </a:lnSpc>
              <a:spcBef>
                <a:spcPts val="0"/>
              </a:spcBef>
              <a:spcAft>
                <a:spcPts val="0"/>
              </a:spcAft>
              <a:buNone/>
            </a:pPr>
            <a:r>
              <a:rPr lang="en" sz="1100">
                <a:solidFill>
                  <a:schemeClr val="dk1"/>
                </a:solidFill>
                <a:highlight>
                  <a:schemeClr val="lt1"/>
                </a:highlight>
                <a:latin typeface="Courier New"/>
                <a:ea typeface="Courier New"/>
                <a:cs typeface="Courier New"/>
                <a:sym typeface="Courier New"/>
              </a:rPr>
              <a:t>obj   = s3.get_object(Bucket=</a:t>
            </a:r>
            <a:r>
              <a:rPr lang="en" sz="1100">
                <a:solidFill>
                  <a:srgbClr val="A31515"/>
                </a:solidFill>
                <a:highlight>
                  <a:schemeClr val="lt1"/>
                </a:highlight>
                <a:latin typeface="Courier New"/>
                <a:ea typeface="Courier New"/>
                <a:cs typeface="Courier New"/>
                <a:sym typeface="Courier New"/>
              </a:rPr>
              <a:t>"bucket-name"</a:t>
            </a:r>
            <a:r>
              <a:rPr lang="en" sz="1100">
                <a:solidFill>
                  <a:schemeClr val="dk1"/>
                </a:solidFill>
                <a:highlight>
                  <a:schemeClr val="lt1"/>
                </a:highlight>
                <a:latin typeface="Courier New"/>
                <a:ea typeface="Courier New"/>
                <a:cs typeface="Courier New"/>
                <a:sym typeface="Courier New"/>
              </a:rPr>
              <a:t>, Key=</a:t>
            </a:r>
            <a:r>
              <a:rPr lang="en" sz="1100">
                <a:solidFill>
                  <a:srgbClr val="A31515"/>
                </a:solidFill>
                <a:highlight>
                  <a:schemeClr val="lt1"/>
                </a:highlight>
                <a:latin typeface="Courier New"/>
                <a:ea typeface="Courier New"/>
                <a:cs typeface="Courier New"/>
                <a:sym typeface="Courier New"/>
              </a:rPr>
              <a:t>"records.csv"</a:t>
            </a:r>
            <a:r>
              <a:rPr lang="en" sz="1100">
                <a:solidFill>
                  <a:schemeClr val="dk1"/>
                </a:solidFill>
                <a:highlight>
                  <a:schemeClr val="lt1"/>
                </a:highlight>
                <a:latin typeface="Courier New"/>
                <a:ea typeface="Courier New"/>
                <a:cs typeface="Courier New"/>
                <a:sym typeface="Courier New"/>
              </a:rPr>
              <a:t>)</a:t>
            </a:r>
            <a:endParaRPr sz="1100">
              <a:solidFill>
                <a:schemeClr val="dk1"/>
              </a:solidFill>
              <a:highlight>
                <a:schemeClr val="lt1"/>
              </a:highlight>
              <a:latin typeface="Courier New"/>
              <a:ea typeface="Courier New"/>
              <a:cs typeface="Courier New"/>
              <a:sym typeface="Courier New"/>
            </a:endParaRPr>
          </a:p>
          <a:p>
            <a:pPr marL="0" lvl="0" indent="0" rtl="0">
              <a:lnSpc>
                <a:spcPct val="150000"/>
              </a:lnSpc>
              <a:spcBef>
                <a:spcPts val="0"/>
              </a:spcBef>
              <a:spcAft>
                <a:spcPts val="0"/>
              </a:spcAft>
              <a:buNone/>
            </a:pPr>
            <a:r>
              <a:rPr lang="en" sz="1100">
                <a:solidFill>
                  <a:schemeClr val="dk1"/>
                </a:solidFill>
                <a:highlight>
                  <a:schemeClr val="lt1"/>
                </a:highlight>
                <a:latin typeface="Courier New"/>
                <a:ea typeface="Courier New"/>
                <a:cs typeface="Courier New"/>
                <a:sym typeface="Courier New"/>
              </a:rPr>
              <a:t>data  = obj[</a:t>
            </a:r>
            <a:r>
              <a:rPr lang="en" sz="1100">
                <a:solidFill>
                  <a:srgbClr val="A31515"/>
                </a:solidFill>
                <a:highlight>
                  <a:schemeClr val="lt1"/>
                </a:highlight>
                <a:latin typeface="Courier New"/>
                <a:ea typeface="Courier New"/>
                <a:cs typeface="Courier New"/>
                <a:sym typeface="Courier New"/>
              </a:rPr>
              <a:t>"Body"</a:t>
            </a:r>
            <a:r>
              <a:rPr lang="en" sz="1100">
                <a:solidFill>
                  <a:schemeClr val="dk1"/>
                </a:solidFill>
                <a:highlight>
                  <a:schemeClr val="lt1"/>
                </a:highlight>
                <a:latin typeface="Courier New"/>
                <a:ea typeface="Courier New"/>
                <a:cs typeface="Courier New"/>
                <a:sym typeface="Courier New"/>
              </a:rPr>
              <a:t>].read()</a:t>
            </a:r>
            <a:endParaRPr sz="1100"/>
          </a:p>
        </p:txBody>
      </p:sp>
      <p:sp>
        <p:nvSpPr>
          <p:cNvPr id="883" name="Shape 883"/>
          <p:cNvSpPr txBox="1"/>
          <p:nvPr/>
        </p:nvSpPr>
        <p:spPr>
          <a:xfrm>
            <a:off x="509425" y="2495825"/>
            <a:ext cx="8111700" cy="6900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Clr>
                <a:schemeClr val="dk1"/>
              </a:buClr>
              <a:buSzPts val="1100"/>
              <a:buFont typeface="Arial"/>
              <a:buNone/>
            </a:pPr>
            <a:r>
              <a:rPr lang="en" sz="1100">
                <a:solidFill>
                  <a:srgbClr val="008000"/>
                </a:solidFill>
                <a:highlight>
                  <a:schemeClr val="lt1"/>
                </a:highlight>
                <a:latin typeface="Courier New"/>
                <a:ea typeface="Courier New"/>
                <a:cs typeface="Courier New"/>
                <a:sym typeface="Courier New"/>
              </a:rPr>
              <a:t># With storage abstraction</a:t>
            </a:r>
            <a:endParaRPr sz="1100">
              <a:solidFill>
                <a:schemeClr val="dk1"/>
              </a:solidFill>
              <a:highlight>
                <a:srgbClr val="FFFFFF"/>
              </a:highlight>
              <a:latin typeface="Courier New"/>
              <a:ea typeface="Courier New"/>
              <a:cs typeface="Courier New"/>
              <a:sym typeface="Courier New"/>
            </a:endParaRPr>
          </a:p>
          <a:p>
            <a:pPr marL="0" lvl="0" indent="0" rtl="0">
              <a:lnSpc>
                <a:spcPct val="150000"/>
              </a:lnSpc>
              <a:spcBef>
                <a:spcPts val="0"/>
              </a:spcBef>
              <a:spcAft>
                <a:spcPts val="0"/>
              </a:spcAft>
              <a:buClr>
                <a:schemeClr val="dk1"/>
              </a:buClr>
              <a:buSzPts val="1100"/>
              <a:buFont typeface="Arial"/>
              <a:buNone/>
            </a:pPr>
            <a:r>
              <a:rPr lang="en" sz="1100">
                <a:solidFill>
                  <a:schemeClr val="dk1"/>
                </a:solidFill>
                <a:highlight>
                  <a:schemeClr val="lt1"/>
                </a:highlight>
                <a:latin typeface="Courier New"/>
                <a:ea typeface="Courier New"/>
                <a:cs typeface="Courier New"/>
                <a:sym typeface="Courier New"/>
              </a:rPr>
              <a:t>data   = client.file(</a:t>
            </a:r>
            <a:r>
              <a:rPr lang="en" sz="1100">
                <a:solidFill>
                  <a:srgbClr val="A31515"/>
                </a:solidFill>
                <a:highlight>
                  <a:schemeClr val="lt1"/>
                </a:highlight>
                <a:latin typeface="Courier New"/>
                <a:ea typeface="Courier New"/>
                <a:cs typeface="Courier New"/>
                <a:sym typeface="Courier New"/>
              </a:rPr>
              <a:t>"</a:t>
            </a:r>
            <a:r>
              <a:rPr lang="en" sz="1100" b="1">
                <a:solidFill>
                  <a:srgbClr val="A31515"/>
                </a:solidFill>
                <a:highlight>
                  <a:schemeClr val="lt1"/>
                </a:highlight>
                <a:latin typeface="Courier New"/>
                <a:ea typeface="Courier New"/>
                <a:cs typeface="Courier New"/>
                <a:sym typeface="Courier New"/>
              </a:rPr>
              <a:t>blob://records.csv</a:t>
            </a:r>
            <a:r>
              <a:rPr lang="en" sz="1100">
                <a:solidFill>
                  <a:srgbClr val="A31515"/>
                </a:solidFill>
                <a:highlight>
                  <a:schemeClr val="lt1"/>
                </a:highlight>
                <a:latin typeface="Courier New"/>
                <a:ea typeface="Courier New"/>
                <a:cs typeface="Courier New"/>
                <a:sym typeface="Courier New"/>
              </a:rPr>
              <a:t>"</a:t>
            </a:r>
            <a:r>
              <a:rPr lang="en" sz="1100">
                <a:solidFill>
                  <a:schemeClr val="dk1"/>
                </a:solidFill>
                <a:highlight>
                  <a:schemeClr val="lt1"/>
                </a:highlight>
                <a:latin typeface="Courier New"/>
                <a:ea typeface="Courier New"/>
                <a:cs typeface="Courier New"/>
                <a:sym typeface="Courier New"/>
              </a:rPr>
              <a:t>).get()</a:t>
            </a:r>
            <a:endParaRPr sz="1100"/>
          </a:p>
        </p:txBody>
      </p:sp>
      <p:sp>
        <p:nvSpPr>
          <p:cNvPr id="884" name="Shape 884"/>
          <p:cNvSpPr txBox="1"/>
          <p:nvPr/>
        </p:nvSpPr>
        <p:spPr>
          <a:xfrm>
            <a:off x="3394978" y="3451950"/>
            <a:ext cx="2181300" cy="1371600"/>
          </a:xfrm>
          <a:prstGeom prst="rect">
            <a:avLst/>
          </a:prstGeom>
          <a:solidFill>
            <a:srgbClr val="CFE2F3"/>
          </a:solid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100" b="1">
                <a:solidFill>
                  <a:srgbClr val="434343"/>
                </a:solidFill>
                <a:latin typeface="Courier New"/>
                <a:ea typeface="Courier New"/>
                <a:cs typeface="Courier New"/>
                <a:sym typeface="Courier New"/>
              </a:rPr>
              <a:t>s3://foo/bar</a:t>
            </a:r>
            <a:endParaRPr sz="1100" b="1">
              <a:solidFill>
                <a:srgbClr val="434343"/>
              </a:solidFill>
              <a:latin typeface="Courier New"/>
              <a:ea typeface="Courier New"/>
              <a:cs typeface="Courier New"/>
              <a:sym typeface="Courier New"/>
            </a:endParaRPr>
          </a:p>
          <a:p>
            <a:pPr marL="0" lvl="0" indent="0" rtl="0">
              <a:lnSpc>
                <a:spcPct val="150000"/>
              </a:lnSpc>
              <a:spcBef>
                <a:spcPts val="0"/>
              </a:spcBef>
              <a:spcAft>
                <a:spcPts val="0"/>
              </a:spcAft>
              <a:buNone/>
            </a:pPr>
            <a:r>
              <a:rPr lang="en" sz="1100" b="1">
                <a:solidFill>
                  <a:srgbClr val="434343"/>
                </a:solidFill>
                <a:latin typeface="Courier New"/>
                <a:ea typeface="Courier New"/>
                <a:cs typeface="Courier New"/>
                <a:sym typeface="Courier New"/>
              </a:rPr>
              <a:t>blob://foo/bar</a:t>
            </a:r>
            <a:endParaRPr sz="1100" b="1">
              <a:solidFill>
                <a:srgbClr val="434343"/>
              </a:solidFill>
              <a:latin typeface="Courier New"/>
              <a:ea typeface="Courier New"/>
              <a:cs typeface="Courier New"/>
              <a:sym typeface="Courier New"/>
            </a:endParaRPr>
          </a:p>
          <a:p>
            <a:pPr marL="0" lvl="0" indent="0" rtl="0">
              <a:lnSpc>
                <a:spcPct val="150000"/>
              </a:lnSpc>
              <a:spcBef>
                <a:spcPts val="0"/>
              </a:spcBef>
              <a:spcAft>
                <a:spcPts val="0"/>
              </a:spcAft>
              <a:buNone/>
            </a:pPr>
            <a:r>
              <a:rPr lang="en" sz="1100" b="1">
                <a:solidFill>
                  <a:srgbClr val="434343"/>
                </a:solidFill>
                <a:latin typeface="Courier New"/>
                <a:ea typeface="Courier New"/>
                <a:cs typeface="Courier New"/>
                <a:sym typeface="Courier New"/>
              </a:rPr>
              <a:t>hdfs://foo/bar</a:t>
            </a:r>
            <a:endParaRPr sz="1100" b="1">
              <a:solidFill>
                <a:srgbClr val="434343"/>
              </a:solidFill>
              <a:latin typeface="Courier New"/>
              <a:ea typeface="Courier New"/>
              <a:cs typeface="Courier New"/>
              <a:sym typeface="Courier New"/>
            </a:endParaRPr>
          </a:p>
          <a:p>
            <a:pPr marL="0" lvl="0" indent="0" rtl="0">
              <a:lnSpc>
                <a:spcPct val="150000"/>
              </a:lnSpc>
              <a:spcBef>
                <a:spcPts val="0"/>
              </a:spcBef>
              <a:spcAft>
                <a:spcPts val="0"/>
              </a:spcAft>
              <a:buNone/>
            </a:pPr>
            <a:r>
              <a:rPr lang="en" sz="1100" b="1">
                <a:solidFill>
                  <a:srgbClr val="434343"/>
                </a:solidFill>
                <a:latin typeface="Courier New"/>
                <a:ea typeface="Courier New"/>
                <a:cs typeface="Courier New"/>
                <a:sym typeface="Courier New"/>
              </a:rPr>
              <a:t>dropbox://foo/bar</a:t>
            </a:r>
            <a:endParaRPr sz="1100" b="1">
              <a:solidFill>
                <a:srgbClr val="434343"/>
              </a:solidFill>
              <a:latin typeface="Courier New"/>
              <a:ea typeface="Courier New"/>
              <a:cs typeface="Courier New"/>
              <a:sym typeface="Courier New"/>
            </a:endParaRPr>
          </a:p>
          <a:p>
            <a:pPr marL="0" lvl="0" indent="0" rtl="0">
              <a:lnSpc>
                <a:spcPct val="150000"/>
              </a:lnSpc>
              <a:spcBef>
                <a:spcPts val="0"/>
              </a:spcBef>
              <a:spcAft>
                <a:spcPts val="0"/>
              </a:spcAft>
              <a:buNone/>
            </a:pPr>
            <a:r>
              <a:rPr lang="en" sz="1100" b="1">
                <a:solidFill>
                  <a:srgbClr val="434343"/>
                </a:solidFill>
                <a:latin typeface="Courier New"/>
                <a:ea typeface="Courier New"/>
                <a:cs typeface="Courier New"/>
                <a:sym typeface="Courier New"/>
              </a:rPr>
              <a:t>etc.</a:t>
            </a:r>
            <a:endParaRPr sz="1100" b="1">
              <a:solidFill>
                <a:srgbClr val="434343"/>
              </a:solidFill>
              <a:latin typeface="Courier New"/>
              <a:ea typeface="Courier New"/>
              <a:cs typeface="Courier New"/>
              <a:sym typeface="Courier New"/>
            </a:endParaRPr>
          </a:p>
        </p:txBody>
      </p:sp>
      <p:cxnSp>
        <p:nvCxnSpPr>
          <p:cNvPr id="885" name="Shape 885"/>
          <p:cNvCxnSpPr/>
          <p:nvPr/>
        </p:nvCxnSpPr>
        <p:spPr>
          <a:xfrm>
            <a:off x="4486029" y="3070046"/>
            <a:ext cx="0" cy="316500"/>
          </a:xfrm>
          <a:prstGeom prst="straightConnector1">
            <a:avLst/>
          </a:prstGeom>
          <a:noFill/>
          <a:ln w="9525" cap="flat" cmpd="sng">
            <a:solidFill>
              <a:srgbClr val="674EA7"/>
            </a:solidFill>
            <a:prstDash val="dash"/>
            <a:round/>
            <a:headEnd type="none" w="med" len="med"/>
            <a:tailEnd type="none" w="med" len="med"/>
          </a:ln>
        </p:spPr>
      </p:cxnSp>
      <p:cxnSp>
        <p:nvCxnSpPr>
          <p:cNvPr id="886" name="Shape 886"/>
          <p:cNvCxnSpPr/>
          <p:nvPr/>
        </p:nvCxnSpPr>
        <p:spPr>
          <a:xfrm>
            <a:off x="3696325" y="3056050"/>
            <a:ext cx="1490100" cy="0"/>
          </a:xfrm>
          <a:prstGeom prst="straightConnector1">
            <a:avLst/>
          </a:prstGeom>
          <a:noFill/>
          <a:ln w="9525" cap="flat" cmpd="sng">
            <a:solidFill>
              <a:srgbClr val="674EA7"/>
            </a:solidFill>
            <a:prstDash val="solid"/>
            <a:round/>
            <a:headEnd type="none" w="med" len="med"/>
            <a:tailEnd type="non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Shape 891"/>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29</a:t>
            </a:fld>
            <a:endParaRPr sz="1000" b="0" i="0" u="none" strike="noStrike" cap="none">
              <a:solidFill>
                <a:srgbClr val="888888"/>
              </a:solidFill>
              <a:latin typeface="Lato"/>
              <a:ea typeface="Lato"/>
              <a:cs typeface="Lato"/>
              <a:sym typeface="Lato"/>
            </a:endParaRPr>
          </a:p>
        </p:txBody>
      </p:sp>
      <p:sp>
        <p:nvSpPr>
          <p:cNvPr id="892" name="Shape 892"/>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aphicFrame>
        <p:nvGraphicFramePr>
          <p:cNvPr id="893" name="Shape 893"/>
          <p:cNvGraphicFramePr/>
          <p:nvPr/>
        </p:nvGraphicFramePr>
        <p:xfrm>
          <a:off x="975600" y="1064175"/>
          <a:ext cx="7108625" cy="3486875"/>
        </p:xfrm>
        <a:graphic>
          <a:graphicData uri="http://schemas.openxmlformats.org/drawingml/2006/table">
            <a:tbl>
              <a:tblPr>
                <a:noFill/>
                <a:tableStyleId>{F98CA094-2DD6-44EC-846F-E4D0EA9F46AF}</a:tableStyleId>
              </a:tblPr>
              <a:tblGrid>
                <a:gridCol w="1421725">
                  <a:extLst>
                    <a:ext uri="{9D8B030D-6E8A-4147-A177-3AD203B41FA5}">
                      <a16:colId xmlns:a16="http://schemas.microsoft.com/office/drawing/2014/main" val="20000"/>
                    </a:ext>
                  </a:extLst>
                </a:gridCol>
                <a:gridCol w="1421725">
                  <a:extLst>
                    <a:ext uri="{9D8B030D-6E8A-4147-A177-3AD203B41FA5}">
                      <a16:colId xmlns:a16="http://schemas.microsoft.com/office/drawing/2014/main" val="20001"/>
                    </a:ext>
                  </a:extLst>
                </a:gridCol>
                <a:gridCol w="1421725">
                  <a:extLst>
                    <a:ext uri="{9D8B030D-6E8A-4147-A177-3AD203B41FA5}">
                      <a16:colId xmlns:a16="http://schemas.microsoft.com/office/drawing/2014/main" val="20002"/>
                    </a:ext>
                  </a:extLst>
                </a:gridCol>
                <a:gridCol w="1421725">
                  <a:extLst>
                    <a:ext uri="{9D8B030D-6E8A-4147-A177-3AD203B41FA5}">
                      <a16:colId xmlns:a16="http://schemas.microsoft.com/office/drawing/2014/main" val="20003"/>
                    </a:ext>
                  </a:extLst>
                </a:gridCol>
                <a:gridCol w="1421725">
                  <a:extLst>
                    <a:ext uri="{9D8B030D-6E8A-4147-A177-3AD203B41FA5}">
                      <a16:colId xmlns:a16="http://schemas.microsoft.com/office/drawing/2014/main" val="20004"/>
                    </a:ext>
                  </a:extLst>
                </a:gridCol>
              </a:tblGrid>
              <a:tr h="697375">
                <a:tc>
                  <a:txBody>
                    <a:bodyPr/>
                    <a:lstStyle/>
                    <a:p>
                      <a:pPr marL="0" lvl="0" indent="0" algn="ctr" rtl="0">
                        <a:spcBef>
                          <a:spcPts val="0"/>
                        </a:spcBef>
                        <a:spcAft>
                          <a:spcPts val="0"/>
                        </a:spcAft>
                        <a:buNone/>
                      </a:pPr>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0"/>
                  </a:ext>
                </a:extLst>
              </a:tr>
              <a:tr h="697375">
                <a:tc>
                  <a:txBody>
                    <a:bodyPr/>
                    <a:lstStyle/>
                    <a:p>
                      <a:pPr marL="0" lvl="0" indent="0" algn="ctr" rtl="0">
                        <a:spcBef>
                          <a:spcPts val="0"/>
                        </a:spcBef>
                        <a:spcAft>
                          <a:spcPts val="0"/>
                        </a:spcAft>
                        <a:buNone/>
                      </a:pPr>
                      <a:r>
                        <a:rPr lang="en" sz="1200" b="1">
                          <a:latin typeface="Raleway"/>
                          <a:ea typeface="Raleway"/>
                          <a:cs typeface="Raleway"/>
                          <a:sym typeface="Raleway"/>
                        </a:rPr>
                        <a:t>Compute</a:t>
                      </a:r>
                      <a:endParaRPr sz="1200" b="1">
                        <a:latin typeface="Raleway"/>
                        <a:ea typeface="Raleway"/>
                        <a:cs typeface="Raleway"/>
                        <a:sym typeface="Raleway"/>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EC2</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CE</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VM</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Nova</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697375">
                <a:tc>
                  <a:txBody>
                    <a:bodyPr/>
                    <a:lstStyle/>
                    <a:p>
                      <a:pPr marL="0" lvl="0" indent="0" algn="ctr" rtl="0">
                        <a:spcBef>
                          <a:spcPts val="0"/>
                        </a:spcBef>
                        <a:spcAft>
                          <a:spcPts val="0"/>
                        </a:spcAft>
                        <a:buNone/>
                      </a:pPr>
                      <a:r>
                        <a:rPr lang="en" sz="1200" b="1">
                          <a:latin typeface="Raleway"/>
                          <a:ea typeface="Raleway"/>
                          <a:cs typeface="Raleway"/>
                          <a:sym typeface="Raleway"/>
                        </a:rPr>
                        <a:t>Autoscaling</a:t>
                      </a:r>
                      <a:endParaRPr sz="1200" b="1">
                        <a:latin typeface="Raleway"/>
                        <a:ea typeface="Raleway"/>
                        <a:cs typeface="Raleway"/>
                        <a:sym typeface="Raleway"/>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Autoscaling Group</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Autoscaler</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Scale Set</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Heat Scaling Policy</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697375">
                <a:tc>
                  <a:txBody>
                    <a:bodyPr/>
                    <a:lstStyle/>
                    <a:p>
                      <a:pPr marL="0" lvl="0" indent="0" algn="ctr" rtl="0">
                        <a:spcBef>
                          <a:spcPts val="0"/>
                        </a:spcBef>
                        <a:spcAft>
                          <a:spcPts val="0"/>
                        </a:spcAft>
                        <a:buNone/>
                      </a:pPr>
                      <a:r>
                        <a:rPr lang="en" sz="1200" b="1">
                          <a:latin typeface="Raleway"/>
                          <a:ea typeface="Raleway"/>
                          <a:cs typeface="Raleway"/>
                          <a:sym typeface="Raleway"/>
                        </a:rPr>
                        <a:t>Load Balancing</a:t>
                      </a:r>
                      <a:endParaRPr sz="1200" b="1">
                        <a:latin typeface="Raleway"/>
                        <a:ea typeface="Raleway"/>
                        <a:cs typeface="Raleway"/>
                        <a:sym typeface="Raleway"/>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Elastic Load Balancer</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Load Balancer</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Load Balancer</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LBaaS</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697375">
                <a:tc>
                  <a:txBody>
                    <a:bodyPr/>
                    <a:lstStyle/>
                    <a:p>
                      <a:pPr marL="0" lvl="0" indent="0" algn="ctr" rtl="0">
                        <a:spcBef>
                          <a:spcPts val="0"/>
                        </a:spcBef>
                        <a:spcAft>
                          <a:spcPts val="0"/>
                        </a:spcAft>
                        <a:buNone/>
                      </a:pPr>
                      <a:r>
                        <a:rPr lang="en" sz="1200" b="1">
                          <a:latin typeface="Raleway"/>
                          <a:ea typeface="Raleway"/>
                          <a:cs typeface="Raleway"/>
                          <a:sym typeface="Raleway"/>
                        </a:rPr>
                        <a:t>Remote Storage</a:t>
                      </a:r>
                      <a:endParaRPr sz="1200" b="1">
                        <a:latin typeface="Raleway"/>
                        <a:ea typeface="Raleway"/>
                        <a:cs typeface="Raleway"/>
                        <a:sym typeface="Raleway"/>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Elastic Block Store</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Persistent Disk</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File Storage</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Open Sans"/>
                          <a:ea typeface="Open Sans"/>
                          <a:cs typeface="Open Sans"/>
                          <a:sym typeface="Open Sans"/>
                        </a:rPr>
                        <a:t>Block Storage</a:t>
                      </a:r>
                      <a:endParaRPr sz="1100">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894" name="Shape 894"/>
          <p:cNvSpPr txBox="1"/>
          <p:nvPr/>
        </p:nvSpPr>
        <p:spPr>
          <a:xfrm>
            <a:off x="71625" y="4823075"/>
            <a:ext cx="8995800" cy="27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434343"/>
                </a:solidFill>
                <a:latin typeface="Open Sans"/>
                <a:ea typeface="Open Sans"/>
                <a:cs typeface="Open Sans"/>
                <a:sym typeface="Open Sans"/>
              </a:rPr>
              <a:t>Partial Source: Sam Ghods, KubeConf 2016</a:t>
            </a:r>
            <a:endParaRPr sz="800">
              <a:solidFill>
                <a:srgbClr val="434343"/>
              </a:solidFill>
              <a:latin typeface="Open Sans"/>
              <a:ea typeface="Open Sans"/>
              <a:cs typeface="Open Sans"/>
              <a:sym typeface="Open Sans"/>
            </a:endParaRPr>
          </a:p>
        </p:txBody>
      </p:sp>
      <p:pic>
        <p:nvPicPr>
          <p:cNvPr id="895" name="Shape 895"/>
          <p:cNvPicPr preferRelativeResize="0"/>
          <p:nvPr/>
        </p:nvPicPr>
        <p:blipFill>
          <a:blip r:embed="rId3">
            <a:alphaModFix/>
          </a:blip>
          <a:stretch>
            <a:fillRect/>
          </a:stretch>
        </p:blipFill>
        <p:spPr>
          <a:xfrm>
            <a:off x="2576375" y="1209400"/>
            <a:ext cx="1099951" cy="413375"/>
          </a:xfrm>
          <a:prstGeom prst="rect">
            <a:avLst/>
          </a:prstGeom>
          <a:noFill/>
          <a:ln>
            <a:noFill/>
          </a:ln>
        </p:spPr>
      </p:pic>
      <p:pic>
        <p:nvPicPr>
          <p:cNvPr id="896" name="Shape 896"/>
          <p:cNvPicPr preferRelativeResize="0"/>
          <p:nvPr/>
        </p:nvPicPr>
        <p:blipFill>
          <a:blip r:embed="rId4">
            <a:alphaModFix/>
          </a:blip>
          <a:stretch>
            <a:fillRect/>
          </a:stretch>
        </p:blipFill>
        <p:spPr>
          <a:xfrm>
            <a:off x="4078850" y="1124508"/>
            <a:ext cx="902125" cy="583159"/>
          </a:xfrm>
          <a:prstGeom prst="rect">
            <a:avLst/>
          </a:prstGeom>
          <a:noFill/>
          <a:ln>
            <a:noFill/>
          </a:ln>
        </p:spPr>
      </p:pic>
      <p:pic>
        <p:nvPicPr>
          <p:cNvPr id="897" name="Shape 897"/>
          <p:cNvPicPr preferRelativeResize="0"/>
          <p:nvPr/>
        </p:nvPicPr>
        <p:blipFill>
          <a:blip r:embed="rId5">
            <a:alphaModFix/>
          </a:blip>
          <a:stretch>
            <a:fillRect/>
          </a:stretch>
        </p:blipFill>
        <p:spPr>
          <a:xfrm>
            <a:off x="5336404" y="1173237"/>
            <a:ext cx="1222193" cy="485700"/>
          </a:xfrm>
          <a:prstGeom prst="rect">
            <a:avLst/>
          </a:prstGeom>
          <a:noFill/>
          <a:ln>
            <a:noFill/>
          </a:ln>
        </p:spPr>
      </p:pic>
      <p:pic>
        <p:nvPicPr>
          <p:cNvPr id="898" name="Shape 898"/>
          <p:cNvPicPr preferRelativeResize="0"/>
          <p:nvPr/>
        </p:nvPicPr>
        <p:blipFill>
          <a:blip r:embed="rId6">
            <a:alphaModFix/>
          </a:blip>
          <a:stretch>
            <a:fillRect/>
          </a:stretch>
        </p:blipFill>
        <p:spPr>
          <a:xfrm>
            <a:off x="6785950" y="1110543"/>
            <a:ext cx="1222200" cy="611100"/>
          </a:xfrm>
          <a:prstGeom prst="rect">
            <a:avLst/>
          </a:prstGeom>
          <a:noFill/>
          <a:ln>
            <a:noFill/>
          </a:ln>
        </p:spPr>
      </p:pic>
      <p:sp>
        <p:nvSpPr>
          <p:cNvPr id="899" name="Shape 899"/>
          <p:cNvSpPr txBox="1"/>
          <p:nvPr/>
        </p:nvSpPr>
        <p:spPr>
          <a:xfrm>
            <a:off x="509425" y="420275"/>
            <a:ext cx="8558100" cy="485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b="1">
                <a:solidFill>
                  <a:srgbClr val="675CC5"/>
                </a:solidFill>
                <a:latin typeface="Raleway"/>
                <a:ea typeface="Raleway"/>
                <a:cs typeface="Raleway"/>
                <a:sym typeface="Raleway"/>
              </a:rPr>
              <a:t>Cloud Abstraction</a:t>
            </a:r>
            <a:endParaRPr sz="2400" b="1">
              <a:solidFill>
                <a:srgbClr val="675CC5"/>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3</a:t>
            </a:fld>
            <a:endParaRPr sz="1000" b="0" i="0" u="none" strike="noStrike" cap="none">
              <a:solidFill>
                <a:srgbClr val="888888"/>
              </a:solidFill>
              <a:latin typeface="Lato"/>
              <a:ea typeface="Lato"/>
              <a:cs typeface="Lato"/>
              <a:sym typeface="Lato"/>
            </a:endParaRPr>
          </a:p>
        </p:txBody>
      </p:sp>
      <p:sp>
        <p:nvSpPr>
          <p:cNvPr id="239" name="Shape 239"/>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0" name="Shape 240"/>
          <p:cNvSpPr txBox="1"/>
          <p:nvPr/>
        </p:nvSpPr>
        <p:spPr>
          <a:xfrm>
            <a:off x="502800" y="373675"/>
            <a:ext cx="8431800" cy="76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675CC5"/>
                </a:solidFill>
                <a:latin typeface="Raleway"/>
                <a:ea typeface="Raleway"/>
                <a:cs typeface="Raleway"/>
                <a:sym typeface="Raleway"/>
              </a:rPr>
              <a:t>The Need: an “Operating System for AI”</a:t>
            </a:r>
            <a:endParaRPr sz="2400" b="1">
              <a:solidFill>
                <a:srgbClr val="675CC5"/>
              </a:solidFill>
              <a:latin typeface="Raleway"/>
              <a:ea typeface="Raleway"/>
              <a:cs typeface="Raleway"/>
              <a:sym typeface="Raleway"/>
            </a:endParaRPr>
          </a:p>
          <a:p>
            <a:pPr marL="0" lvl="0" indent="457200" rtl="0">
              <a:lnSpc>
                <a:spcPct val="115000"/>
              </a:lnSpc>
              <a:spcBef>
                <a:spcPts val="0"/>
              </a:spcBef>
              <a:spcAft>
                <a:spcPts val="0"/>
              </a:spcAft>
              <a:buNone/>
            </a:pPr>
            <a:r>
              <a:rPr lang="en" sz="1200" b="1">
                <a:solidFill>
                  <a:srgbClr val="675CC5"/>
                </a:solidFill>
                <a:latin typeface="Open Sans"/>
                <a:ea typeface="Open Sans"/>
                <a:cs typeface="Open Sans"/>
                <a:sym typeface="Open Sans"/>
              </a:rPr>
              <a:t>AI/ML scalable infrastructure on demand + marketplace</a:t>
            </a:r>
            <a:endParaRPr sz="3000" b="1">
              <a:solidFill>
                <a:srgbClr val="675CC5"/>
              </a:solidFill>
              <a:latin typeface="Raleway"/>
              <a:ea typeface="Raleway"/>
              <a:cs typeface="Raleway"/>
              <a:sym typeface="Raleway"/>
            </a:endParaRPr>
          </a:p>
          <a:p>
            <a:pPr marL="0" lvl="0" indent="0" algn="ctr" rtl="0">
              <a:spcBef>
                <a:spcPts val="0"/>
              </a:spcBef>
              <a:spcAft>
                <a:spcPts val="0"/>
              </a:spcAft>
              <a:buNone/>
            </a:pPr>
            <a:endParaRPr sz="3000">
              <a:latin typeface="Raleway"/>
              <a:ea typeface="Raleway"/>
              <a:cs typeface="Raleway"/>
              <a:sym typeface="Raleway"/>
            </a:endParaRPr>
          </a:p>
          <a:p>
            <a:pPr marL="0" lvl="0" indent="0" algn="ctr" rtl="0">
              <a:spcBef>
                <a:spcPts val="0"/>
              </a:spcBef>
              <a:spcAft>
                <a:spcPts val="0"/>
              </a:spcAft>
              <a:buNone/>
            </a:pPr>
            <a:endParaRPr sz="1800">
              <a:latin typeface="Raleway"/>
              <a:ea typeface="Raleway"/>
              <a:cs typeface="Raleway"/>
              <a:sym typeface="Raleway"/>
            </a:endParaRPr>
          </a:p>
          <a:p>
            <a:pPr marL="0" lvl="0" indent="0" algn="ctr" rtl="0">
              <a:spcBef>
                <a:spcPts val="0"/>
              </a:spcBef>
              <a:spcAft>
                <a:spcPts val="0"/>
              </a:spcAft>
              <a:buNone/>
            </a:pPr>
            <a:endParaRPr sz="1800">
              <a:latin typeface="Raleway"/>
              <a:ea typeface="Raleway"/>
              <a:cs typeface="Raleway"/>
              <a:sym typeface="Raleway"/>
            </a:endParaRPr>
          </a:p>
          <a:p>
            <a:pPr marL="0" lvl="0" indent="0" algn="l" rtl="0">
              <a:lnSpc>
                <a:spcPct val="200000"/>
              </a:lnSpc>
              <a:spcBef>
                <a:spcPts val="0"/>
              </a:spcBef>
              <a:spcAft>
                <a:spcPts val="0"/>
              </a:spcAft>
              <a:buNone/>
            </a:pPr>
            <a:endParaRPr>
              <a:solidFill>
                <a:srgbClr val="434343"/>
              </a:solidFill>
              <a:latin typeface="Raleway"/>
              <a:ea typeface="Raleway"/>
              <a:cs typeface="Raleway"/>
              <a:sym typeface="Raleway"/>
            </a:endParaRPr>
          </a:p>
        </p:txBody>
      </p:sp>
      <p:pic>
        <p:nvPicPr>
          <p:cNvPr id="241" name="Shape 241"/>
          <p:cNvPicPr preferRelativeResize="0"/>
          <p:nvPr/>
        </p:nvPicPr>
        <p:blipFill>
          <a:blip r:embed="rId3">
            <a:alphaModFix/>
          </a:blip>
          <a:stretch>
            <a:fillRect/>
          </a:stretch>
        </p:blipFill>
        <p:spPr>
          <a:xfrm>
            <a:off x="0" y="4414463"/>
            <a:ext cx="9144000" cy="523875"/>
          </a:xfrm>
          <a:prstGeom prst="rect">
            <a:avLst/>
          </a:prstGeom>
          <a:noFill/>
          <a:ln>
            <a:noFill/>
          </a:ln>
        </p:spPr>
      </p:pic>
      <p:pic>
        <p:nvPicPr>
          <p:cNvPr id="242" name="Shape 242"/>
          <p:cNvPicPr preferRelativeResize="0"/>
          <p:nvPr/>
        </p:nvPicPr>
        <p:blipFill>
          <a:blip r:embed="rId4">
            <a:alphaModFix/>
          </a:blip>
          <a:stretch>
            <a:fillRect/>
          </a:stretch>
        </p:blipFill>
        <p:spPr>
          <a:xfrm>
            <a:off x="5823000" y="2148000"/>
            <a:ext cx="3111476" cy="1430175"/>
          </a:xfrm>
          <a:prstGeom prst="rect">
            <a:avLst/>
          </a:prstGeom>
          <a:noFill/>
          <a:ln>
            <a:noFill/>
          </a:ln>
        </p:spPr>
      </p:pic>
      <p:sp>
        <p:nvSpPr>
          <p:cNvPr id="243" name="Shape 243"/>
          <p:cNvSpPr txBox="1"/>
          <p:nvPr/>
        </p:nvSpPr>
        <p:spPr>
          <a:xfrm>
            <a:off x="502800" y="1536250"/>
            <a:ext cx="7407600" cy="2907000"/>
          </a:xfrm>
          <a:prstGeom prst="rect">
            <a:avLst/>
          </a:prstGeom>
          <a:noFill/>
          <a:ln>
            <a:noFill/>
          </a:ln>
        </p:spPr>
        <p:txBody>
          <a:bodyPr spcFirstLastPara="1" wrap="square" lIns="91425" tIns="91425" rIns="91425" bIns="91425" anchor="t" anchorCtr="0">
            <a:noAutofit/>
          </a:bodyPr>
          <a:lstStyle/>
          <a:p>
            <a:pPr marL="457200" lvl="0" indent="-342900" rtl="0">
              <a:lnSpc>
                <a:spcPct val="200000"/>
              </a:lnSpc>
              <a:spcBef>
                <a:spcPts val="0"/>
              </a:spcBef>
              <a:spcAft>
                <a:spcPts val="0"/>
              </a:spcAft>
              <a:buSzPts val="1800"/>
              <a:buChar char="●"/>
            </a:pPr>
            <a:r>
              <a:rPr lang="en" sz="1800">
                <a:solidFill>
                  <a:srgbClr val="3F3F44"/>
                </a:solidFill>
                <a:latin typeface="Open Sans"/>
                <a:ea typeface="Open Sans"/>
                <a:cs typeface="Open Sans"/>
                <a:sym typeface="Open Sans"/>
              </a:rPr>
              <a:t>Function-as-a-service for Machine &amp; Deep Learning</a:t>
            </a:r>
            <a:endParaRPr sz="1800">
              <a:solidFill>
                <a:srgbClr val="3F3F44"/>
              </a:solidFill>
              <a:latin typeface="Open Sans"/>
              <a:ea typeface="Open Sans"/>
              <a:cs typeface="Open Sans"/>
              <a:sym typeface="Open Sans"/>
            </a:endParaRPr>
          </a:p>
          <a:p>
            <a:pPr marL="457200" lvl="0" indent="-342900" rtl="0">
              <a:lnSpc>
                <a:spcPct val="200000"/>
              </a:lnSpc>
              <a:spcBef>
                <a:spcPts val="0"/>
              </a:spcBef>
              <a:spcAft>
                <a:spcPts val="0"/>
              </a:spcAft>
              <a:buClr>
                <a:srgbClr val="3F3F44"/>
              </a:buClr>
              <a:buSzPts val="1800"/>
              <a:buFont typeface="Open Sans"/>
              <a:buChar char="●"/>
            </a:pPr>
            <a:r>
              <a:rPr lang="en" sz="1800">
                <a:solidFill>
                  <a:srgbClr val="3F3F44"/>
                </a:solidFill>
                <a:latin typeface="Open Sans"/>
                <a:ea typeface="Open Sans"/>
                <a:cs typeface="Open Sans"/>
                <a:sym typeface="Open Sans"/>
              </a:rPr>
              <a:t>Discoverable, live inventory of AI via APIs</a:t>
            </a:r>
            <a:endParaRPr sz="1800">
              <a:solidFill>
                <a:srgbClr val="3F3F44"/>
              </a:solidFill>
              <a:latin typeface="Open Sans"/>
              <a:ea typeface="Open Sans"/>
              <a:cs typeface="Open Sans"/>
              <a:sym typeface="Open Sans"/>
            </a:endParaRPr>
          </a:p>
          <a:p>
            <a:pPr marL="457200" lvl="0" indent="-342900" rtl="0">
              <a:lnSpc>
                <a:spcPct val="200000"/>
              </a:lnSpc>
              <a:spcBef>
                <a:spcPts val="0"/>
              </a:spcBef>
              <a:spcAft>
                <a:spcPts val="0"/>
              </a:spcAft>
              <a:buClr>
                <a:srgbClr val="3F3F44"/>
              </a:buClr>
              <a:buSzPts val="1800"/>
              <a:buFont typeface="Open Sans"/>
              <a:buChar char="●"/>
            </a:pPr>
            <a:r>
              <a:rPr lang="en" sz="1800">
                <a:solidFill>
                  <a:srgbClr val="3F3F44"/>
                </a:solidFill>
                <a:latin typeface="Open Sans"/>
                <a:ea typeface="Open Sans"/>
                <a:cs typeface="Open Sans"/>
                <a:sym typeface="Open Sans"/>
              </a:rPr>
              <a:t>Anyone can contribute &amp; use</a:t>
            </a:r>
            <a:endParaRPr sz="1800">
              <a:solidFill>
                <a:srgbClr val="3F3F44"/>
              </a:solidFill>
              <a:latin typeface="Open Sans"/>
              <a:ea typeface="Open Sans"/>
              <a:cs typeface="Open Sans"/>
              <a:sym typeface="Open Sans"/>
            </a:endParaRPr>
          </a:p>
          <a:p>
            <a:pPr marL="457200" lvl="0" indent="-342900" rtl="0">
              <a:lnSpc>
                <a:spcPct val="200000"/>
              </a:lnSpc>
              <a:spcBef>
                <a:spcPts val="0"/>
              </a:spcBef>
              <a:spcAft>
                <a:spcPts val="0"/>
              </a:spcAft>
              <a:buClr>
                <a:srgbClr val="3F3F44"/>
              </a:buClr>
              <a:buSzPts val="1800"/>
              <a:buFont typeface="Open Sans"/>
              <a:buChar char="●"/>
            </a:pPr>
            <a:r>
              <a:rPr lang="en" sz="1800">
                <a:solidFill>
                  <a:srgbClr val="3F3F44"/>
                </a:solidFill>
                <a:latin typeface="Open Sans"/>
                <a:ea typeface="Open Sans"/>
                <a:cs typeface="Open Sans"/>
                <a:sym typeface="Open Sans"/>
              </a:rPr>
              <a:t>Composable, Monetizable</a:t>
            </a:r>
            <a:endParaRPr sz="1800">
              <a:solidFill>
                <a:srgbClr val="3F3F44"/>
              </a:solidFill>
              <a:latin typeface="Open Sans"/>
              <a:ea typeface="Open Sans"/>
              <a:cs typeface="Open Sans"/>
              <a:sym typeface="Open Sans"/>
            </a:endParaRPr>
          </a:p>
          <a:p>
            <a:pPr marL="457200" lvl="0" indent="-342900">
              <a:lnSpc>
                <a:spcPct val="200000"/>
              </a:lnSpc>
              <a:spcBef>
                <a:spcPts val="0"/>
              </a:spcBef>
              <a:spcAft>
                <a:spcPts val="0"/>
              </a:spcAft>
              <a:buClr>
                <a:srgbClr val="3F3F44"/>
              </a:buClr>
              <a:buSzPts val="1800"/>
              <a:buFont typeface="Open Sans"/>
              <a:buChar char="●"/>
            </a:pPr>
            <a:r>
              <a:rPr lang="en" sz="1800" b="1">
                <a:solidFill>
                  <a:srgbClr val="3F3F44"/>
                </a:solidFill>
                <a:latin typeface="Open Sans"/>
                <a:ea typeface="Open Sans"/>
                <a:cs typeface="Open Sans"/>
                <a:sym typeface="Open Sans"/>
              </a:rPr>
              <a:t>Every developer on earth can make their app intelligent</a:t>
            </a:r>
            <a:endParaRPr sz="1800" b="1">
              <a:solidFill>
                <a:srgbClr val="3F3F44"/>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Shape 904"/>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30</a:t>
            </a:fld>
            <a:endParaRPr sz="1000" b="0" i="0" u="none" strike="noStrike" cap="none">
              <a:solidFill>
                <a:srgbClr val="888888"/>
              </a:solidFill>
              <a:latin typeface="Lato"/>
              <a:ea typeface="Lato"/>
              <a:cs typeface="Lato"/>
              <a:sym typeface="Lato"/>
            </a:endParaRPr>
          </a:p>
        </p:txBody>
      </p:sp>
      <p:grpSp>
        <p:nvGrpSpPr>
          <p:cNvPr id="905" name="Shape 905"/>
          <p:cNvGrpSpPr/>
          <p:nvPr/>
        </p:nvGrpSpPr>
        <p:grpSpPr>
          <a:xfrm>
            <a:off x="3564860" y="2379951"/>
            <a:ext cx="1726365" cy="1952049"/>
            <a:chOff x="654400" y="1999018"/>
            <a:chExt cx="1726365" cy="1747582"/>
          </a:xfrm>
        </p:grpSpPr>
        <p:sp>
          <p:nvSpPr>
            <p:cNvPr id="906" name="Shape 906"/>
            <p:cNvSpPr/>
            <p:nvPr/>
          </p:nvSpPr>
          <p:spPr>
            <a:xfrm>
              <a:off x="654415" y="1999018"/>
              <a:ext cx="1726200" cy="434700"/>
            </a:xfrm>
            <a:prstGeom prst="roundRect">
              <a:avLst>
                <a:gd name="adj" fmla="val 5795"/>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Raleway"/>
                  <a:ea typeface="Raleway"/>
                  <a:cs typeface="Raleway"/>
                  <a:sym typeface="Raleway"/>
                </a:rPr>
                <a:t>Runtime Abstraction</a:t>
              </a:r>
              <a:endParaRPr sz="1100" b="1">
                <a:latin typeface="Raleway"/>
                <a:ea typeface="Raleway"/>
                <a:cs typeface="Raleway"/>
                <a:sym typeface="Raleway"/>
              </a:endParaRPr>
            </a:p>
          </p:txBody>
        </p:sp>
        <p:cxnSp>
          <p:nvCxnSpPr>
            <p:cNvPr id="907" name="Shape 907"/>
            <p:cNvCxnSpPr/>
            <p:nvPr/>
          </p:nvCxnSpPr>
          <p:spPr>
            <a:xfrm>
              <a:off x="654400" y="2601800"/>
              <a:ext cx="0" cy="1144800"/>
            </a:xfrm>
            <a:prstGeom prst="straightConnector1">
              <a:avLst/>
            </a:prstGeom>
            <a:noFill/>
            <a:ln w="9525" cap="flat" cmpd="sng">
              <a:solidFill>
                <a:schemeClr val="dk2"/>
              </a:solidFill>
              <a:prstDash val="dot"/>
              <a:round/>
              <a:headEnd type="none" w="med" len="med"/>
              <a:tailEnd type="none" w="med" len="med"/>
            </a:ln>
          </p:spPr>
        </p:cxnSp>
        <p:sp>
          <p:nvSpPr>
            <p:cNvPr id="908" name="Shape 908"/>
            <p:cNvSpPr txBox="1"/>
            <p:nvPr/>
          </p:nvSpPr>
          <p:spPr>
            <a:xfrm>
              <a:off x="727165" y="2665937"/>
              <a:ext cx="1653600" cy="10806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None/>
              </a:pPr>
              <a:endParaRPr sz="1000">
                <a:solidFill>
                  <a:srgbClr val="434343"/>
                </a:solidFill>
                <a:latin typeface="Open Sans Light"/>
                <a:ea typeface="Open Sans Light"/>
                <a:cs typeface="Open Sans Light"/>
                <a:sym typeface="Open Sans Light"/>
              </a:endParaRPr>
            </a:p>
            <a:p>
              <a:pPr marL="0" lvl="0" indent="0">
                <a:spcBef>
                  <a:spcPts val="0"/>
                </a:spcBef>
                <a:spcAft>
                  <a:spcPts val="0"/>
                </a:spcAft>
                <a:buNone/>
              </a:pPr>
              <a:endParaRPr sz="1000">
                <a:solidFill>
                  <a:srgbClr val="434343"/>
                </a:solidFill>
                <a:latin typeface="Open Sans Light"/>
                <a:ea typeface="Open Sans Light"/>
                <a:cs typeface="Open Sans Light"/>
                <a:sym typeface="Open Sans Light"/>
              </a:endParaRPr>
            </a:p>
            <a:p>
              <a:pPr marL="0" lvl="0" indent="0">
                <a:spcBef>
                  <a:spcPts val="0"/>
                </a:spcBef>
                <a:spcAft>
                  <a:spcPts val="0"/>
                </a:spcAft>
                <a:buNone/>
              </a:pPr>
              <a:endParaRPr sz="1000">
                <a:solidFill>
                  <a:srgbClr val="434343"/>
                </a:solidFill>
                <a:latin typeface="Open Sans Light"/>
                <a:ea typeface="Open Sans Light"/>
                <a:cs typeface="Open Sans Light"/>
                <a:sym typeface="Open Sans Light"/>
              </a:endParaRPr>
            </a:p>
            <a:p>
              <a:pPr marL="0" lvl="0" indent="0" rtl="0">
                <a:spcBef>
                  <a:spcPts val="0"/>
                </a:spcBef>
                <a:spcAft>
                  <a:spcPts val="0"/>
                </a:spcAft>
                <a:buNone/>
              </a:pPr>
              <a:r>
                <a:rPr lang="en" sz="1000">
                  <a:solidFill>
                    <a:srgbClr val="434343"/>
                  </a:solidFill>
                  <a:latin typeface="Open Sans Light"/>
                  <a:ea typeface="Open Sans Light"/>
                  <a:cs typeface="Open Sans Light"/>
                  <a:sym typeface="Open Sans Light"/>
                </a:rPr>
                <a:t>Support any programming language or framework, including interoperability between mixed stacks.</a:t>
              </a:r>
              <a:endParaRPr sz="1000">
                <a:solidFill>
                  <a:srgbClr val="434343"/>
                </a:solidFill>
                <a:latin typeface="Open Sans Light"/>
                <a:ea typeface="Open Sans Light"/>
                <a:cs typeface="Open Sans Light"/>
                <a:sym typeface="Open Sans Light"/>
              </a:endParaRPr>
            </a:p>
          </p:txBody>
        </p:sp>
      </p:grpSp>
      <p:grpSp>
        <p:nvGrpSpPr>
          <p:cNvPr id="909" name="Shape 909"/>
          <p:cNvGrpSpPr/>
          <p:nvPr/>
        </p:nvGrpSpPr>
        <p:grpSpPr>
          <a:xfrm>
            <a:off x="1416364" y="2380026"/>
            <a:ext cx="1726371" cy="1823401"/>
            <a:chOff x="2802864" y="1999026"/>
            <a:chExt cx="1726371" cy="1823401"/>
          </a:xfrm>
        </p:grpSpPr>
        <p:sp>
          <p:nvSpPr>
            <p:cNvPr id="910" name="Shape 910"/>
            <p:cNvSpPr/>
            <p:nvPr/>
          </p:nvSpPr>
          <p:spPr>
            <a:xfrm>
              <a:off x="2802866" y="1999026"/>
              <a:ext cx="1726200" cy="485700"/>
            </a:xfrm>
            <a:prstGeom prst="roundRect">
              <a:avLst>
                <a:gd name="adj" fmla="val 5795"/>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Raleway"/>
                  <a:ea typeface="Raleway"/>
                  <a:cs typeface="Raleway"/>
                  <a:sym typeface="Raleway"/>
                </a:rPr>
                <a:t>Elastic Scale</a:t>
              </a:r>
              <a:endParaRPr sz="1100" b="1">
                <a:latin typeface="Raleway"/>
                <a:ea typeface="Raleway"/>
                <a:cs typeface="Raleway"/>
                <a:sym typeface="Raleway"/>
              </a:endParaRPr>
            </a:p>
          </p:txBody>
        </p:sp>
        <p:cxnSp>
          <p:nvCxnSpPr>
            <p:cNvPr id="911" name="Shape 911"/>
            <p:cNvCxnSpPr/>
            <p:nvPr/>
          </p:nvCxnSpPr>
          <p:spPr>
            <a:xfrm>
              <a:off x="2802864" y="2601800"/>
              <a:ext cx="0" cy="1144800"/>
            </a:xfrm>
            <a:prstGeom prst="straightConnector1">
              <a:avLst/>
            </a:prstGeom>
            <a:noFill/>
            <a:ln w="9525" cap="flat" cmpd="sng">
              <a:solidFill>
                <a:schemeClr val="dk2"/>
              </a:solidFill>
              <a:prstDash val="dot"/>
              <a:round/>
              <a:headEnd type="none" w="med" len="med"/>
              <a:tailEnd type="none" w="med" len="med"/>
            </a:ln>
          </p:spPr>
        </p:cxnSp>
        <p:sp>
          <p:nvSpPr>
            <p:cNvPr id="912" name="Shape 912"/>
            <p:cNvSpPr txBox="1"/>
            <p:nvPr/>
          </p:nvSpPr>
          <p:spPr>
            <a:xfrm>
              <a:off x="2875635" y="2665927"/>
              <a:ext cx="1653600" cy="1156500"/>
            </a:xfrm>
            <a:prstGeom prst="rect">
              <a:avLst/>
            </a:prstGeom>
            <a:noFill/>
            <a:ln>
              <a:noFill/>
            </a:ln>
          </p:spPr>
          <p:txBody>
            <a:bodyPr spcFirstLastPara="1" wrap="square" lIns="91425" tIns="91425" rIns="91425" bIns="91425" anchor="b" anchorCtr="0">
              <a:noAutofit/>
            </a:bodyPr>
            <a:lstStyle/>
            <a:p>
              <a:pPr marL="0" lvl="0" indent="0" rtl="0">
                <a:spcBef>
                  <a:spcPts val="0"/>
                </a:spcBef>
                <a:spcAft>
                  <a:spcPts val="0"/>
                </a:spcAft>
                <a:buNone/>
              </a:pPr>
              <a:r>
                <a:rPr lang="en" sz="1000">
                  <a:solidFill>
                    <a:srgbClr val="434343"/>
                  </a:solidFill>
                  <a:latin typeface="Open Sans Light"/>
                  <a:ea typeface="Open Sans Light"/>
                  <a:cs typeface="Open Sans Light"/>
                  <a:sym typeface="Open Sans Light"/>
                </a:rPr>
                <a:t>Prioritize and automatically optimize execution of concurrent short-lived jobs.</a:t>
              </a:r>
              <a:endParaRPr sz="1000">
                <a:solidFill>
                  <a:srgbClr val="434343"/>
                </a:solidFill>
                <a:latin typeface="Open Sans Light"/>
                <a:ea typeface="Open Sans Light"/>
                <a:cs typeface="Open Sans Light"/>
                <a:sym typeface="Open Sans Light"/>
              </a:endParaRPr>
            </a:p>
          </p:txBody>
        </p:sp>
      </p:grpSp>
      <p:grpSp>
        <p:nvGrpSpPr>
          <p:cNvPr id="913" name="Shape 913"/>
          <p:cNvGrpSpPr/>
          <p:nvPr/>
        </p:nvGrpSpPr>
        <p:grpSpPr>
          <a:xfrm>
            <a:off x="5713325" y="2380500"/>
            <a:ext cx="1726381" cy="1823422"/>
            <a:chOff x="4951319" y="1999023"/>
            <a:chExt cx="1726381" cy="1747577"/>
          </a:xfrm>
        </p:grpSpPr>
        <p:sp>
          <p:nvSpPr>
            <p:cNvPr id="914" name="Shape 914"/>
            <p:cNvSpPr/>
            <p:nvPr/>
          </p:nvSpPr>
          <p:spPr>
            <a:xfrm>
              <a:off x="4951319" y="1999023"/>
              <a:ext cx="1726200" cy="465600"/>
            </a:xfrm>
            <a:prstGeom prst="roundRect">
              <a:avLst>
                <a:gd name="adj" fmla="val 5795"/>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Raleway"/>
                  <a:ea typeface="Raleway"/>
                  <a:cs typeface="Raleway"/>
                  <a:sym typeface="Raleway"/>
                </a:rPr>
                <a:t>Cloud Abstraction</a:t>
              </a:r>
              <a:endParaRPr sz="1100" b="1">
                <a:latin typeface="Raleway"/>
                <a:ea typeface="Raleway"/>
                <a:cs typeface="Raleway"/>
                <a:sym typeface="Raleway"/>
              </a:endParaRPr>
            </a:p>
          </p:txBody>
        </p:sp>
        <p:cxnSp>
          <p:nvCxnSpPr>
            <p:cNvPr id="915" name="Shape 915"/>
            <p:cNvCxnSpPr/>
            <p:nvPr/>
          </p:nvCxnSpPr>
          <p:spPr>
            <a:xfrm>
              <a:off x="4951328" y="2601800"/>
              <a:ext cx="0" cy="1144800"/>
            </a:xfrm>
            <a:prstGeom prst="straightConnector1">
              <a:avLst/>
            </a:prstGeom>
            <a:noFill/>
            <a:ln w="9525" cap="flat" cmpd="sng">
              <a:solidFill>
                <a:schemeClr val="dk2"/>
              </a:solidFill>
              <a:prstDash val="dot"/>
              <a:round/>
              <a:headEnd type="none" w="med" len="med"/>
              <a:tailEnd type="none" w="med" len="med"/>
            </a:ln>
          </p:spPr>
        </p:cxnSp>
        <p:sp>
          <p:nvSpPr>
            <p:cNvPr id="916" name="Shape 916"/>
            <p:cNvSpPr txBox="1"/>
            <p:nvPr/>
          </p:nvSpPr>
          <p:spPr>
            <a:xfrm>
              <a:off x="5024100" y="2665925"/>
              <a:ext cx="1653600" cy="1080600"/>
            </a:xfrm>
            <a:prstGeom prst="rect">
              <a:avLst/>
            </a:prstGeom>
            <a:noFill/>
            <a:ln>
              <a:noFill/>
            </a:ln>
          </p:spPr>
          <p:txBody>
            <a:bodyPr spcFirstLastPara="1" wrap="square" lIns="91425" tIns="91425" rIns="91425" bIns="91425" anchor="b" anchorCtr="0">
              <a:noAutofit/>
            </a:bodyPr>
            <a:lstStyle/>
            <a:p>
              <a:pPr marL="0" lvl="0" indent="0" rtl="0">
                <a:spcBef>
                  <a:spcPts val="0"/>
                </a:spcBef>
                <a:spcAft>
                  <a:spcPts val="0"/>
                </a:spcAft>
                <a:buNone/>
              </a:pPr>
              <a:r>
                <a:rPr lang="en" sz="1000">
                  <a:solidFill>
                    <a:srgbClr val="434343"/>
                  </a:solidFill>
                  <a:latin typeface="Open Sans Light"/>
                  <a:ea typeface="Open Sans Light"/>
                  <a:cs typeface="Open Sans Light"/>
                  <a:sym typeface="Open Sans Light"/>
                </a:rPr>
                <a:t>Provide portability to algorithms, including public clouds or private clouds.</a:t>
              </a:r>
              <a:endParaRPr sz="1000">
                <a:solidFill>
                  <a:srgbClr val="434343"/>
                </a:solidFill>
                <a:latin typeface="Open Sans Light"/>
                <a:ea typeface="Open Sans Light"/>
                <a:cs typeface="Open Sans Light"/>
                <a:sym typeface="Open Sans Light"/>
              </a:endParaRPr>
            </a:p>
          </p:txBody>
        </p:sp>
      </p:grpSp>
      <p:sp>
        <p:nvSpPr>
          <p:cNvPr id="917" name="Shape 917"/>
          <p:cNvSpPr/>
          <p:nvPr/>
        </p:nvSpPr>
        <p:spPr>
          <a:xfrm>
            <a:off x="1416379" y="1694225"/>
            <a:ext cx="6023400" cy="485700"/>
          </a:xfrm>
          <a:prstGeom prst="roundRect">
            <a:avLst>
              <a:gd name="adj" fmla="val 5795"/>
            </a:avLst>
          </a:prstGeom>
          <a:solidFill>
            <a:srgbClr val="675C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FFFFFF"/>
                </a:solidFill>
                <a:latin typeface="Raleway"/>
                <a:ea typeface="Raleway"/>
                <a:cs typeface="Raleway"/>
                <a:sym typeface="Raleway"/>
              </a:rPr>
              <a:t>Discoverability, Authentication, Instrumentation, etc.</a:t>
            </a:r>
            <a:endParaRPr sz="1100" b="1">
              <a:solidFill>
                <a:srgbClr val="FFFFFF"/>
              </a:solidFill>
              <a:latin typeface="Raleway"/>
              <a:ea typeface="Raleway"/>
              <a:cs typeface="Raleway"/>
              <a:sym typeface="Raleway"/>
            </a:endParaRPr>
          </a:p>
        </p:txBody>
      </p:sp>
      <p:cxnSp>
        <p:nvCxnSpPr>
          <p:cNvPr id="918" name="Shape 918"/>
          <p:cNvCxnSpPr/>
          <p:nvPr/>
        </p:nvCxnSpPr>
        <p:spPr>
          <a:xfrm rot="5400000">
            <a:off x="7486952" y="1552850"/>
            <a:ext cx="419400" cy="405000"/>
          </a:xfrm>
          <a:prstGeom prst="curvedConnector3">
            <a:avLst>
              <a:gd name="adj1" fmla="val 90224"/>
            </a:avLst>
          </a:prstGeom>
          <a:noFill/>
          <a:ln w="9525" cap="flat" cmpd="sng">
            <a:solidFill>
              <a:srgbClr val="FF0000"/>
            </a:solidFill>
            <a:prstDash val="solid"/>
            <a:round/>
            <a:headEnd type="none" w="med" len="med"/>
            <a:tailEnd type="stealth" w="med" len="med"/>
          </a:ln>
        </p:spPr>
      </p:cxnSp>
      <p:cxnSp>
        <p:nvCxnSpPr>
          <p:cNvPr id="919" name="Shape 919"/>
          <p:cNvCxnSpPr/>
          <p:nvPr/>
        </p:nvCxnSpPr>
        <p:spPr>
          <a:xfrm rot="-5400000" flipH="1">
            <a:off x="952228" y="2246083"/>
            <a:ext cx="419400" cy="405000"/>
          </a:xfrm>
          <a:prstGeom prst="curvedConnector3">
            <a:avLst>
              <a:gd name="adj1" fmla="val 90224"/>
            </a:avLst>
          </a:prstGeom>
          <a:noFill/>
          <a:ln w="9525" cap="flat" cmpd="sng">
            <a:solidFill>
              <a:srgbClr val="FF0000"/>
            </a:solidFill>
            <a:prstDash val="solid"/>
            <a:round/>
            <a:headEnd type="none" w="med" len="med"/>
            <a:tailEnd type="stealth" w="med" len="med"/>
          </a:ln>
        </p:spPr>
      </p:cxnSp>
      <p:sp>
        <p:nvSpPr>
          <p:cNvPr id="920" name="Shape 920"/>
          <p:cNvSpPr txBox="1"/>
          <p:nvPr/>
        </p:nvSpPr>
        <p:spPr>
          <a:xfrm>
            <a:off x="7303550" y="1204150"/>
            <a:ext cx="13836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pen Sans"/>
                <a:ea typeface="Open Sans"/>
                <a:cs typeface="Open Sans"/>
                <a:sym typeface="Open Sans"/>
              </a:rPr>
              <a:t>Shell &amp; Services</a:t>
            </a:r>
            <a:endParaRPr sz="1200">
              <a:latin typeface="Open Sans"/>
              <a:ea typeface="Open Sans"/>
              <a:cs typeface="Open Sans"/>
              <a:sym typeface="Open Sans"/>
            </a:endParaRPr>
          </a:p>
        </p:txBody>
      </p:sp>
      <p:sp>
        <p:nvSpPr>
          <p:cNvPr id="921" name="Shape 921"/>
          <p:cNvSpPr txBox="1"/>
          <p:nvPr/>
        </p:nvSpPr>
        <p:spPr>
          <a:xfrm>
            <a:off x="355119" y="1889941"/>
            <a:ext cx="12000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pen Sans"/>
                <a:ea typeface="Open Sans"/>
                <a:cs typeface="Open Sans"/>
                <a:sym typeface="Open Sans"/>
              </a:rPr>
              <a:t>Kernel</a:t>
            </a:r>
            <a:endParaRPr sz="1200">
              <a:latin typeface="Open Sans"/>
              <a:ea typeface="Open Sans"/>
              <a:cs typeface="Open Sans"/>
              <a:sym typeface="Open Sans"/>
            </a:endParaRPr>
          </a:p>
        </p:txBody>
      </p:sp>
      <p:sp>
        <p:nvSpPr>
          <p:cNvPr id="922" name="Shape 922"/>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3" name="Shape 923"/>
          <p:cNvSpPr txBox="1"/>
          <p:nvPr/>
        </p:nvSpPr>
        <p:spPr>
          <a:xfrm>
            <a:off x="289500" y="572675"/>
            <a:ext cx="8565000" cy="48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675CC5"/>
                </a:solidFill>
                <a:latin typeface="Raleway"/>
                <a:ea typeface="Raleway"/>
                <a:cs typeface="Raleway"/>
                <a:sym typeface="Raleway"/>
              </a:rPr>
              <a:t>An Operating System for AI: the “AI Layer”</a:t>
            </a:r>
            <a:endParaRPr sz="2400" b="1">
              <a:solidFill>
                <a:srgbClr val="675CC5"/>
              </a:solidFill>
              <a:latin typeface="Raleway"/>
              <a:ea typeface="Raleway"/>
              <a:cs typeface="Raleway"/>
              <a:sym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Shape 928"/>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31</a:t>
            </a:fld>
            <a:endParaRPr sz="1000" b="0" i="0" u="none" strike="noStrike" cap="none">
              <a:solidFill>
                <a:srgbClr val="888888"/>
              </a:solidFill>
              <a:latin typeface="Lato"/>
              <a:ea typeface="Lato"/>
              <a:cs typeface="Lato"/>
              <a:sym typeface="Lato"/>
            </a:endParaRPr>
          </a:p>
        </p:txBody>
      </p:sp>
      <p:sp>
        <p:nvSpPr>
          <p:cNvPr id="929" name="Shape 929"/>
          <p:cNvSpPr txBox="1"/>
          <p:nvPr/>
        </p:nvSpPr>
        <p:spPr>
          <a:xfrm>
            <a:off x="509425" y="420275"/>
            <a:ext cx="8558100" cy="485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b="1">
                <a:solidFill>
                  <a:srgbClr val="675CC5"/>
                </a:solidFill>
                <a:latin typeface="Raleway"/>
                <a:ea typeface="Raleway"/>
                <a:cs typeface="Raleway"/>
                <a:sym typeface="Raleway"/>
              </a:rPr>
              <a:t>Discoverability: an App Store for AI</a:t>
            </a:r>
            <a:endParaRPr sz="2400" b="1">
              <a:solidFill>
                <a:srgbClr val="675CC5"/>
              </a:solidFill>
              <a:latin typeface="Raleway"/>
              <a:ea typeface="Raleway"/>
              <a:cs typeface="Raleway"/>
              <a:sym typeface="Raleway"/>
            </a:endParaRPr>
          </a:p>
        </p:txBody>
      </p:sp>
      <p:sp>
        <p:nvSpPr>
          <p:cNvPr id="930" name="Shape 930"/>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931" name="Shape 931"/>
          <p:cNvPicPr preferRelativeResize="0"/>
          <p:nvPr/>
        </p:nvPicPr>
        <p:blipFill rotWithShape="1">
          <a:blip r:embed="rId3">
            <a:alphaModFix/>
          </a:blip>
          <a:srcRect t="3427" b="21739"/>
          <a:stretch/>
        </p:blipFill>
        <p:spPr>
          <a:xfrm>
            <a:off x="636158" y="1095875"/>
            <a:ext cx="2956167" cy="3932726"/>
          </a:xfrm>
          <a:prstGeom prst="rect">
            <a:avLst/>
          </a:prstGeom>
          <a:noFill/>
          <a:ln>
            <a:noFill/>
          </a:ln>
        </p:spPr>
      </p:pic>
      <p:pic>
        <p:nvPicPr>
          <p:cNvPr id="932" name="Shape 932"/>
          <p:cNvPicPr preferRelativeResize="0"/>
          <p:nvPr/>
        </p:nvPicPr>
        <p:blipFill>
          <a:blip r:embed="rId4">
            <a:alphaModFix/>
          </a:blip>
          <a:stretch>
            <a:fillRect/>
          </a:stretch>
        </p:blipFill>
        <p:spPr>
          <a:xfrm>
            <a:off x="4808925" y="1095875"/>
            <a:ext cx="3670928" cy="3932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32</a:t>
            </a:fld>
            <a:endParaRPr sz="1000" b="0" i="0" u="none" strike="noStrike" cap="none">
              <a:solidFill>
                <a:srgbClr val="888888"/>
              </a:solidFill>
              <a:latin typeface="Lato"/>
              <a:ea typeface="Lato"/>
              <a:cs typeface="Lato"/>
              <a:sym typeface="Lato"/>
            </a:endParaRPr>
          </a:p>
        </p:txBody>
      </p:sp>
      <p:sp>
        <p:nvSpPr>
          <p:cNvPr id="938" name="Shape 938"/>
          <p:cNvSpPr txBox="1"/>
          <p:nvPr/>
        </p:nvSpPr>
        <p:spPr>
          <a:xfrm>
            <a:off x="71619" y="344075"/>
            <a:ext cx="8995800" cy="48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a:solidFill>
                  <a:srgbClr val="675CC5"/>
                </a:solidFill>
                <a:latin typeface="Raleway"/>
                <a:ea typeface="Raleway"/>
                <a:cs typeface="Raleway"/>
                <a:sym typeface="Raleway"/>
              </a:rPr>
              <a:t>Algorithmia’s OS for AI: </a:t>
            </a:r>
            <a:r>
              <a:rPr lang="en" sz="2400" b="1" i="1">
                <a:solidFill>
                  <a:srgbClr val="675CC5"/>
                </a:solidFill>
                <a:latin typeface="Raleway"/>
                <a:ea typeface="Raleway"/>
                <a:cs typeface="Raleway"/>
                <a:sym typeface="Raleway"/>
              </a:rPr>
              <a:t>discover</a:t>
            </a:r>
            <a:r>
              <a:rPr lang="en" sz="2400" b="1">
                <a:solidFill>
                  <a:srgbClr val="675CC5"/>
                </a:solidFill>
                <a:latin typeface="Raleway"/>
                <a:ea typeface="Raleway"/>
                <a:cs typeface="Raleway"/>
                <a:sym typeface="Raleway"/>
              </a:rPr>
              <a:t> a model</a:t>
            </a:r>
            <a:endParaRPr sz="2400" b="1">
              <a:solidFill>
                <a:srgbClr val="675CC5"/>
              </a:solidFill>
              <a:latin typeface="Raleway"/>
              <a:ea typeface="Raleway"/>
              <a:cs typeface="Raleway"/>
              <a:sym typeface="Raleway"/>
            </a:endParaRPr>
          </a:p>
        </p:txBody>
      </p:sp>
      <p:sp>
        <p:nvSpPr>
          <p:cNvPr id="939" name="Shape 939"/>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940" name="Shape 940"/>
          <p:cNvPicPr preferRelativeResize="0"/>
          <p:nvPr/>
        </p:nvPicPr>
        <p:blipFill>
          <a:blip r:embed="rId3">
            <a:alphaModFix/>
          </a:blip>
          <a:stretch>
            <a:fillRect/>
          </a:stretch>
        </p:blipFill>
        <p:spPr>
          <a:xfrm>
            <a:off x="3929350" y="1032250"/>
            <a:ext cx="3813179" cy="4085126"/>
          </a:xfrm>
          <a:prstGeom prst="rect">
            <a:avLst/>
          </a:prstGeom>
          <a:noFill/>
          <a:ln>
            <a:noFill/>
          </a:ln>
        </p:spPr>
      </p:pic>
      <p:sp>
        <p:nvSpPr>
          <p:cNvPr id="941" name="Shape 941"/>
          <p:cNvSpPr txBox="1"/>
          <p:nvPr/>
        </p:nvSpPr>
        <p:spPr>
          <a:xfrm>
            <a:off x="183313" y="1279150"/>
            <a:ext cx="3122700" cy="3978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b="1">
                <a:latin typeface="Open Sans"/>
                <a:ea typeface="Open Sans"/>
                <a:cs typeface="Open Sans"/>
                <a:sym typeface="Open Sans"/>
              </a:rPr>
              <a:t>1. Discover a model</a:t>
            </a:r>
            <a:endParaRPr b="1">
              <a:latin typeface="Open Sans"/>
              <a:ea typeface="Open Sans"/>
              <a:cs typeface="Open Sans"/>
              <a:sym typeface="Open Sans"/>
            </a:endParaRPr>
          </a:p>
          <a:p>
            <a:pPr marL="0" lvl="0" indent="0" rtl="0">
              <a:lnSpc>
                <a:spcPct val="150000"/>
              </a:lnSpc>
              <a:spcBef>
                <a:spcPts val="0"/>
              </a:spcBef>
              <a:spcAft>
                <a:spcPts val="0"/>
              </a:spcAft>
              <a:buNone/>
            </a:pP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AppStore-like interface</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Categorized, tagged, rated</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Well-described</a:t>
            </a:r>
            <a:br>
              <a:rPr lang="en">
                <a:latin typeface="Open Sans"/>
                <a:ea typeface="Open Sans"/>
                <a:cs typeface="Open Sans"/>
                <a:sym typeface="Open Sans"/>
              </a:rPr>
            </a:br>
            <a:r>
              <a:rPr lang="en">
                <a:latin typeface="Open Sans"/>
                <a:ea typeface="Open Sans"/>
                <a:cs typeface="Open Sans"/>
                <a:sym typeface="Open Sans"/>
              </a:rPr>
              <a:t>(purpose, source, API)</a:t>
            </a:r>
            <a:endParaRPr>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pic>
        <p:nvPicPr>
          <p:cNvPr id="946" name="Shape 946"/>
          <p:cNvPicPr preferRelativeResize="0"/>
          <p:nvPr/>
        </p:nvPicPr>
        <p:blipFill>
          <a:blip r:embed="rId3">
            <a:alphaModFix/>
          </a:blip>
          <a:stretch>
            <a:fillRect/>
          </a:stretch>
        </p:blipFill>
        <p:spPr>
          <a:xfrm>
            <a:off x="3929350" y="1032250"/>
            <a:ext cx="4502923" cy="3961552"/>
          </a:xfrm>
          <a:prstGeom prst="rect">
            <a:avLst/>
          </a:prstGeom>
          <a:noFill/>
          <a:ln>
            <a:noFill/>
          </a:ln>
        </p:spPr>
      </p:pic>
      <p:sp>
        <p:nvSpPr>
          <p:cNvPr id="947" name="Shape 947"/>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33</a:t>
            </a:fld>
            <a:endParaRPr sz="1000" b="0" i="0" u="none" strike="noStrike" cap="none">
              <a:solidFill>
                <a:srgbClr val="888888"/>
              </a:solidFill>
              <a:latin typeface="Lato"/>
              <a:ea typeface="Lato"/>
              <a:cs typeface="Lato"/>
              <a:sym typeface="Lato"/>
            </a:endParaRPr>
          </a:p>
        </p:txBody>
      </p:sp>
      <p:sp>
        <p:nvSpPr>
          <p:cNvPr id="948" name="Shape 948"/>
          <p:cNvSpPr txBox="1"/>
          <p:nvPr/>
        </p:nvSpPr>
        <p:spPr>
          <a:xfrm>
            <a:off x="71619" y="344075"/>
            <a:ext cx="8995800" cy="48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675CC5"/>
                </a:solidFill>
                <a:latin typeface="Raleway"/>
                <a:ea typeface="Raleway"/>
                <a:cs typeface="Raleway"/>
                <a:sym typeface="Raleway"/>
              </a:rPr>
              <a:t>Algorithmia’s OS for AI: </a:t>
            </a:r>
            <a:r>
              <a:rPr lang="en" sz="2400" b="1" i="1">
                <a:solidFill>
                  <a:srgbClr val="675CC5"/>
                </a:solidFill>
                <a:latin typeface="Raleway"/>
                <a:ea typeface="Raleway"/>
                <a:cs typeface="Raleway"/>
                <a:sym typeface="Raleway"/>
              </a:rPr>
              <a:t>execute</a:t>
            </a:r>
            <a:r>
              <a:rPr lang="en" sz="2400" b="1">
                <a:solidFill>
                  <a:srgbClr val="675CC5"/>
                </a:solidFill>
                <a:latin typeface="Raleway"/>
                <a:ea typeface="Raleway"/>
                <a:cs typeface="Raleway"/>
                <a:sym typeface="Raleway"/>
              </a:rPr>
              <a:t> a model</a:t>
            </a:r>
            <a:endParaRPr sz="2400" b="1">
              <a:solidFill>
                <a:srgbClr val="675CC5"/>
              </a:solidFill>
              <a:latin typeface="Raleway"/>
              <a:ea typeface="Raleway"/>
              <a:cs typeface="Raleway"/>
              <a:sym typeface="Raleway"/>
            </a:endParaRPr>
          </a:p>
        </p:txBody>
      </p:sp>
      <p:sp>
        <p:nvSpPr>
          <p:cNvPr id="949" name="Shape 949"/>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50" name="Shape 950"/>
          <p:cNvSpPr txBox="1"/>
          <p:nvPr/>
        </p:nvSpPr>
        <p:spPr>
          <a:xfrm>
            <a:off x="183313" y="1279150"/>
            <a:ext cx="3122700" cy="3978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b="1">
                <a:latin typeface="Open Sans"/>
                <a:ea typeface="Open Sans"/>
                <a:cs typeface="Open Sans"/>
                <a:sym typeface="Open Sans"/>
              </a:rPr>
              <a:t>2. Execute from any language</a:t>
            </a:r>
            <a:endParaRPr b="1">
              <a:latin typeface="Open Sans"/>
              <a:ea typeface="Open Sans"/>
              <a:cs typeface="Open Sans"/>
              <a:sym typeface="Open Sans"/>
            </a:endParaRPr>
          </a:p>
          <a:p>
            <a:pPr marL="0" lvl="0" indent="0" rtl="0">
              <a:lnSpc>
                <a:spcPct val="150000"/>
              </a:lnSpc>
              <a:spcBef>
                <a:spcPts val="0"/>
              </a:spcBef>
              <a:spcAft>
                <a:spcPts val="0"/>
              </a:spcAft>
              <a:buNone/>
            </a:pP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Raw JSON, or lang stubs</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Common syntax</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Autoscaled elastic cloud-exec</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Secure, isolated</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Concurrent, orchestrated</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15ms overhead</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Hardware agnostic</a:t>
            </a:r>
            <a:endParaRPr>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Shape 955"/>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34</a:t>
            </a:fld>
            <a:endParaRPr sz="1000" b="0" i="0" u="none" strike="noStrike" cap="none">
              <a:solidFill>
                <a:srgbClr val="888888"/>
              </a:solidFill>
              <a:latin typeface="Lato"/>
              <a:ea typeface="Lato"/>
              <a:cs typeface="Lato"/>
              <a:sym typeface="Lato"/>
            </a:endParaRPr>
          </a:p>
        </p:txBody>
      </p:sp>
      <p:sp>
        <p:nvSpPr>
          <p:cNvPr id="956" name="Shape 956"/>
          <p:cNvSpPr txBox="1"/>
          <p:nvPr/>
        </p:nvSpPr>
        <p:spPr>
          <a:xfrm>
            <a:off x="71619" y="344075"/>
            <a:ext cx="8995800" cy="48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675CC5"/>
                </a:solidFill>
                <a:latin typeface="Raleway"/>
                <a:ea typeface="Raleway"/>
                <a:cs typeface="Raleway"/>
                <a:sym typeface="Raleway"/>
              </a:rPr>
              <a:t>Algorithmia’s OS for AI: </a:t>
            </a:r>
            <a:r>
              <a:rPr lang="en" sz="2400" b="1" i="1">
                <a:solidFill>
                  <a:srgbClr val="675CC5"/>
                </a:solidFill>
                <a:latin typeface="Raleway"/>
                <a:ea typeface="Raleway"/>
                <a:cs typeface="Raleway"/>
                <a:sym typeface="Raleway"/>
              </a:rPr>
              <a:t>add</a:t>
            </a:r>
            <a:r>
              <a:rPr lang="en" sz="2400" b="1">
                <a:solidFill>
                  <a:srgbClr val="675CC5"/>
                </a:solidFill>
                <a:latin typeface="Raleway"/>
                <a:ea typeface="Raleway"/>
                <a:cs typeface="Raleway"/>
                <a:sym typeface="Raleway"/>
              </a:rPr>
              <a:t> a model</a:t>
            </a:r>
            <a:endParaRPr sz="2400" b="1">
              <a:solidFill>
                <a:srgbClr val="675CC5"/>
              </a:solidFill>
              <a:latin typeface="Raleway"/>
              <a:ea typeface="Raleway"/>
              <a:cs typeface="Raleway"/>
              <a:sym typeface="Raleway"/>
            </a:endParaRPr>
          </a:p>
        </p:txBody>
      </p:sp>
      <p:sp>
        <p:nvSpPr>
          <p:cNvPr id="957" name="Shape 957"/>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58" name="Shape 958"/>
          <p:cNvSpPr txBox="1"/>
          <p:nvPr/>
        </p:nvSpPr>
        <p:spPr>
          <a:xfrm>
            <a:off x="183326" y="1279150"/>
            <a:ext cx="3459300" cy="3978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b="1">
                <a:latin typeface="Open Sans"/>
                <a:ea typeface="Open Sans"/>
                <a:cs typeface="Open Sans"/>
                <a:sym typeface="Open Sans"/>
              </a:rPr>
              <a:t>3. Add new models</a:t>
            </a:r>
            <a:endParaRPr b="1">
              <a:latin typeface="Open Sans"/>
              <a:ea typeface="Open Sans"/>
              <a:cs typeface="Open Sans"/>
              <a:sym typeface="Open Sans"/>
            </a:endParaRPr>
          </a:p>
          <a:p>
            <a:pPr marL="0" lvl="0" indent="0" rtl="0">
              <a:lnSpc>
                <a:spcPct val="150000"/>
              </a:lnSpc>
              <a:spcBef>
                <a:spcPts val="0"/>
              </a:spcBef>
              <a:spcAft>
                <a:spcPts val="0"/>
              </a:spcAft>
              <a:buNone/>
            </a:pP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Many languages, frameworks</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solidFill>
                  <a:schemeClr val="dk1"/>
                </a:solidFill>
                <a:latin typeface="Open Sans"/>
                <a:ea typeface="Open Sans"/>
                <a:cs typeface="Open Sans"/>
                <a:sym typeface="Open Sans"/>
              </a:rPr>
              <a:t>Instant JSON API</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Call other models seamlessly</a:t>
            </a:r>
            <a:br>
              <a:rPr lang="en">
                <a:latin typeface="Open Sans"/>
                <a:ea typeface="Open Sans"/>
                <a:cs typeface="Open Sans"/>
                <a:sym typeface="Open Sans"/>
              </a:rPr>
            </a:br>
            <a:r>
              <a:rPr lang="en">
                <a:latin typeface="Open Sans"/>
                <a:ea typeface="Open Sans"/>
                <a:cs typeface="Open Sans"/>
                <a:sym typeface="Open Sans"/>
              </a:rPr>
              <a:t>(regardless of lang)</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Granular permissions</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GPU environments</a:t>
            </a:r>
            <a:endParaRPr>
              <a:latin typeface="Open Sans"/>
              <a:ea typeface="Open Sans"/>
              <a:cs typeface="Open Sans"/>
              <a:sym typeface="Open Sans"/>
            </a:endParaRPr>
          </a:p>
          <a:p>
            <a:pPr marL="457200" lvl="0" indent="-317500" rtl="0">
              <a:lnSpc>
                <a:spcPct val="150000"/>
              </a:lnSpc>
              <a:spcBef>
                <a:spcPts val="0"/>
              </a:spcBef>
              <a:spcAft>
                <a:spcPts val="0"/>
              </a:spcAft>
              <a:buSzPts val="1400"/>
              <a:buFont typeface="Open Sans"/>
              <a:buChar char="●"/>
            </a:pPr>
            <a:r>
              <a:rPr lang="en">
                <a:latin typeface="Open Sans"/>
                <a:ea typeface="Open Sans"/>
                <a:cs typeface="Open Sans"/>
                <a:sym typeface="Open Sans"/>
              </a:rPr>
              <a:t>Namespaces &amp; versioning</a:t>
            </a:r>
            <a:endParaRPr>
              <a:latin typeface="Open Sans"/>
              <a:ea typeface="Open Sans"/>
              <a:cs typeface="Open Sans"/>
              <a:sym typeface="Open Sans"/>
            </a:endParaRPr>
          </a:p>
        </p:txBody>
      </p:sp>
      <p:pic>
        <p:nvPicPr>
          <p:cNvPr id="959" name="Shape 959"/>
          <p:cNvPicPr preferRelativeResize="0"/>
          <p:nvPr/>
        </p:nvPicPr>
        <p:blipFill>
          <a:blip r:embed="rId3">
            <a:alphaModFix/>
          </a:blip>
          <a:stretch>
            <a:fillRect/>
          </a:stretch>
        </p:blipFill>
        <p:spPr>
          <a:xfrm>
            <a:off x="3929350" y="1032250"/>
            <a:ext cx="2074575" cy="4032876"/>
          </a:xfrm>
          <a:prstGeom prst="rect">
            <a:avLst/>
          </a:prstGeom>
          <a:noFill/>
          <a:ln>
            <a:noFill/>
          </a:ln>
        </p:spPr>
      </p:pic>
      <p:pic>
        <p:nvPicPr>
          <p:cNvPr id="960" name="Shape 960"/>
          <p:cNvPicPr preferRelativeResize="0"/>
          <p:nvPr/>
        </p:nvPicPr>
        <p:blipFill>
          <a:blip r:embed="rId4">
            <a:alphaModFix/>
          </a:blip>
          <a:stretch>
            <a:fillRect/>
          </a:stretch>
        </p:blipFill>
        <p:spPr>
          <a:xfrm>
            <a:off x="6137200" y="1032250"/>
            <a:ext cx="2868955" cy="370931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pic>
        <p:nvPicPr>
          <p:cNvPr id="966" name="Shape 966"/>
          <p:cNvPicPr preferRelativeResize="0"/>
          <p:nvPr/>
        </p:nvPicPr>
        <p:blipFill rotWithShape="1">
          <a:blip r:embed="rId3">
            <a:alphaModFix/>
          </a:blip>
          <a:srcRect/>
          <a:stretch/>
        </p:blipFill>
        <p:spPr>
          <a:xfrm>
            <a:off x="0" y="4673600"/>
            <a:ext cx="9144000" cy="469800"/>
          </a:xfrm>
          <a:prstGeom prst="rect">
            <a:avLst/>
          </a:prstGeom>
          <a:noFill/>
          <a:ln>
            <a:noFill/>
          </a:ln>
        </p:spPr>
      </p:pic>
      <p:pic>
        <p:nvPicPr>
          <p:cNvPr id="967" name="Shape 967"/>
          <p:cNvPicPr preferRelativeResize="0"/>
          <p:nvPr/>
        </p:nvPicPr>
        <p:blipFill rotWithShape="1">
          <a:blip r:embed="rId4">
            <a:alphaModFix amt="5000"/>
          </a:blip>
          <a:srcRect/>
          <a:stretch/>
        </p:blipFill>
        <p:spPr>
          <a:xfrm>
            <a:off x="617479" y="1050587"/>
            <a:ext cx="3199500" cy="3242100"/>
          </a:xfrm>
          <a:prstGeom prst="rect">
            <a:avLst/>
          </a:prstGeom>
          <a:noFill/>
          <a:ln>
            <a:noFill/>
          </a:ln>
        </p:spPr>
      </p:pic>
      <p:pic>
        <p:nvPicPr>
          <p:cNvPr id="968" name="Shape 968"/>
          <p:cNvPicPr preferRelativeResize="0"/>
          <p:nvPr/>
        </p:nvPicPr>
        <p:blipFill rotWithShape="1">
          <a:blip r:embed="rId5">
            <a:alphaModFix/>
          </a:blip>
          <a:srcRect/>
          <a:stretch/>
        </p:blipFill>
        <p:spPr>
          <a:xfrm>
            <a:off x="170599" y="3333866"/>
            <a:ext cx="4155000" cy="381900"/>
          </a:xfrm>
          <a:prstGeom prst="rect">
            <a:avLst/>
          </a:prstGeom>
          <a:noFill/>
          <a:ln>
            <a:noFill/>
          </a:ln>
        </p:spPr>
      </p:pic>
      <p:grpSp>
        <p:nvGrpSpPr>
          <p:cNvPr id="969" name="Shape 969"/>
          <p:cNvGrpSpPr/>
          <p:nvPr/>
        </p:nvGrpSpPr>
        <p:grpSpPr>
          <a:xfrm>
            <a:off x="399193" y="720498"/>
            <a:ext cx="3074409" cy="928277"/>
            <a:chOff x="5560093" y="717098"/>
            <a:chExt cx="3074409" cy="928277"/>
          </a:xfrm>
        </p:grpSpPr>
        <p:sp>
          <p:nvSpPr>
            <p:cNvPr id="970" name="Shape 970"/>
            <p:cNvSpPr/>
            <p:nvPr/>
          </p:nvSpPr>
          <p:spPr>
            <a:xfrm>
              <a:off x="5560102" y="1359475"/>
              <a:ext cx="3074400" cy="28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1700" b="1">
                  <a:solidFill>
                    <a:srgbClr val="3C3C3C"/>
                  </a:solidFill>
                  <a:latin typeface="Open Sans"/>
                  <a:ea typeface="Open Sans"/>
                  <a:cs typeface="Open Sans"/>
                  <a:sym typeface="Open Sans"/>
                </a:rPr>
                <a:t>Jon Peck </a:t>
              </a:r>
              <a:r>
                <a:rPr lang="en" sz="1700">
                  <a:solidFill>
                    <a:srgbClr val="96A3B6"/>
                  </a:solidFill>
                  <a:latin typeface="Open Sans"/>
                  <a:ea typeface="Open Sans"/>
                  <a:cs typeface="Open Sans"/>
                  <a:sym typeface="Open Sans"/>
                </a:rPr>
                <a:t>Developer Advocate</a:t>
              </a:r>
              <a:endParaRPr sz="1100"/>
            </a:p>
          </p:txBody>
        </p:sp>
        <p:sp>
          <p:nvSpPr>
            <p:cNvPr id="971" name="Shape 971"/>
            <p:cNvSpPr/>
            <p:nvPr/>
          </p:nvSpPr>
          <p:spPr>
            <a:xfrm>
              <a:off x="5560093" y="717098"/>
              <a:ext cx="2273400" cy="381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2100" b="1">
                  <a:solidFill>
                    <a:srgbClr val="675CC5"/>
                  </a:solidFill>
                  <a:latin typeface="Open Sans"/>
                  <a:ea typeface="Open Sans"/>
                  <a:cs typeface="Open Sans"/>
                  <a:sym typeface="Open Sans"/>
                </a:rPr>
                <a:t>Thank you!</a:t>
              </a:r>
              <a:endParaRPr sz="2100" b="1">
                <a:solidFill>
                  <a:srgbClr val="675CC5"/>
                </a:solidFill>
                <a:latin typeface="Open Sans"/>
                <a:ea typeface="Open Sans"/>
                <a:cs typeface="Open Sans"/>
                <a:sym typeface="Open Sans"/>
              </a:endParaRPr>
            </a:p>
          </p:txBody>
        </p:sp>
      </p:grpSp>
      <p:sp>
        <p:nvSpPr>
          <p:cNvPr id="972" name="Shape 972"/>
          <p:cNvSpPr txBox="1"/>
          <p:nvPr/>
        </p:nvSpPr>
        <p:spPr>
          <a:xfrm>
            <a:off x="4990100" y="377975"/>
            <a:ext cx="3780300" cy="1915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b="1" dirty="0">
                <a:solidFill>
                  <a:srgbClr val="675CC5"/>
                </a:solidFill>
                <a:latin typeface="Calibri"/>
                <a:ea typeface="Calibri"/>
                <a:cs typeface="Calibri"/>
                <a:sym typeface="Calibri"/>
              </a:rPr>
              <a:t>FREE STUFF</a:t>
            </a:r>
            <a:endParaRPr sz="2400" b="1" dirty="0">
              <a:solidFill>
                <a:srgbClr val="675CC5"/>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lvl="0"/>
            <a:r>
              <a:rPr lang="en" sz="2400" dirty="0">
                <a:solidFill>
                  <a:schemeClr val="dk1"/>
                </a:solidFill>
                <a:latin typeface="Calibri"/>
                <a:ea typeface="Calibri"/>
                <a:cs typeface="Calibri"/>
                <a:sym typeface="Calibri"/>
              </a:rPr>
              <a:t>$50 free at </a:t>
            </a:r>
            <a:r>
              <a:rPr lang="en" sz="2400" dirty="0" err="1">
                <a:solidFill>
                  <a:schemeClr val="dk1"/>
                </a:solidFill>
                <a:latin typeface="Calibri"/>
                <a:ea typeface="Calibri"/>
                <a:cs typeface="Calibri"/>
                <a:sym typeface="Calibri"/>
              </a:rPr>
              <a:t>Algorithmia.com</a:t>
            </a:r>
            <a:r>
              <a:rPr lang="en" sz="2400" dirty="0">
                <a:solidFill>
                  <a:schemeClr val="dk1"/>
                </a:solidFill>
                <a:latin typeface="Calibri"/>
                <a:ea typeface="Calibri"/>
                <a:cs typeface="Calibri"/>
                <a:sym typeface="Calibri"/>
              </a:rPr>
              <a:t> signup code: </a:t>
            </a:r>
            <a:r>
              <a:rPr lang="en-US" sz="2400" b="1" dirty="0">
                <a:solidFill>
                  <a:schemeClr val="dk1"/>
                </a:solidFill>
                <a:latin typeface="Helvetica Neue"/>
                <a:ea typeface="Helvetica Neue"/>
                <a:cs typeface="Helvetica Neue"/>
                <a:sym typeface="Helvetica Neue"/>
              </a:rPr>
              <a:t>WOSC18</a:t>
            </a:r>
            <a:endParaRPr sz="2400" dirty="0">
              <a:solidFill>
                <a:schemeClr val="dk1"/>
              </a:solidFill>
              <a:latin typeface="Calibri"/>
              <a:ea typeface="Calibri"/>
              <a:cs typeface="Calibri"/>
              <a:sym typeface="Calibri"/>
            </a:endParaRPr>
          </a:p>
        </p:txBody>
      </p:sp>
      <p:pic>
        <p:nvPicPr>
          <p:cNvPr id="973" name="Shape 973"/>
          <p:cNvPicPr preferRelativeResize="0"/>
          <p:nvPr/>
        </p:nvPicPr>
        <p:blipFill>
          <a:blip r:embed="rId6">
            <a:alphaModFix/>
          </a:blip>
          <a:stretch>
            <a:fillRect/>
          </a:stretch>
        </p:blipFill>
        <p:spPr>
          <a:xfrm>
            <a:off x="8990000" y="4958599"/>
            <a:ext cx="153996" cy="184800"/>
          </a:xfrm>
          <a:prstGeom prst="rect">
            <a:avLst/>
          </a:prstGeom>
          <a:noFill/>
          <a:ln>
            <a:noFill/>
          </a:ln>
        </p:spPr>
      </p:pic>
      <p:sp>
        <p:nvSpPr>
          <p:cNvPr id="974" name="Shape 974"/>
          <p:cNvSpPr/>
          <p:nvPr/>
        </p:nvSpPr>
        <p:spPr>
          <a:xfrm>
            <a:off x="744225" y="1834064"/>
            <a:ext cx="2029500" cy="18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1200">
                <a:solidFill>
                  <a:srgbClr val="3F3F44"/>
                </a:solidFill>
                <a:latin typeface="Open Sans"/>
                <a:ea typeface="Open Sans"/>
                <a:cs typeface="Open Sans"/>
                <a:sym typeface="Open Sans"/>
              </a:rPr>
              <a:t>jpeck@algorithmia.com</a:t>
            </a:r>
            <a:endParaRPr sz="1200">
              <a:solidFill>
                <a:srgbClr val="3F3F44"/>
              </a:solidFill>
              <a:latin typeface="Open Sans"/>
              <a:ea typeface="Open Sans"/>
              <a:cs typeface="Open Sans"/>
              <a:sym typeface="Open Sans"/>
            </a:endParaRPr>
          </a:p>
        </p:txBody>
      </p:sp>
      <p:sp>
        <p:nvSpPr>
          <p:cNvPr id="975" name="Shape 975"/>
          <p:cNvSpPr/>
          <p:nvPr/>
        </p:nvSpPr>
        <p:spPr>
          <a:xfrm>
            <a:off x="744225" y="2079051"/>
            <a:ext cx="1667700" cy="18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1200">
                <a:solidFill>
                  <a:srgbClr val="3F3F44"/>
                </a:solidFill>
                <a:latin typeface="Open Sans"/>
                <a:ea typeface="Open Sans"/>
                <a:cs typeface="Open Sans"/>
                <a:sym typeface="Open Sans"/>
              </a:rPr>
              <a:t>@peckjon</a:t>
            </a:r>
            <a:endParaRPr sz="1200">
              <a:solidFill>
                <a:srgbClr val="3F3F44"/>
              </a:solidFill>
              <a:latin typeface="Open Sans"/>
              <a:ea typeface="Open Sans"/>
              <a:cs typeface="Open Sans"/>
              <a:sym typeface="Open Sans"/>
            </a:endParaRPr>
          </a:p>
        </p:txBody>
      </p:sp>
      <p:pic>
        <p:nvPicPr>
          <p:cNvPr id="976" name="Shape 976"/>
          <p:cNvPicPr preferRelativeResize="0"/>
          <p:nvPr/>
        </p:nvPicPr>
        <p:blipFill rotWithShape="1">
          <a:blip r:embed="rId7">
            <a:alphaModFix/>
          </a:blip>
          <a:srcRect/>
          <a:stretch/>
        </p:blipFill>
        <p:spPr>
          <a:xfrm>
            <a:off x="426018" y="1863124"/>
            <a:ext cx="231000" cy="184800"/>
          </a:xfrm>
          <a:prstGeom prst="rect">
            <a:avLst/>
          </a:prstGeom>
          <a:noFill/>
          <a:ln>
            <a:noFill/>
          </a:ln>
        </p:spPr>
      </p:pic>
      <p:pic>
        <p:nvPicPr>
          <p:cNvPr id="977" name="Shape 977"/>
          <p:cNvPicPr preferRelativeResize="0"/>
          <p:nvPr/>
        </p:nvPicPr>
        <p:blipFill rotWithShape="1">
          <a:blip r:embed="rId8">
            <a:alphaModFix/>
          </a:blip>
          <a:srcRect/>
          <a:stretch/>
        </p:blipFill>
        <p:spPr>
          <a:xfrm>
            <a:off x="421400" y="2089707"/>
            <a:ext cx="231000" cy="188700"/>
          </a:xfrm>
          <a:prstGeom prst="rect">
            <a:avLst/>
          </a:prstGeom>
          <a:noFill/>
          <a:ln>
            <a:noFill/>
          </a:ln>
        </p:spPr>
      </p:pic>
      <p:sp>
        <p:nvSpPr>
          <p:cNvPr id="978" name="Shape 978"/>
          <p:cNvSpPr/>
          <p:nvPr/>
        </p:nvSpPr>
        <p:spPr>
          <a:xfrm>
            <a:off x="756524" y="2433125"/>
            <a:ext cx="2578957" cy="160815"/>
          </a:xfrm>
          <a:prstGeom prst="rect">
            <a:avLst/>
          </a:prstGeom>
          <a:noFill/>
          <a:ln>
            <a:noFill/>
          </a:ln>
        </p:spPr>
        <p:txBody>
          <a:bodyPr spcFirstLastPara="1" wrap="square" lIns="0" tIns="0" rIns="0" bIns="0" anchor="ctr" anchorCtr="0">
            <a:noAutofit/>
          </a:bodyPr>
          <a:lstStyle/>
          <a:p>
            <a:pPr lvl="0"/>
            <a:r>
              <a:rPr lang="en-US" sz="1800" b="1" dirty="0" err="1">
                <a:solidFill>
                  <a:srgbClr val="3F3F44"/>
                </a:solidFill>
                <a:latin typeface="Open Sans"/>
                <a:ea typeface="Open Sans"/>
                <a:cs typeface="Open Sans"/>
                <a:sym typeface="Open Sans"/>
              </a:rPr>
              <a:t>Algorithmia.com</a:t>
            </a:r>
            <a:endParaRPr lang="en-US" sz="1800" b="1" dirty="0">
              <a:solidFill>
                <a:srgbClr val="3F3F44"/>
              </a:solidFill>
              <a:latin typeface="Open Sans"/>
              <a:ea typeface="Open Sans"/>
              <a:cs typeface="Open Sans"/>
              <a:sym typeface="Open Sans"/>
            </a:endParaRPr>
          </a:p>
        </p:txBody>
      </p:sp>
      <p:pic>
        <p:nvPicPr>
          <p:cNvPr id="979" name="Shape 979"/>
          <p:cNvPicPr preferRelativeResize="0"/>
          <p:nvPr/>
        </p:nvPicPr>
        <p:blipFill>
          <a:blip r:embed="rId9">
            <a:alphaModFix/>
          </a:blip>
          <a:stretch>
            <a:fillRect/>
          </a:stretch>
        </p:blipFill>
        <p:spPr>
          <a:xfrm>
            <a:off x="399199" y="2389625"/>
            <a:ext cx="260975" cy="260975"/>
          </a:xfrm>
          <a:prstGeom prst="rect">
            <a:avLst/>
          </a:prstGeom>
          <a:noFill/>
          <a:ln>
            <a:noFill/>
          </a:ln>
        </p:spPr>
      </p:pic>
      <p:sp>
        <p:nvSpPr>
          <p:cNvPr id="980" name="Shape 980"/>
          <p:cNvSpPr txBox="1"/>
          <p:nvPr/>
        </p:nvSpPr>
        <p:spPr>
          <a:xfrm>
            <a:off x="4990100" y="2293775"/>
            <a:ext cx="3780300" cy="1915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b="1" dirty="0">
                <a:solidFill>
                  <a:srgbClr val="675CC5"/>
                </a:solidFill>
                <a:latin typeface="Calibri"/>
                <a:ea typeface="Calibri"/>
                <a:cs typeface="Calibri"/>
                <a:sym typeface="Calibri"/>
              </a:rPr>
              <a:t>WE ARE HIRING</a:t>
            </a:r>
            <a:endParaRPr sz="2400" b="1" dirty="0">
              <a:solidFill>
                <a:srgbClr val="675CC5"/>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2400" b="1" dirty="0">
                <a:solidFill>
                  <a:srgbClr val="434343"/>
                </a:solidFill>
                <a:uFill>
                  <a:noFill/>
                </a:uFill>
                <a:latin typeface="Calibri"/>
                <a:ea typeface="Calibri"/>
                <a:cs typeface="Calibri"/>
                <a:sym typeface="Calibri"/>
                <a:hlinkClick r:id="rId10"/>
              </a:rPr>
              <a:t>algorithmia.com/jobs</a:t>
            </a:r>
            <a:endParaRPr sz="2400" b="1" dirty="0">
              <a:solidFill>
                <a:srgbClr val="434343"/>
              </a:solidFill>
              <a:latin typeface="Calibri"/>
              <a:ea typeface="Calibri"/>
              <a:cs typeface="Calibri"/>
              <a:sym typeface="Calibri"/>
            </a:endParaRPr>
          </a:p>
          <a:p>
            <a:pPr marL="0" marR="0" lvl="0" indent="0" algn="l" rtl="0">
              <a:spcBef>
                <a:spcPts val="0"/>
              </a:spcBef>
              <a:spcAft>
                <a:spcPts val="0"/>
              </a:spcAft>
              <a:buNone/>
            </a:pPr>
            <a:endParaRPr sz="600" b="1" dirty="0">
              <a:solidFill>
                <a:srgbClr val="434343"/>
              </a:solidFill>
              <a:latin typeface="Calibri"/>
              <a:ea typeface="Calibri"/>
              <a:cs typeface="Calibri"/>
              <a:sym typeface="Calibri"/>
            </a:endParaRPr>
          </a:p>
          <a:p>
            <a:pPr marL="457200" marR="0" lvl="0" indent="-342900" algn="l" rtl="0">
              <a:spcBef>
                <a:spcPts val="0"/>
              </a:spcBef>
              <a:spcAft>
                <a:spcPts val="0"/>
              </a:spcAft>
              <a:buClr>
                <a:srgbClr val="434343"/>
              </a:buClr>
              <a:buSzPts val="1800"/>
              <a:buFont typeface="Calibri"/>
              <a:buChar char="●"/>
            </a:pPr>
            <a:r>
              <a:rPr lang="en" sz="1800" b="1" dirty="0">
                <a:solidFill>
                  <a:srgbClr val="434343"/>
                </a:solidFill>
                <a:latin typeface="Calibri"/>
                <a:ea typeface="Calibri"/>
                <a:cs typeface="Calibri"/>
                <a:sym typeface="Calibri"/>
              </a:rPr>
              <a:t>Seattle or Remote</a:t>
            </a:r>
            <a:endParaRPr sz="1800" b="1" dirty="0">
              <a:solidFill>
                <a:srgbClr val="434343"/>
              </a:solidFill>
              <a:latin typeface="Calibri"/>
              <a:ea typeface="Calibri"/>
              <a:cs typeface="Calibri"/>
              <a:sym typeface="Calibri"/>
            </a:endParaRPr>
          </a:p>
          <a:p>
            <a:pPr marL="457200" marR="0" lvl="0" indent="-342900" algn="l" rtl="0">
              <a:spcBef>
                <a:spcPts val="0"/>
              </a:spcBef>
              <a:spcAft>
                <a:spcPts val="0"/>
              </a:spcAft>
              <a:buClr>
                <a:srgbClr val="434343"/>
              </a:buClr>
              <a:buSzPts val="1800"/>
              <a:buFont typeface="Calibri"/>
              <a:buChar char="●"/>
            </a:pPr>
            <a:r>
              <a:rPr lang="en" sz="1800" b="1" dirty="0">
                <a:solidFill>
                  <a:srgbClr val="434343"/>
                </a:solidFill>
                <a:latin typeface="Calibri"/>
                <a:ea typeface="Calibri"/>
                <a:cs typeface="Calibri"/>
                <a:sym typeface="Calibri"/>
              </a:rPr>
              <a:t>Bright, collaborative </a:t>
            </a:r>
            <a:r>
              <a:rPr lang="en" sz="1800" b="1" dirty="0" err="1">
                <a:solidFill>
                  <a:srgbClr val="434343"/>
                </a:solidFill>
                <a:latin typeface="Calibri"/>
                <a:ea typeface="Calibri"/>
                <a:cs typeface="Calibri"/>
                <a:sym typeface="Calibri"/>
              </a:rPr>
              <a:t>env</a:t>
            </a:r>
            <a:endParaRPr sz="1800" b="1" dirty="0">
              <a:solidFill>
                <a:srgbClr val="434343"/>
              </a:solidFill>
              <a:latin typeface="Calibri"/>
              <a:ea typeface="Calibri"/>
              <a:cs typeface="Calibri"/>
              <a:sym typeface="Calibri"/>
            </a:endParaRPr>
          </a:p>
          <a:p>
            <a:pPr marL="457200" marR="0" lvl="0" indent="-342900" algn="l" rtl="0">
              <a:spcBef>
                <a:spcPts val="0"/>
              </a:spcBef>
              <a:spcAft>
                <a:spcPts val="0"/>
              </a:spcAft>
              <a:buClr>
                <a:srgbClr val="434343"/>
              </a:buClr>
              <a:buSzPts val="1800"/>
              <a:buFont typeface="Calibri"/>
              <a:buChar char="●"/>
            </a:pPr>
            <a:r>
              <a:rPr lang="en" sz="1800" b="1" dirty="0">
                <a:solidFill>
                  <a:srgbClr val="434343"/>
                </a:solidFill>
                <a:latin typeface="Calibri"/>
                <a:ea typeface="Calibri"/>
                <a:cs typeface="Calibri"/>
                <a:sym typeface="Calibri"/>
              </a:rPr>
              <a:t>Unlimited PTO</a:t>
            </a:r>
            <a:endParaRPr sz="1800" b="1" dirty="0">
              <a:solidFill>
                <a:srgbClr val="434343"/>
              </a:solidFill>
              <a:latin typeface="Calibri"/>
              <a:ea typeface="Calibri"/>
              <a:cs typeface="Calibri"/>
              <a:sym typeface="Calibri"/>
            </a:endParaRPr>
          </a:p>
          <a:p>
            <a:pPr marL="457200" marR="0" lvl="0" indent="-342900" algn="l" rtl="0">
              <a:spcBef>
                <a:spcPts val="0"/>
              </a:spcBef>
              <a:spcAft>
                <a:spcPts val="0"/>
              </a:spcAft>
              <a:buClr>
                <a:srgbClr val="434343"/>
              </a:buClr>
              <a:buSzPts val="1800"/>
              <a:buFont typeface="Calibri"/>
              <a:buChar char="●"/>
            </a:pPr>
            <a:r>
              <a:rPr lang="en" sz="1800" b="1" dirty="0">
                <a:solidFill>
                  <a:srgbClr val="434343"/>
                </a:solidFill>
                <a:latin typeface="Calibri"/>
                <a:ea typeface="Calibri"/>
                <a:cs typeface="Calibri"/>
                <a:sym typeface="Calibri"/>
              </a:rPr>
              <a:t>Dog-friendly</a:t>
            </a:r>
            <a:endParaRPr sz="1800" b="1" dirty="0">
              <a:solidFill>
                <a:srgbClr val="434343"/>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9" name="Shape 249"/>
          <p:cNvSpPr txBox="1"/>
          <p:nvPr/>
        </p:nvSpPr>
        <p:spPr>
          <a:xfrm>
            <a:off x="493125" y="329250"/>
            <a:ext cx="4134600" cy="7014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400" b="1">
                <a:solidFill>
                  <a:srgbClr val="675CC5"/>
                </a:solidFill>
                <a:latin typeface="Raleway"/>
                <a:ea typeface="Raleway"/>
                <a:cs typeface="Raleway"/>
                <a:sym typeface="Raleway"/>
              </a:rPr>
              <a:t>An Operating System for AI</a:t>
            </a:r>
            <a:endParaRPr sz="2400" b="1">
              <a:solidFill>
                <a:srgbClr val="675CC5"/>
              </a:solidFill>
              <a:latin typeface="Raleway"/>
              <a:ea typeface="Raleway"/>
              <a:cs typeface="Raleway"/>
              <a:sym typeface="Raleway"/>
            </a:endParaRPr>
          </a:p>
          <a:p>
            <a:pPr marL="0" lvl="0" indent="457200" rtl="0">
              <a:lnSpc>
                <a:spcPct val="115000"/>
              </a:lnSpc>
              <a:spcBef>
                <a:spcPts val="0"/>
              </a:spcBef>
              <a:spcAft>
                <a:spcPts val="0"/>
              </a:spcAft>
              <a:buClr>
                <a:schemeClr val="dk1"/>
              </a:buClr>
              <a:buSzPts val="1100"/>
              <a:buFont typeface="Arial"/>
              <a:buNone/>
            </a:pPr>
            <a:r>
              <a:rPr lang="en" sz="1200" b="1">
                <a:solidFill>
                  <a:srgbClr val="675CC5"/>
                </a:solidFill>
                <a:latin typeface="Open Sans"/>
                <a:ea typeface="Open Sans"/>
                <a:cs typeface="Open Sans"/>
                <a:sym typeface="Open Sans"/>
              </a:rPr>
              <a:t>What did the evolution of OS look like?</a:t>
            </a:r>
            <a:endParaRPr sz="2400" b="1">
              <a:solidFill>
                <a:srgbClr val="675CC5"/>
              </a:solidFill>
              <a:latin typeface="Raleway"/>
              <a:ea typeface="Raleway"/>
              <a:cs typeface="Raleway"/>
              <a:sym typeface="Raleway"/>
            </a:endParaRPr>
          </a:p>
          <a:p>
            <a:pPr marL="0" lvl="0" indent="0" rtl="0">
              <a:lnSpc>
                <a:spcPct val="100000"/>
              </a:lnSpc>
              <a:spcBef>
                <a:spcPts val="0"/>
              </a:spcBef>
              <a:spcAft>
                <a:spcPts val="0"/>
              </a:spcAft>
              <a:buClr>
                <a:srgbClr val="000000"/>
              </a:buClr>
              <a:buSzPts val="1100"/>
              <a:buFont typeface="Arial"/>
              <a:buNone/>
            </a:pPr>
            <a:endParaRPr sz="2400" b="1">
              <a:solidFill>
                <a:srgbClr val="675CC5"/>
              </a:solidFill>
              <a:latin typeface="Raleway"/>
              <a:ea typeface="Raleway"/>
              <a:cs typeface="Raleway"/>
              <a:sym typeface="Raleway"/>
            </a:endParaRPr>
          </a:p>
          <a:p>
            <a:pPr marL="0" lvl="0" indent="0" algn="ctr" rtl="0">
              <a:lnSpc>
                <a:spcPct val="115000"/>
              </a:lnSpc>
              <a:spcBef>
                <a:spcPts val="0"/>
              </a:spcBef>
              <a:spcAft>
                <a:spcPts val="0"/>
              </a:spcAft>
              <a:buNone/>
            </a:pPr>
            <a:endParaRPr>
              <a:solidFill>
                <a:srgbClr val="434343"/>
              </a:solidFill>
              <a:latin typeface="Open Sans"/>
              <a:ea typeface="Open Sans"/>
              <a:cs typeface="Open Sans"/>
              <a:sym typeface="Open Sans"/>
            </a:endParaRPr>
          </a:p>
        </p:txBody>
      </p:sp>
      <p:sp>
        <p:nvSpPr>
          <p:cNvPr id="250" name="Shape 250"/>
          <p:cNvSpPr txBox="1"/>
          <p:nvPr/>
        </p:nvSpPr>
        <p:spPr>
          <a:xfrm>
            <a:off x="6051775" y="4411850"/>
            <a:ext cx="1516800" cy="5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Open Sans"/>
                <a:ea typeface="Open Sans"/>
                <a:cs typeface="Open Sans"/>
                <a:sym typeface="Open Sans"/>
              </a:rPr>
              <a:t>iOS/Android</a:t>
            </a:r>
            <a:endParaRPr sz="1100">
              <a:latin typeface="Open Sans"/>
              <a:ea typeface="Open Sans"/>
              <a:cs typeface="Open Sans"/>
              <a:sym typeface="Open Sans"/>
            </a:endParaRPr>
          </a:p>
          <a:p>
            <a:pPr marL="0" lvl="0" indent="0" algn="ctr" rtl="0">
              <a:spcBef>
                <a:spcPts val="0"/>
              </a:spcBef>
              <a:spcAft>
                <a:spcPts val="0"/>
              </a:spcAft>
              <a:buNone/>
            </a:pPr>
            <a:r>
              <a:rPr lang="en" sz="700">
                <a:solidFill>
                  <a:srgbClr val="666666"/>
                </a:solidFill>
                <a:latin typeface="Open Sans"/>
                <a:ea typeface="Open Sans"/>
                <a:cs typeface="Open Sans"/>
                <a:sym typeface="Open Sans"/>
              </a:rPr>
              <a:t>Built-in App Store</a:t>
            </a:r>
            <a:endParaRPr sz="700">
              <a:solidFill>
                <a:srgbClr val="666666"/>
              </a:solidFill>
              <a:latin typeface="Open Sans"/>
              <a:ea typeface="Open Sans"/>
              <a:cs typeface="Open Sans"/>
              <a:sym typeface="Open Sans"/>
            </a:endParaRPr>
          </a:p>
          <a:p>
            <a:pPr marL="0" lvl="0" indent="0" algn="ctr" rtl="0">
              <a:spcBef>
                <a:spcPts val="0"/>
              </a:spcBef>
              <a:spcAft>
                <a:spcPts val="0"/>
              </a:spcAft>
              <a:buNone/>
            </a:pPr>
            <a:r>
              <a:rPr lang="en" sz="700">
                <a:solidFill>
                  <a:srgbClr val="666666"/>
                </a:solidFill>
                <a:latin typeface="Open Sans"/>
                <a:ea typeface="Open Sans"/>
                <a:cs typeface="Open Sans"/>
                <a:sym typeface="Open Sans"/>
              </a:rPr>
              <a:t>(Discoverability)</a:t>
            </a:r>
            <a:endParaRPr sz="700">
              <a:solidFill>
                <a:srgbClr val="666666"/>
              </a:solidFill>
              <a:latin typeface="Open Sans"/>
              <a:ea typeface="Open Sans"/>
              <a:cs typeface="Open Sans"/>
              <a:sym typeface="Open Sans"/>
            </a:endParaRPr>
          </a:p>
        </p:txBody>
      </p:sp>
      <p:cxnSp>
        <p:nvCxnSpPr>
          <p:cNvPr id="251" name="Shape 251"/>
          <p:cNvCxnSpPr/>
          <p:nvPr/>
        </p:nvCxnSpPr>
        <p:spPr>
          <a:xfrm rot="10800000">
            <a:off x="1709875" y="4015613"/>
            <a:ext cx="5858700" cy="0"/>
          </a:xfrm>
          <a:prstGeom prst="straightConnector1">
            <a:avLst/>
          </a:prstGeom>
          <a:noFill/>
          <a:ln w="28575" cap="flat" cmpd="sng">
            <a:solidFill>
              <a:srgbClr val="434343"/>
            </a:solidFill>
            <a:prstDash val="solid"/>
            <a:round/>
            <a:headEnd type="none" w="med" len="med"/>
            <a:tailEnd type="none" w="med" len="med"/>
          </a:ln>
        </p:spPr>
      </p:cxnSp>
      <p:cxnSp>
        <p:nvCxnSpPr>
          <p:cNvPr id="252" name="Shape 252"/>
          <p:cNvCxnSpPr/>
          <p:nvPr/>
        </p:nvCxnSpPr>
        <p:spPr>
          <a:xfrm>
            <a:off x="2335550" y="4025300"/>
            <a:ext cx="0" cy="501300"/>
          </a:xfrm>
          <a:prstGeom prst="straightConnector1">
            <a:avLst/>
          </a:prstGeom>
          <a:noFill/>
          <a:ln w="19050" cap="flat" cmpd="sng">
            <a:solidFill>
              <a:srgbClr val="434343"/>
            </a:solidFill>
            <a:prstDash val="dot"/>
            <a:round/>
            <a:headEnd type="none" w="med" len="med"/>
            <a:tailEnd type="none" w="med" len="med"/>
          </a:ln>
        </p:spPr>
      </p:cxnSp>
      <p:sp>
        <p:nvSpPr>
          <p:cNvPr id="253" name="Shape 253"/>
          <p:cNvSpPr txBox="1"/>
          <p:nvPr/>
        </p:nvSpPr>
        <p:spPr>
          <a:xfrm>
            <a:off x="1575425" y="4421525"/>
            <a:ext cx="1516800" cy="5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Open Sans"/>
                <a:ea typeface="Open Sans"/>
                <a:cs typeface="Open Sans"/>
                <a:sym typeface="Open Sans"/>
              </a:rPr>
              <a:t>Punch Cards</a:t>
            </a:r>
            <a:endParaRPr sz="1100">
              <a:latin typeface="Open Sans"/>
              <a:ea typeface="Open Sans"/>
              <a:cs typeface="Open Sans"/>
              <a:sym typeface="Open Sans"/>
            </a:endParaRPr>
          </a:p>
          <a:p>
            <a:pPr marL="0" lvl="0" indent="0" algn="ctr" rtl="0">
              <a:spcBef>
                <a:spcPts val="0"/>
              </a:spcBef>
              <a:spcAft>
                <a:spcPts val="0"/>
              </a:spcAft>
              <a:buNone/>
            </a:pPr>
            <a:r>
              <a:rPr lang="en" sz="900">
                <a:solidFill>
                  <a:srgbClr val="666666"/>
                </a:solidFill>
                <a:latin typeface="Open Sans"/>
                <a:ea typeface="Open Sans"/>
                <a:cs typeface="Open Sans"/>
                <a:sym typeface="Open Sans"/>
              </a:rPr>
              <a:t>1970s</a:t>
            </a:r>
            <a:endParaRPr sz="900">
              <a:solidFill>
                <a:srgbClr val="666666"/>
              </a:solidFill>
              <a:latin typeface="Open Sans"/>
              <a:ea typeface="Open Sans"/>
              <a:cs typeface="Open Sans"/>
              <a:sym typeface="Open Sans"/>
            </a:endParaRPr>
          </a:p>
        </p:txBody>
      </p:sp>
      <p:cxnSp>
        <p:nvCxnSpPr>
          <p:cNvPr id="254" name="Shape 254"/>
          <p:cNvCxnSpPr/>
          <p:nvPr/>
        </p:nvCxnSpPr>
        <p:spPr>
          <a:xfrm>
            <a:off x="6811900" y="4015625"/>
            <a:ext cx="0" cy="501300"/>
          </a:xfrm>
          <a:prstGeom prst="straightConnector1">
            <a:avLst/>
          </a:prstGeom>
          <a:noFill/>
          <a:ln w="19050" cap="flat" cmpd="sng">
            <a:solidFill>
              <a:srgbClr val="434343"/>
            </a:solidFill>
            <a:prstDash val="dot"/>
            <a:round/>
            <a:headEnd type="none" w="med" len="med"/>
            <a:tailEnd type="none" w="med" len="med"/>
          </a:ln>
        </p:spPr>
      </p:cxnSp>
      <p:cxnSp>
        <p:nvCxnSpPr>
          <p:cNvPr id="255" name="Shape 255"/>
          <p:cNvCxnSpPr/>
          <p:nvPr/>
        </p:nvCxnSpPr>
        <p:spPr>
          <a:xfrm>
            <a:off x="3554750" y="3502177"/>
            <a:ext cx="0" cy="501300"/>
          </a:xfrm>
          <a:prstGeom prst="straightConnector1">
            <a:avLst/>
          </a:prstGeom>
          <a:noFill/>
          <a:ln w="19050" cap="flat" cmpd="sng">
            <a:solidFill>
              <a:srgbClr val="434343"/>
            </a:solidFill>
            <a:prstDash val="dot"/>
            <a:round/>
            <a:headEnd type="none" w="med" len="med"/>
            <a:tailEnd type="none" w="med" len="med"/>
          </a:ln>
        </p:spPr>
      </p:cxnSp>
      <p:sp>
        <p:nvSpPr>
          <p:cNvPr id="256" name="Shape 256"/>
          <p:cNvSpPr txBox="1"/>
          <p:nvPr/>
        </p:nvSpPr>
        <p:spPr>
          <a:xfrm>
            <a:off x="2794625" y="3049925"/>
            <a:ext cx="1516800" cy="5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Open Sans"/>
                <a:ea typeface="Open Sans"/>
                <a:cs typeface="Open Sans"/>
                <a:sym typeface="Open Sans"/>
              </a:rPr>
              <a:t>Unix</a:t>
            </a:r>
            <a:endParaRPr sz="1100">
              <a:latin typeface="Open Sans"/>
              <a:ea typeface="Open Sans"/>
              <a:cs typeface="Open Sans"/>
              <a:sym typeface="Open Sans"/>
            </a:endParaRPr>
          </a:p>
          <a:p>
            <a:pPr marL="0" lvl="0" indent="0" algn="ctr" rtl="0">
              <a:spcBef>
                <a:spcPts val="0"/>
              </a:spcBef>
              <a:spcAft>
                <a:spcPts val="0"/>
              </a:spcAft>
              <a:buNone/>
            </a:pPr>
            <a:r>
              <a:rPr lang="en" sz="700">
                <a:solidFill>
                  <a:srgbClr val="666666"/>
                </a:solidFill>
                <a:latin typeface="Open Sans"/>
                <a:ea typeface="Open Sans"/>
                <a:cs typeface="Open Sans"/>
                <a:sym typeface="Open Sans"/>
              </a:rPr>
              <a:t>Multi-tenancy, Composability</a:t>
            </a:r>
            <a:endParaRPr sz="700">
              <a:solidFill>
                <a:srgbClr val="666666"/>
              </a:solidFill>
              <a:latin typeface="Open Sans"/>
              <a:ea typeface="Open Sans"/>
              <a:cs typeface="Open Sans"/>
              <a:sym typeface="Open Sans"/>
            </a:endParaRPr>
          </a:p>
        </p:txBody>
      </p:sp>
      <p:cxnSp>
        <p:nvCxnSpPr>
          <p:cNvPr id="257" name="Shape 257"/>
          <p:cNvCxnSpPr/>
          <p:nvPr/>
        </p:nvCxnSpPr>
        <p:spPr>
          <a:xfrm>
            <a:off x="4525900" y="4015625"/>
            <a:ext cx="0" cy="501300"/>
          </a:xfrm>
          <a:prstGeom prst="straightConnector1">
            <a:avLst/>
          </a:prstGeom>
          <a:noFill/>
          <a:ln w="19050" cap="flat" cmpd="sng">
            <a:solidFill>
              <a:srgbClr val="434343"/>
            </a:solidFill>
            <a:prstDash val="dot"/>
            <a:round/>
            <a:headEnd type="none" w="med" len="med"/>
            <a:tailEnd type="none" w="med" len="med"/>
          </a:ln>
        </p:spPr>
      </p:cxnSp>
      <p:sp>
        <p:nvSpPr>
          <p:cNvPr id="258" name="Shape 258"/>
          <p:cNvSpPr txBox="1"/>
          <p:nvPr/>
        </p:nvSpPr>
        <p:spPr>
          <a:xfrm>
            <a:off x="3765775" y="4411850"/>
            <a:ext cx="1516800" cy="5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Open Sans"/>
                <a:ea typeface="Open Sans"/>
                <a:cs typeface="Open Sans"/>
                <a:sym typeface="Open Sans"/>
              </a:rPr>
              <a:t>DOS</a:t>
            </a:r>
            <a:endParaRPr sz="1100">
              <a:latin typeface="Open Sans"/>
              <a:ea typeface="Open Sans"/>
              <a:cs typeface="Open Sans"/>
              <a:sym typeface="Open Sans"/>
            </a:endParaRPr>
          </a:p>
          <a:p>
            <a:pPr marL="0" lvl="0" indent="0" algn="ctr" rtl="0">
              <a:spcBef>
                <a:spcPts val="0"/>
              </a:spcBef>
              <a:spcAft>
                <a:spcPts val="0"/>
              </a:spcAft>
              <a:buNone/>
            </a:pPr>
            <a:r>
              <a:rPr lang="en" sz="700">
                <a:solidFill>
                  <a:srgbClr val="666666"/>
                </a:solidFill>
                <a:latin typeface="Open Sans"/>
                <a:ea typeface="Open Sans"/>
                <a:cs typeface="Open Sans"/>
                <a:sym typeface="Open Sans"/>
              </a:rPr>
              <a:t>Hardware Abstraction</a:t>
            </a:r>
            <a:endParaRPr sz="700">
              <a:solidFill>
                <a:srgbClr val="666666"/>
              </a:solidFill>
              <a:latin typeface="Open Sans"/>
              <a:ea typeface="Open Sans"/>
              <a:cs typeface="Open Sans"/>
              <a:sym typeface="Open Sans"/>
            </a:endParaRPr>
          </a:p>
        </p:txBody>
      </p:sp>
      <p:cxnSp>
        <p:nvCxnSpPr>
          <p:cNvPr id="259" name="Shape 259"/>
          <p:cNvCxnSpPr/>
          <p:nvPr/>
        </p:nvCxnSpPr>
        <p:spPr>
          <a:xfrm>
            <a:off x="5612150" y="3502177"/>
            <a:ext cx="0" cy="501300"/>
          </a:xfrm>
          <a:prstGeom prst="straightConnector1">
            <a:avLst/>
          </a:prstGeom>
          <a:noFill/>
          <a:ln w="19050" cap="flat" cmpd="sng">
            <a:solidFill>
              <a:srgbClr val="434343"/>
            </a:solidFill>
            <a:prstDash val="dot"/>
            <a:round/>
            <a:headEnd type="none" w="med" len="med"/>
            <a:tailEnd type="none" w="med" len="med"/>
          </a:ln>
        </p:spPr>
      </p:cxnSp>
      <p:sp>
        <p:nvSpPr>
          <p:cNvPr id="260" name="Shape 260"/>
          <p:cNvSpPr txBox="1"/>
          <p:nvPr/>
        </p:nvSpPr>
        <p:spPr>
          <a:xfrm>
            <a:off x="4852025" y="3049925"/>
            <a:ext cx="1516800" cy="5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Open Sans"/>
                <a:ea typeface="Open Sans"/>
                <a:cs typeface="Open Sans"/>
                <a:sym typeface="Open Sans"/>
              </a:rPr>
              <a:t>GUI (Win/Mac)</a:t>
            </a:r>
            <a:endParaRPr sz="1100">
              <a:latin typeface="Open Sans"/>
              <a:ea typeface="Open Sans"/>
              <a:cs typeface="Open Sans"/>
              <a:sym typeface="Open Sans"/>
            </a:endParaRPr>
          </a:p>
          <a:p>
            <a:pPr marL="0" lvl="0" indent="0" algn="ctr" rtl="0">
              <a:spcBef>
                <a:spcPts val="0"/>
              </a:spcBef>
              <a:spcAft>
                <a:spcPts val="0"/>
              </a:spcAft>
              <a:buNone/>
            </a:pPr>
            <a:r>
              <a:rPr lang="en" sz="700">
                <a:solidFill>
                  <a:srgbClr val="666666"/>
                </a:solidFill>
                <a:latin typeface="Open Sans"/>
                <a:ea typeface="Open Sans"/>
                <a:cs typeface="Open Sans"/>
                <a:sym typeface="Open Sans"/>
              </a:rPr>
              <a:t>Accessibility</a:t>
            </a:r>
            <a:endParaRPr sz="700">
              <a:solidFill>
                <a:srgbClr val="666666"/>
              </a:solidFill>
              <a:latin typeface="Open Sans"/>
              <a:ea typeface="Open Sans"/>
              <a:cs typeface="Open Sans"/>
              <a:sym typeface="Open Sans"/>
            </a:endParaRPr>
          </a:p>
        </p:txBody>
      </p:sp>
      <p:sp>
        <p:nvSpPr>
          <p:cNvPr id="261" name="Shape 261"/>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4</a:t>
            </a:fld>
            <a:endParaRPr sz="1000" b="0" i="0" u="none" strike="noStrike" cap="none">
              <a:solidFill>
                <a:srgbClr val="888888"/>
              </a:solidFill>
              <a:latin typeface="Lato"/>
              <a:ea typeface="Lato"/>
              <a:cs typeface="Lato"/>
              <a:sym typeface="Lato"/>
            </a:endParaRPr>
          </a:p>
        </p:txBody>
      </p:sp>
      <p:sp>
        <p:nvSpPr>
          <p:cNvPr id="262" name="Shape 262"/>
          <p:cNvSpPr txBox="1">
            <a:spLocks noGrp="1"/>
          </p:cNvSpPr>
          <p:nvPr>
            <p:ph type="body" idx="1"/>
          </p:nvPr>
        </p:nvSpPr>
        <p:spPr>
          <a:xfrm>
            <a:off x="457200" y="1041533"/>
            <a:ext cx="8229600" cy="2135700"/>
          </a:xfrm>
          <a:prstGeom prst="rect">
            <a:avLst/>
          </a:prstGeom>
        </p:spPr>
        <p:txBody>
          <a:bodyPr spcFirstLastPara="1" wrap="square" lIns="91425" tIns="91425" rIns="91425" bIns="91425" anchor="t" anchorCtr="0">
            <a:noAutofit/>
          </a:bodyPr>
          <a:lstStyle/>
          <a:p>
            <a:pPr marL="203200" lvl="0" indent="0" rtl="0">
              <a:spcBef>
                <a:spcPts val="640"/>
              </a:spcBef>
              <a:spcAft>
                <a:spcPts val="0"/>
              </a:spcAft>
              <a:buNone/>
            </a:pPr>
            <a:r>
              <a:rPr lang="en" sz="1600"/>
              <a:t>General-purpose computing had a long evolution, as we learned what the common problems were / what abstractions to build. </a:t>
            </a:r>
            <a:r>
              <a:rPr lang="en" sz="1600">
                <a:solidFill>
                  <a:schemeClr val="dk1"/>
                </a:solidFill>
              </a:rPr>
              <a:t>AI is in the earlier stages of that evolution.</a:t>
            </a:r>
            <a:endParaRPr sz="1600"/>
          </a:p>
          <a:p>
            <a:pPr marL="342900" lvl="0" indent="-139700">
              <a:spcBef>
                <a:spcPts val="640"/>
              </a:spcBef>
              <a:spcAft>
                <a:spcPts val="0"/>
              </a:spcAft>
              <a:buNone/>
            </a:pPr>
            <a:endParaRPr sz="600"/>
          </a:p>
          <a:p>
            <a:pPr marL="342900" lvl="0" indent="-139700" rtl="0">
              <a:spcBef>
                <a:spcPts val="640"/>
              </a:spcBef>
              <a:spcAft>
                <a:spcPts val="0"/>
              </a:spcAft>
              <a:buNone/>
            </a:pPr>
            <a:r>
              <a:rPr lang="en"/>
              <a:t>An Operating System:</a:t>
            </a:r>
            <a:endParaRPr/>
          </a:p>
          <a:p>
            <a:pPr marL="457200" lvl="0" indent="-317500" rtl="0">
              <a:spcBef>
                <a:spcPts val="640"/>
              </a:spcBef>
              <a:spcAft>
                <a:spcPts val="0"/>
              </a:spcAft>
              <a:buSzPts val="1400"/>
              <a:buChar char="•"/>
            </a:pPr>
            <a:r>
              <a:rPr lang="en"/>
              <a:t>Provides common functionality needed by many programs</a:t>
            </a:r>
            <a:endParaRPr/>
          </a:p>
          <a:p>
            <a:pPr marL="457200" lvl="0" indent="-317500" rtl="0">
              <a:spcBef>
                <a:spcPts val="0"/>
              </a:spcBef>
              <a:spcAft>
                <a:spcPts val="0"/>
              </a:spcAft>
              <a:buSzPts val="1400"/>
              <a:buChar char="•"/>
            </a:pPr>
            <a:r>
              <a:rPr lang="en"/>
              <a:t>Standardizes conventions to make systems easier to work with</a:t>
            </a:r>
            <a:endParaRPr/>
          </a:p>
          <a:p>
            <a:pPr marL="457200" lvl="0" indent="-317500" rtl="0">
              <a:spcBef>
                <a:spcPts val="0"/>
              </a:spcBef>
              <a:spcAft>
                <a:spcPts val="0"/>
              </a:spcAft>
              <a:buSzPts val="1400"/>
              <a:buChar char="•"/>
            </a:pPr>
            <a:r>
              <a:rPr lang="en"/>
              <a:t>Presents a higher level abstraction of the underlying hardware</a:t>
            </a:r>
            <a:endParaRPr/>
          </a:p>
          <a:p>
            <a:pPr marL="342900" lvl="0" indent="-139700" rtl="0">
              <a:spcBef>
                <a:spcPts val="640"/>
              </a:spcBef>
              <a:spcAft>
                <a:spcPts val="0"/>
              </a:spcAft>
              <a:buNone/>
            </a:pPr>
            <a:endParaRPr/>
          </a:p>
          <a:p>
            <a:pPr marL="203200" lvl="0" indent="0" rtl="0">
              <a:spcBef>
                <a:spcPts val="64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Shape 267"/>
          <p:cNvPicPr preferRelativeResize="0"/>
          <p:nvPr/>
        </p:nvPicPr>
        <p:blipFill rotWithShape="1">
          <a:blip r:embed="rId3">
            <a:alphaModFix/>
          </a:blip>
          <a:srcRect b="8366"/>
          <a:stretch/>
        </p:blipFill>
        <p:spPr>
          <a:xfrm>
            <a:off x="1556300" y="1353775"/>
            <a:ext cx="6131975" cy="3449250"/>
          </a:xfrm>
          <a:prstGeom prst="rect">
            <a:avLst/>
          </a:prstGeom>
          <a:noFill/>
          <a:ln>
            <a:noFill/>
          </a:ln>
        </p:spPr>
      </p:pic>
      <p:sp>
        <p:nvSpPr>
          <p:cNvPr id="268" name="Shape 268"/>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Shape 269"/>
          <p:cNvSpPr txBox="1"/>
          <p:nvPr/>
        </p:nvSpPr>
        <p:spPr>
          <a:xfrm>
            <a:off x="106125" y="471150"/>
            <a:ext cx="8879100" cy="53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675CC5"/>
                </a:solidFill>
                <a:latin typeface="Raleway"/>
                <a:ea typeface="Raleway"/>
                <a:cs typeface="Raleway"/>
                <a:sym typeface="Raleway"/>
              </a:rPr>
              <a:t>Use Case</a:t>
            </a:r>
            <a:endParaRPr sz="1800" b="1">
              <a:solidFill>
                <a:srgbClr val="675CC5"/>
              </a:solidFill>
              <a:latin typeface="Raleway"/>
              <a:ea typeface="Raleway"/>
              <a:cs typeface="Raleway"/>
              <a:sym typeface="Raleway"/>
            </a:endParaRPr>
          </a:p>
          <a:p>
            <a:pPr marL="0" lvl="0" indent="0" algn="ctr" rtl="0">
              <a:lnSpc>
                <a:spcPct val="115000"/>
              </a:lnSpc>
              <a:spcBef>
                <a:spcPts val="0"/>
              </a:spcBef>
              <a:spcAft>
                <a:spcPts val="0"/>
              </a:spcAft>
              <a:buNone/>
            </a:pPr>
            <a:r>
              <a:rPr lang="en">
                <a:solidFill>
                  <a:srgbClr val="666666"/>
                </a:solidFill>
                <a:latin typeface="Raleway"/>
                <a:ea typeface="Raleway"/>
                <a:cs typeface="Raleway"/>
                <a:sym typeface="Raleway"/>
              </a:rPr>
              <a:t>Jian Yang made an app to recognize food “SeeFood” </a:t>
            </a:r>
            <a:endParaRPr>
              <a:solidFill>
                <a:srgbClr val="666666"/>
              </a:solidFill>
              <a:latin typeface="Open Sans"/>
              <a:ea typeface="Open Sans"/>
              <a:cs typeface="Open Sans"/>
              <a:sym typeface="Open Sans"/>
            </a:endParaRPr>
          </a:p>
        </p:txBody>
      </p:sp>
      <p:sp>
        <p:nvSpPr>
          <p:cNvPr id="270" name="Shape 270"/>
          <p:cNvSpPr txBox="1"/>
          <p:nvPr/>
        </p:nvSpPr>
        <p:spPr>
          <a:xfrm>
            <a:off x="5524675" y="4803025"/>
            <a:ext cx="2163600" cy="2757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sz="1000"/>
              <a:t>© HBO All Rights Reserved</a:t>
            </a:r>
            <a:endParaRPr sz="1000"/>
          </a:p>
        </p:txBody>
      </p:sp>
      <p:sp>
        <p:nvSpPr>
          <p:cNvPr id="271" name="Shape 271"/>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5</a:t>
            </a:fld>
            <a:endParaRPr sz="1000" b="0" i="0" u="none" strike="noStrike" cap="none">
              <a:solidFill>
                <a:srgbClr val="888888"/>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7" name="Shape 277"/>
          <p:cNvSpPr txBox="1"/>
          <p:nvPr/>
        </p:nvSpPr>
        <p:spPr>
          <a:xfrm>
            <a:off x="106125" y="471150"/>
            <a:ext cx="8879100" cy="78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675CC5"/>
                </a:solidFill>
                <a:latin typeface="Raleway"/>
                <a:ea typeface="Raleway"/>
                <a:cs typeface="Raleway"/>
                <a:sym typeface="Raleway"/>
              </a:rPr>
              <a:t>Use Case</a:t>
            </a:r>
            <a:endParaRPr sz="1800" b="1">
              <a:solidFill>
                <a:srgbClr val="675CC5"/>
              </a:solidFill>
              <a:latin typeface="Raleway"/>
              <a:ea typeface="Raleway"/>
              <a:cs typeface="Raleway"/>
              <a:sym typeface="Raleway"/>
            </a:endParaRPr>
          </a:p>
          <a:p>
            <a:pPr marL="0" lvl="0" indent="0" algn="ctr" rtl="0">
              <a:lnSpc>
                <a:spcPct val="115000"/>
              </a:lnSpc>
              <a:spcBef>
                <a:spcPts val="0"/>
              </a:spcBef>
              <a:spcAft>
                <a:spcPts val="0"/>
              </a:spcAft>
              <a:buNone/>
            </a:pPr>
            <a:r>
              <a:rPr lang="en">
                <a:solidFill>
                  <a:srgbClr val="666666"/>
                </a:solidFill>
                <a:latin typeface="Raleway"/>
                <a:ea typeface="Raleway"/>
                <a:cs typeface="Raleway"/>
                <a:sym typeface="Raleway"/>
              </a:rPr>
              <a:t>He deployed his trained model to a GPU-enabled server</a:t>
            </a:r>
            <a:endParaRPr>
              <a:solidFill>
                <a:srgbClr val="666666"/>
              </a:solidFill>
              <a:latin typeface="Open Sans"/>
              <a:ea typeface="Open Sans"/>
              <a:cs typeface="Open Sans"/>
              <a:sym typeface="Open Sans"/>
            </a:endParaRPr>
          </a:p>
        </p:txBody>
      </p:sp>
      <p:pic>
        <p:nvPicPr>
          <p:cNvPr id="278" name="Shape 278"/>
          <p:cNvPicPr preferRelativeResize="0"/>
          <p:nvPr/>
        </p:nvPicPr>
        <p:blipFill>
          <a:blip r:embed="rId3">
            <a:alphaModFix/>
          </a:blip>
          <a:stretch>
            <a:fillRect/>
          </a:stretch>
        </p:blipFill>
        <p:spPr>
          <a:xfrm>
            <a:off x="956025" y="1936250"/>
            <a:ext cx="1791250" cy="1791250"/>
          </a:xfrm>
          <a:prstGeom prst="rect">
            <a:avLst/>
          </a:prstGeom>
          <a:noFill/>
          <a:ln>
            <a:noFill/>
          </a:ln>
        </p:spPr>
      </p:pic>
      <p:cxnSp>
        <p:nvCxnSpPr>
          <p:cNvPr id="279" name="Shape 279"/>
          <p:cNvCxnSpPr/>
          <p:nvPr/>
        </p:nvCxnSpPr>
        <p:spPr>
          <a:xfrm>
            <a:off x="2682125" y="2836650"/>
            <a:ext cx="3763800" cy="0"/>
          </a:xfrm>
          <a:prstGeom prst="straightConnector1">
            <a:avLst/>
          </a:prstGeom>
          <a:noFill/>
          <a:ln w="28575" cap="flat" cmpd="sng">
            <a:solidFill>
              <a:srgbClr val="999999"/>
            </a:solidFill>
            <a:prstDash val="solid"/>
            <a:round/>
            <a:headEnd type="none" w="med" len="med"/>
            <a:tailEnd type="stealth" w="med" len="med"/>
          </a:ln>
        </p:spPr>
      </p:cxnSp>
      <p:sp>
        <p:nvSpPr>
          <p:cNvPr id="280" name="Shape 280"/>
          <p:cNvSpPr/>
          <p:nvPr/>
        </p:nvSpPr>
        <p:spPr>
          <a:xfrm>
            <a:off x="6896350" y="2032581"/>
            <a:ext cx="1061700" cy="15954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txBox="1"/>
          <p:nvPr/>
        </p:nvSpPr>
        <p:spPr>
          <a:xfrm>
            <a:off x="6578375" y="3782700"/>
            <a:ext cx="1379700" cy="3519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100">
                <a:solidFill>
                  <a:srgbClr val="999999"/>
                </a:solidFill>
              </a:rPr>
              <a:t>GPU-enabled Server</a:t>
            </a:r>
            <a:endParaRPr sz="1100">
              <a:solidFill>
                <a:srgbClr val="999999"/>
              </a:solidFill>
            </a:endParaRPr>
          </a:p>
        </p:txBody>
      </p:sp>
      <p:pic>
        <p:nvPicPr>
          <p:cNvPr id="282" name="Shape 282"/>
          <p:cNvPicPr preferRelativeResize="0"/>
          <p:nvPr/>
        </p:nvPicPr>
        <p:blipFill>
          <a:blip r:embed="rId4">
            <a:alphaModFix/>
          </a:blip>
          <a:stretch>
            <a:fillRect/>
          </a:stretch>
        </p:blipFill>
        <p:spPr>
          <a:xfrm rot="-5400000">
            <a:off x="1523925" y="2511063"/>
            <a:ext cx="622999" cy="304375"/>
          </a:xfrm>
          <a:prstGeom prst="rect">
            <a:avLst/>
          </a:prstGeom>
          <a:noFill/>
          <a:ln>
            <a:noFill/>
          </a:ln>
        </p:spPr>
      </p:pic>
      <p:sp>
        <p:nvSpPr>
          <p:cNvPr id="283" name="Shape 283"/>
          <p:cNvSpPr txBox="1"/>
          <p:nvPr/>
        </p:nvSpPr>
        <p:spPr>
          <a:xfrm>
            <a:off x="1549175" y="3020700"/>
            <a:ext cx="576900" cy="35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t>
            </a:r>
            <a:endParaRPr>
              <a:solidFill>
                <a:srgbClr val="FFFFFF"/>
              </a:solidFill>
            </a:endParaRPr>
          </a:p>
        </p:txBody>
      </p:sp>
      <p:sp>
        <p:nvSpPr>
          <p:cNvPr id="284" name="Shape 284"/>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85" name="Shape 285"/>
          <p:cNvPicPr preferRelativeResize="0"/>
          <p:nvPr/>
        </p:nvPicPr>
        <p:blipFill>
          <a:blip r:embed="rId5">
            <a:alphaModFix/>
          </a:blip>
          <a:stretch>
            <a:fillRect/>
          </a:stretch>
        </p:blipFill>
        <p:spPr>
          <a:xfrm>
            <a:off x="7036475" y="3117150"/>
            <a:ext cx="351900" cy="351900"/>
          </a:xfrm>
          <a:prstGeom prst="rect">
            <a:avLst/>
          </a:prstGeom>
          <a:noFill/>
          <a:ln>
            <a:noFill/>
          </a:ln>
        </p:spPr>
      </p:pic>
      <p:sp>
        <p:nvSpPr>
          <p:cNvPr id="286" name="Shape 286"/>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6</a:t>
            </a:fld>
            <a:endParaRPr sz="1000" b="0" i="0" u="none" strike="noStrike" cap="none">
              <a:solidFill>
                <a:srgbClr val="888888"/>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2" name="Shape 292"/>
          <p:cNvSpPr txBox="1"/>
          <p:nvPr/>
        </p:nvSpPr>
        <p:spPr>
          <a:xfrm>
            <a:off x="106125" y="471150"/>
            <a:ext cx="8879100" cy="53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675CC5"/>
                </a:solidFill>
                <a:latin typeface="Raleway"/>
                <a:ea typeface="Raleway"/>
                <a:cs typeface="Raleway"/>
                <a:sym typeface="Raleway"/>
              </a:rPr>
              <a:t>Use Case</a:t>
            </a:r>
            <a:endParaRPr sz="1800" b="1">
              <a:solidFill>
                <a:srgbClr val="675CC5"/>
              </a:solidFill>
              <a:latin typeface="Raleway"/>
              <a:ea typeface="Raleway"/>
              <a:cs typeface="Raleway"/>
              <a:sym typeface="Raleway"/>
            </a:endParaRPr>
          </a:p>
          <a:p>
            <a:pPr marL="0" lvl="0" indent="0" algn="ctr" rtl="0">
              <a:lnSpc>
                <a:spcPct val="115000"/>
              </a:lnSpc>
              <a:spcBef>
                <a:spcPts val="0"/>
              </a:spcBef>
              <a:spcAft>
                <a:spcPts val="0"/>
              </a:spcAft>
              <a:buNone/>
            </a:pPr>
            <a:r>
              <a:rPr lang="en">
                <a:solidFill>
                  <a:srgbClr val="666666"/>
                </a:solidFill>
                <a:latin typeface="Raleway"/>
                <a:ea typeface="Raleway"/>
                <a:cs typeface="Raleway"/>
                <a:sym typeface="Raleway"/>
              </a:rPr>
              <a:t>The app is a hit!</a:t>
            </a:r>
            <a:endParaRPr>
              <a:solidFill>
                <a:srgbClr val="666666"/>
              </a:solidFill>
              <a:latin typeface="Open Sans"/>
              <a:ea typeface="Open Sans"/>
              <a:cs typeface="Open Sans"/>
              <a:sym typeface="Open Sans"/>
            </a:endParaRPr>
          </a:p>
        </p:txBody>
      </p:sp>
      <p:grpSp>
        <p:nvGrpSpPr>
          <p:cNvPr id="293" name="Shape 293"/>
          <p:cNvGrpSpPr/>
          <p:nvPr/>
        </p:nvGrpSpPr>
        <p:grpSpPr>
          <a:xfrm>
            <a:off x="3623425" y="1406000"/>
            <a:ext cx="1844501" cy="3274000"/>
            <a:chOff x="-2256075" y="79650"/>
            <a:chExt cx="1844501" cy="3274000"/>
          </a:xfrm>
        </p:grpSpPr>
        <p:pic>
          <p:nvPicPr>
            <p:cNvPr id="294" name="Shape 294"/>
            <p:cNvPicPr preferRelativeResize="0"/>
            <p:nvPr/>
          </p:nvPicPr>
          <p:blipFill>
            <a:blip r:embed="rId3">
              <a:alphaModFix/>
            </a:blip>
            <a:stretch>
              <a:fillRect/>
            </a:stretch>
          </p:blipFill>
          <p:spPr>
            <a:xfrm>
              <a:off x="-2256075" y="79650"/>
              <a:ext cx="1844501" cy="3274000"/>
            </a:xfrm>
            <a:prstGeom prst="rect">
              <a:avLst/>
            </a:prstGeom>
            <a:noFill/>
            <a:ln>
              <a:noFill/>
            </a:ln>
          </p:spPr>
        </p:pic>
        <p:pic>
          <p:nvPicPr>
            <p:cNvPr id="295" name="Shape 295"/>
            <p:cNvPicPr preferRelativeResize="0"/>
            <p:nvPr/>
          </p:nvPicPr>
          <p:blipFill rotWithShape="1">
            <a:blip r:embed="rId3">
              <a:alphaModFix/>
            </a:blip>
            <a:srcRect l="49499" t="19433" r="16234" b="71934"/>
            <a:stretch/>
          </p:blipFill>
          <p:spPr>
            <a:xfrm>
              <a:off x="-1581150" y="714225"/>
              <a:ext cx="632026" cy="282625"/>
            </a:xfrm>
            <a:prstGeom prst="rect">
              <a:avLst/>
            </a:prstGeom>
            <a:noFill/>
            <a:ln>
              <a:noFill/>
            </a:ln>
          </p:spPr>
        </p:pic>
        <p:sp>
          <p:nvSpPr>
            <p:cNvPr id="296" name="Shape 296"/>
            <p:cNvSpPr txBox="1"/>
            <p:nvPr/>
          </p:nvSpPr>
          <p:spPr>
            <a:xfrm>
              <a:off x="-1657378" y="684275"/>
              <a:ext cx="1207500" cy="128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700">
                  <a:latin typeface="Verdana"/>
                  <a:ea typeface="Verdana"/>
                  <a:cs typeface="Verdana"/>
                  <a:sym typeface="Verdana"/>
                </a:rPr>
                <a:t>SeeFood</a:t>
              </a:r>
              <a:endParaRPr sz="700">
                <a:latin typeface="Verdana"/>
                <a:ea typeface="Verdana"/>
                <a:cs typeface="Verdana"/>
                <a:sym typeface="Verdana"/>
              </a:endParaRPr>
            </a:p>
            <a:p>
              <a:pPr marL="0" lvl="0" indent="0" rtl="0">
                <a:spcBef>
                  <a:spcPts val="0"/>
                </a:spcBef>
                <a:spcAft>
                  <a:spcPts val="0"/>
                </a:spcAft>
                <a:buNone/>
              </a:pPr>
              <a:r>
                <a:rPr lang="en" sz="600">
                  <a:solidFill>
                    <a:srgbClr val="999999"/>
                  </a:solidFill>
                </a:rPr>
                <a:t>Productivity</a:t>
              </a:r>
              <a:endParaRPr sz="600">
                <a:solidFill>
                  <a:srgbClr val="999999"/>
                </a:solidFill>
              </a:endParaRPr>
            </a:p>
          </p:txBody>
        </p:sp>
        <p:pic>
          <p:nvPicPr>
            <p:cNvPr id="297" name="Shape 297"/>
            <p:cNvPicPr preferRelativeResize="0"/>
            <p:nvPr/>
          </p:nvPicPr>
          <p:blipFill>
            <a:blip r:embed="rId4">
              <a:alphaModFix/>
            </a:blip>
            <a:stretch>
              <a:fillRect/>
            </a:stretch>
          </p:blipFill>
          <p:spPr>
            <a:xfrm>
              <a:off x="-2003787" y="743150"/>
              <a:ext cx="373150" cy="373150"/>
            </a:xfrm>
            <a:prstGeom prst="rect">
              <a:avLst/>
            </a:prstGeom>
            <a:noFill/>
            <a:ln>
              <a:noFill/>
            </a:ln>
          </p:spPr>
        </p:pic>
      </p:grpSp>
      <p:sp>
        <p:nvSpPr>
          <p:cNvPr id="298" name="Shape 298"/>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7</a:t>
            </a:fld>
            <a:endParaRPr sz="1000" b="0" i="0" u="none" strike="noStrike" cap="none">
              <a:solidFill>
                <a:srgbClr val="888888"/>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3" name="Shape 303"/>
          <p:cNvGrpSpPr/>
          <p:nvPr/>
        </p:nvGrpSpPr>
        <p:grpSpPr>
          <a:xfrm>
            <a:off x="1677700" y="2545850"/>
            <a:ext cx="535325" cy="1061699"/>
            <a:chOff x="1220500" y="1936250"/>
            <a:chExt cx="535325" cy="1061699"/>
          </a:xfrm>
        </p:grpSpPr>
        <p:pic>
          <p:nvPicPr>
            <p:cNvPr id="304" name="Shape 304"/>
            <p:cNvPicPr preferRelativeResize="0"/>
            <p:nvPr/>
          </p:nvPicPr>
          <p:blipFill rotWithShape="1">
            <a:blip r:embed="rId3">
              <a:alphaModFix/>
            </a:blip>
            <a:srcRect l="24909" r="24667"/>
            <a:stretch/>
          </p:blipFill>
          <p:spPr>
            <a:xfrm>
              <a:off x="1220500" y="1936250"/>
              <a:ext cx="535325" cy="1061699"/>
            </a:xfrm>
            <a:prstGeom prst="rect">
              <a:avLst/>
            </a:prstGeom>
            <a:noFill/>
            <a:ln>
              <a:noFill/>
            </a:ln>
          </p:spPr>
        </p:pic>
        <p:pic>
          <p:nvPicPr>
            <p:cNvPr id="305" name="Shape 305"/>
            <p:cNvPicPr preferRelativeResize="0"/>
            <p:nvPr/>
          </p:nvPicPr>
          <p:blipFill>
            <a:blip r:embed="rId4">
              <a:alphaModFix/>
            </a:blip>
            <a:stretch>
              <a:fillRect/>
            </a:stretch>
          </p:blipFill>
          <p:spPr>
            <a:xfrm rot="-5400000">
              <a:off x="1292629" y="2276951"/>
              <a:ext cx="369259" cy="180408"/>
            </a:xfrm>
            <a:prstGeom prst="rect">
              <a:avLst/>
            </a:prstGeom>
            <a:noFill/>
            <a:ln>
              <a:noFill/>
            </a:ln>
          </p:spPr>
        </p:pic>
        <p:sp>
          <p:nvSpPr>
            <p:cNvPr id="306" name="Shape 306"/>
            <p:cNvSpPr txBox="1"/>
            <p:nvPr/>
          </p:nvSpPr>
          <p:spPr>
            <a:xfrm>
              <a:off x="1307594" y="2579019"/>
              <a:ext cx="34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t>
              </a:r>
              <a:endParaRPr>
                <a:solidFill>
                  <a:srgbClr val="FFFFFF"/>
                </a:solidFill>
              </a:endParaRPr>
            </a:p>
          </p:txBody>
        </p:sp>
      </p:grpSp>
      <p:grpSp>
        <p:nvGrpSpPr>
          <p:cNvPr id="307" name="Shape 307"/>
          <p:cNvGrpSpPr/>
          <p:nvPr/>
        </p:nvGrpSpPr>
        <p:grpSpPr>
          <a:xfrm>
            <a:off x="1753900" y="2393450"/>
            <a:ext cx="535325" cy="1061699"/>
            <a:chOff x="1220500" y="1936250"/>
            <a:chExt cx="535325" cy="1061699"/>
          </a:xfrm>
        </p:grpSpPr>
        <p:pic>
          <p:nvPicPr>
            <p:cNvPr id="308" name="Shape 308"/>
            <p:cNvPicPr preferRelativeResize="0"/>
            <p:nvPr/>
          </p:nvPicPr>
          <p:blipFill rotWithShape="1">
            <a:blip r:embed="rId3">
              <a:alphaModFix/>
            </a:blip>
            <a:srcRect l="24909" r="24667"/>
            <a:stretch/>
          </p:blipFill>
          <p:spPr>
            <a:xfrm>
              <a:off x="1220500" y="1936250"/>
              <a:ext cx="535325" cy="1061699"/>
            </a:xfrm>
            <a:prstGeom prst="rect">
              <a:avLst/>
            </a:prstGeom>
            <a:noFill/>
            <a:ln>
              <a:noFill/>
            </a:ln>
          </p:spPr>
        </p:pic>
        <p:pic>
          <p:nvPicPr>
            <p:cNvPr id="309" name="Shape 309"/>
            <p:cNvPicPr preferRelativeResize="0"/>
            <p:nvPr/>
          </p:nvPicPr>
          <p:blipFill>
            <a:blip r:embed="rId4">
              <a:alphaModFix/>
            </a:blip>
            <a:stretch>
              <a:fillRect/>
            </a:stretch>
          </p:blipFill>
          <p:spPr>
            <a:xfrm rot="-5400000">
              <a:off x="1292629" y="2276951"/>
              <a:ext cx="369259" cy="180408"/>
            </a:xfrm>
            <a:prstGeom prst="rect">
              <a:avLst/>
            </a:prstGeom>
            <a:noFill/>
            <a:ln>
              <a:noFill/>
            </a:ln>
          </p:spPr>
        </p:pic>
        <p:sp>
          <p:nvSpPr>
            <p:cNvPr id="310" name="Shape 310"/>
            <p:cNvSpPr txBox="1"/>
            <p:nvPr/>
          </p:nvSpPr>
          <p:spPr>
            <a:xfrm>
              <a:off x="1307594" y="2579019"/>
              <a:ext cx="34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t>
              </a:r>
              <a:endParaRPr>
                <a:solidFill>
                  <a:srgbClr val="FFFFFF"/>
                </a:solidFill>
              </a:endParaRPr>
            </a:p>
          </p:txBody>
        </p:sp>
      </p:grpSp>
      <p:sp>
        <p:nvSpPr>
          <p:cNvPr id="311" name="Shape 311"/>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2" name="Shape 312"/>
          <p:cNvSpPr txBox="1"/>
          <p:nvPr/>
        </p:nvSpPr>
        <p:spPr>
          <a:xfrm>
            <a:off x="106125" y="471150"/>
            <a:ext cx="8879100" cy="78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675CC5"/>
                </a:solidFill>
                <a:latin typeface="Raleway"/>
                <a:ea typeface="Raleway"/>
                <a:cs typeface="Raleway"/>
                <a:sym typeface="Raleway"/>
              </a:rPr>
              <a:t>Use Case</a:t>
            </a:r>
            <a:endParaRPr sz="1800" b="1">
              <a:solidFill>
                <a:srgbClr val="675CC5"/>
              </a:solidFill>
              <a:latin typeface="Raleway"/>
              <a:ea typeface="Raleway"/>
              <a:cs typeface="Raleway"/>
              <a:sym typeface="Raleway"/>
            </a:endParaRPr>
          </a:p>
          <a:p>
            <a:pPr marL="0" lvl="0" indent="0" algn="ctr" rtl="0">
              <a:lnSpc>
                <a:spcPct val="115000"/>
              </a:lnSpc>
              <a:spcBef>
                <a:spcPts val="0"/>
              </a:spcBef>
              <a:spcAft>
                <a:spcPts val="0"/>
              </a:spcAft>
              <a:buNone/>
            </a:pPr>
            <a:r>
              <a:rPr lang="en">
                <a:solidFill>
                  <a:srgbClr val="666666"/>
                </a:solidFill>
                <a:latin typeface="Raleway"/>
                <a:ea typeface="Raleway"/>
                <a:cs typeface="Raleway"/>
                <a:sym typeface="Raleway"/>
              </a:rPr>
              <a:t>… and now his server is overloaded.</a:t>
            </a:r>
            <a:endParaRPr>
              <a:solidFill>
                <a:srgbClr val="666666"/>
              </a:solidFill>
              <a:latin typeface="Open Sans"/>
              <a:ea typeface="Open Sans"/>
              <a:cs typeface="Open Sans"/>
              <a:sym typeface="Open Sans"/>
            </a:endParaRPr>
          </a:p>
        </p:txBody>
      </p:sp>
      <p:cxnSp>
        <p:nvCxnSpPr>
          <p:cNvPr id="313" name="Shape 313"/>
          <p:cNvCxnSpPr/>
          <p:nvPr/>
        </p:nvCxnSpPr>
        <p:spPr>
          <a:xfrm>
            <a:off x="2682125" y="2836650"/>
            <a:ext cx="3763800" cy="0"/>
          </a:xfrm>
          <a:prstGeom prst="straightConnector1">
            <a:avLst/>
          </a:prstGeom>
          <a:noFill/>
          <a:ln w="28575" cap="flat" cmpd="sng">
            <a:solidFill>
              <a:srgbClr val="999999"/>
            </a:solidFill>
            <a:prstDash val="solid"/>
            <a:round/>
            <a:headEnd type="none" w="med" len="med"/>
            <a:tailEnd type="stealth" w="med" len="med"/>
          </a:ln>
        </p:spPr>
      </p:cxnSp>
      <p:sp>
        <p:nvSpPr>
          <p:cNvPr id="314" name="Shape 314"/>
          <p:cNvSpPr/>
          <p:nvPr/>
        </p:nvSpPr>
        <p:spPr>
          <a:xfrm>
            <a:off x="6896350" y="2032581"/>
            <a:ext cx="1061700" cy="15954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txBox="1"/>
          <p:nvPr/>
        </p:nvSpPr>
        <p:spPr>
          <a:xfrm>
            <a:off x="6578375" y="3782700"/>
            <a:ext cx="1379700" cy="35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999999"/>
                </a:solidFill>
              </a:rPr>
              <a:t>GPU-enabled Server</a:t>
            </a:r>
            <a:endParaRPr sz="1100">
              <a:solidFill>
                <a:srgbClr val="999999"/>
              </a:solidFill>
            </a:endParaRPr>
          </a:p>
        </p:txBody>
      </p:sp>
      <p:sp>
        <p:nvSpPr>
          <p:cNvPr id="316" name="Shape 316"/>
          <p:cNvSpPr/>
          <p:nvPr/>
        </p:nvSpPr>
        <p:spPr>
          <a:xfrm>
            <a:off x="6960276" y="2932800"/>
            <a:ext cx="679800" cy="570300"/>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17" name="Shape 317"/>
          <p:cNvPicPr preferRelativeResize="0"/>
          <p:nvPr/>
        </p:nvPicPr>
        <p:blipFill>
          <a:blip r:embed="rId5">
            <a:alphaModFix/>
          </a:blip>
          <a:stretch>
            <a:fillRect/>
          </a:stretch>
        </p:blipFill>
        <p:spPr>
          <a:xfrm>
            <a:off x="7036475" y="3117150"/>
            <a:ext cx="351900" cy="351900"/>
          </a:xfrm>
          <a:prstGeom prst="rect">
            <a:avLst/>
          </a:prstGeom>
          <a:noFill/>
          <a:ln>
            <a:noFill/>
          </a:ln>
        </p:spPr>
      </p:pic>
      <p:grpSp>
        <p:nvGrpSpPr>
          <p:cNvPr id="318" name="Shape 318"/>
          <p:cNvGrpSpPr/>
          <p:nvPr/>
        </p:nvGrpSpPr>
        <p:grpSpPr>
          <a:xfrm>
            <a:off x="1830100" y="2241050"/>
            <a:ext cx="535325" cy="1061699"/>
            <a:chOff x="1220500" y="1936250"/>
            <a:chExt cx="535325" cy="1061699"/>
          </a:xfrm>
        </p:grpSpPr>
        <p:pic>
          <p:nvPicPr>
            <p:cNvPr id="319" name="Shape 319"/>
            <p:cNvPicPr preferRelativeResize="0"/>
            <p:nvPr/>
          </p:nvPicPr>
          <p:blipFill rotWithShape="1">
            <a:blip r:embed="rId3">
              <a:alphaModFix/>
            </a:blip>
            <a:srcRect l="24909" r="24667"/>
            <a:stretch/>
          </p:blipFill>
          <p:spPr>
            <a:xfrm>
              <a:off x="1220500" y="1936250"/>
              <a:ext cx="535325" cy="1061699"/>
            </a:xfrm>
            <a:prstGeom prst="rect">
              <a:avLst/>
            </a:prstGeom>
            <a:noFill/>
            <a:ln>
              <a:noFill/>
            </a:ln>
          </p:spPr>
        </p:pic>
        <p:pic>
          <p:nvPicPr>
            <p:cNvPr id="320" name="Shape 320"/>
            <p:cNvPicPr preferRelativeResize="0"/>
            <p:nvPr/>
          </p:nvPicPr>
          <p:blipFill>
            <a:blip r:embed="rId4">
              <a:alphaModFix/>
            </a:blip>
            <a:stretch>
              <a:fillRect/>
            </a:stretch>
          </p:blipFill>
          <p:spPr>
            <a:xfrm rot="-5400000">
              <a:off x="1292629" y="2276951"/>
              <a:ext cx="369259" cy="180408"/>
            </a:xfrm>
            <a:prstGeom prst="rect">
              <a:avLst/>
            </a:prstGeom>
            <a:noFill/>
            <a:ln>
              <a:noFill/>
            </a:ln>
          </p:spPr>
        </p:pic>
        <p:sp>
          <p:nvSpPr>
            <p:cNvPr id="321" name="Shape 321"/>
            <p:cNvSpPr txBox="1"/>
            <p:nvPr/>
          </p:nvSpPr>
          <p:spPr>
            <a:xfrm>
              <a:off x="1307594" y="2579019"/>
              <a:ext cx="34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t>
              </a:r>
              <a:endParaRPr>
                <a:solidFill>
                  <a:srgbClr val="FFFFFF"/>
                </a:solidFill>
              </a:endParaRPr>
            </a:p>
          </p:txBody>
        </p:sp>
      </p:grpSp>
      <p:sp>
        <p:nvSpPr>
          <p:cNvPr id="322" name="Shape 322"/>
          <p:cNvSpPr txBox="1"/>
          <p:nvPr/>
        </p:nvSpPr>
        <p:spPr>
          <a:xfrm>
            <a:off x="1701575" y="3325500"/>
            <a:ext cx="1379700" cy="35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434343"/>
                </a:solidFill>
              </a:rPr>
              <a:t>xN</a:t>
            </a:r>
            <a:endParaRPr>
              <a:solidFill>
                <a:srgbClr val="434343"/>
              </a:solidFill>
            </a:endParaRPr>
          </a:p>
        </p:txBody>
      </p:sp>
      <p:sp>
        <p:nvSpPr>
          <p:cNvPr id="323" name="Shape 323"/>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8</a:t>
            </a:fld>
            <a:endParaRPr sz="1000" b="0" i="0" u="none" strike="noStrike" cap="none">
              <a:solidFill>
                <a:srgbClr val="888888"/>
              </a:solidFill>
              <a:latin typeface="Lato"/>
              <a:ea typeface="Lato"/>
              <a:cs typeface="Lato"/>
              <a:sym typeface="Lato"/>
            </a:endParaRPr>
          </a:p>
        </p:txBody>
      </p:sp>
      <p:pic>
        <p:nvPicPr>
          <p:cNvPr id="324" name="Shape 324"/>
          <p:cNvPicPr preferRelativeResize="0"/>
          <p:nvPr/>
        </p:nvPicPr>
        <p:blipFill>
          <a:blip r:embed="rId6">
            <a:alphaModFix/>
          </a:blip>
          <a:stretch>
            <a:fillRect/>
          </a:stretch>
        </p:blipFill>
        <p:spPr>
          <a:xfrm>
            <a:off x="6692574" y="1868137"/>
            <a:ext cx="1744524" cy="1304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1000"/>
                                        <p:tgtEl>
                                          <p:spTgt spid="324"/>
                                        </p:tgtEl>
                                        <p:attrNameLst>
                                          <p:attrName>ppt_w</p:attrName>
                                        </p:attrNameLst>
                                      </p:cBhvr>
                                      <p:tavLst>
                                        <p:tav tm="0">
                                          <p:val>
                                            <p:strVal val="0"/>
                                          </p:val>
                                        </p:tav>
                                        <p:tav tm="100000">
                                          <p:val>
                                            <p:strVal val="#ppt_w"/>
                                          </p:val>
                                        </p:tav>
                                      </p:tavLst>
                                    </p:anim>
                                    <p:anim calcmode="lin" valueType="num">
                                      <p:cBhvr additive="base">
                                        <p:cTn id="8" dur="1000"/>
                                        <p:tgtEl>
                                          <p:spTgt spid="324"/>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3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304800" y="1200150"/>
            <a:ext cx="8229600" cy="3394500"/>
          </a:xfrm>
          <a:prstGeom prst="rect">
            <a:avLst/>
          </a:prstGeom>
        </p:spPr>
        <p:txBody>
          <a:bodyPr spcFirstLastPara="1" wrap="square" lIns="91425" tIns="91425" rIns="91425" bIns="91425" anchor="t" anchorCtr="0">
            <a:noAutofit/>
          </a:bodyPr>
          <a:lstStyle/>
          <a:p>
            <a:pPr marL="914400" lvl="0" indent="-317500" rtl="0">
              <a:lnSpc>
                <a:spcPct val="200000"/>
              </a:lnSpc>
              <a:spcBef>
                <a:spcPts val="640"/>
              </a:spcBef>
              <a:spcAft>
                <a:spcPts val="0"/>
              </a:spcAft>
              <a:buSzPts val="1400"/>
              <a:buChar char="•"/>
            </a:pPr>
            <a:r>
              <a:rPr lang="en"/>
              <a:t>Two distinct phases: training and inference</a:t>
            </a:r>
            <a:endParaRPr/>
          </a:p>
          <a:p>
            <a:pPr marL="914400" lvl="0" indent="-317500" rtl="0">
              <a:lnSpc>
                <a:spcPct val="200000"/>
              </a:lnSpc>
              <a:spcBef>
                <a:spcPts val="0"/>
              </a:spcBef>
              <a:spcAft>
                <a:spcPts val="0"/>
              </a:spcAft>
              <a:buSzPts val="1400"/>
              <a:buChar char="•"/>
            </a:pPr>
            <a:r>
              <a:rPr lang="en"/>
              <a:t>Lots of processing power</a:t>
            </a:r>
            <a:endParaRPr/>
          </a:p>
          <a:p>
            <a:pPr marL="914400" lvl="0" indent="-317500" rtl="0">
              <a:lnSpc>
                <a:spcPct val="200000"/>
              </a:lnSpc>
              <a:spcBef>
                <a:spcPts val="0"/>
              </a:spcBef>
              <a:spcAft>
                <a:spcPts val="0"/>
              </a:spcAft>
              <a:buSzPts val="1400"/>
              <a:buChar char="•"/>
            </a:pPr>
            <a:r>
              <a:rPr lang="en">
                <a:solidFill>
                  <a:schemeClr val="dk1"/>
                </a:solidFill>
              </a:rPr>
              <a:t>Heterogenous hardware (CPU, GPU, FPGA, TPU, etc.)</a:t>
            </a:r>
            <a:endParaRPr>
              <a:solidFill>
                <a:schemeClr val="dk1"/>
              </a:solidFill>
            </a:endParaRPr>
          </a:p>
          <a:p>
            <a:pPr marL="914400" lvl="0" indent="-317500" rtl="0">
              <a:lnSpc>
                <a:spcPct val="200000"/>
              </a:lnSpc>
              <a:spcBef>
                <a:spcPts val="0"/>
              </a:spcBef>
              <a:spcAft>
                <a:spcPts val="0"/>
              </a:spcAft>
              <a:buSzPts val="1400"/>
              <a:buChar char="•"/>
            </a:pPr>
            <a:r>
              <a:rPr lang="en">
                <a:solidFill>
                  <a:schemeClr val="dk1"/>
                </a:solidFill>
              </a:rPr>
              <a:t>Limited by compute rather than bandwidth</a:t>
            </a:r>
            <a:endParaRPr>
              <a:solidFill>
                <a:schemeClr val="dk1"/>
              </a:solidFill>
            </a:endParaRPr>
          </a:p>
          <a:p>
            <a:pPr marL="914400" lvl="0" indent="-317500" rtl="0">
              <a:lnSpc>
                <a:spcPct val="200000"/>
              </a:lnSpc>
              <a:spcBef>
                <a:spcPts val="0"/>
              </a:spcBef>
              <a:spcAft>
                <a:spcPts val="0"/>
              </a:spcAft>
              <a:buClr>
                <a:schemeClr val="dk1"/>
              </a:buClr>
              <a:buSzPts val="1400"/>
              <a:buChar char="•"/>
            </a:pPr>
            <a:r>
              <a:rPr lang="en">
                <a:solidFill>
                  <a:schemeClr val="dk1"/>
                </a:solidFill>
              </a:rPr>
              <a:t>“</a:t>
            </a:r>
            <a:r>
              <a:rPr lang="en" i="1">
                <a:solidFill>
                  <a:schemeClr val="dk1"/>
                </a:solidFill>
              </a:rPr>
              <a:t>Tensorflow is open source, scaling it is not.</a:t>
            </a:r>
            <a:r>
              <a:rPr lang="en">
                <a:solidFill>
                  <a:schemeClr val="dk1"/>
                </a:solidFill>
              </a:rPr>
              <a:t>”</a:t>
            </a:r>
            <a:endParaRPr>
              <a:solidFill>
                <a:schemeClr val="dk1"/>
              </a:solidFill>
            </a:endParaRPr>
          </a:p>
        </p:txBody>
      </p:sp>
      <p:sp>
        <p:nvSpPr>
          <p:cNvPr id="330" name="Shape 330"/>
          <p:cNvSpPr/>
          <p:nvPr/>
        </p:nvSpPr>
        <p:spPr>
          <a:xfrm>
            <a:off x="0" y="0"/>
            <a:ext cx="9144000" cy="351900"/>
          </a:xfrm>
          <a:prstGeom prst="rect">
            <a:avLst/>
          </a:prstGeom>
          <a:solidFill>
            <a:srgbClr val="5017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1" name="Shape 331"/>
          <p:cNvSpPr txBox="1"/>
          <p:nvPr/>
        </p:nvSpPr>
        <p:spPr>
          <a:xfrm>
            <a:off x="489850" y="500088"/>
            <a:ext cx="8495400" cy="57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b="1">
                <a:solidFill>
                  <a:srgbClr val="675CC5"/>
                </a:solidFill>
                <a:latin typeface="Raleway"/>
                <a:ea typeface="Raleway"/>
                <a:cs typeface="Raleway"/>
                <a:sym typeface="Raleway"/>
              </a:rPr>
              <a:t>Characteristics of AI</a:t>
            </a:r>
            <a:endParaRPr sz="2400">
              <a:solidFill>
                <a:srgbClr val="666666"/>
              </a:solidFill>
              <a:latin typeface="Open Sans"/>
              <a:ea typeface="Open Sans"/>
              <a:cs typeface="Open Sans"/>
              <a:sym typeface="Open Sans"/>
            </a:endParaRPr>
          </a:p>
        </p:txBody>
      </p:sp>
      <p:sp>
        <p:nvSpPr>
          <p:cNvPr id="332" name="Shape 332"/>
          <p:cNvSpPr txBox="1">
            <a:spLocks noGrp="1"/>
          </p:cNvSpPr>
          <p:nvPr>
            <p:ph type="sldNum" idx="12"/>
          </p:nvPr>
        </p:nvSpPr>
        <p:spPr>
          <a:xfrm>
            <a:off x="6934200" y="4843464"/>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000" b="0" i="0" u="none" strike="noStrike" cap="none">
                <a:solidFill>
                  <a:srgbClr val="888888"/>
                </a:solidFill>
                <a:latin typeface="Lato"/>
                <a:ea typeface="Lato"/>
                <a:cs typeface="Lato"/>
                <a:sym typeface="Lato"/>
              </a:rPr>
              <a:t>9</a:t>
            </a:fld>
            <a:endParaRPr sz="1000" b="0" i="0" u="none" strike="noStrike" cap="none">
              <a:solidFill>
                <a:srgbClr val="888888"/>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2_MsOfficeThem">
  <a:themeElements>
    <a:clrScheme name="AlgorithmiaColorTheme">
      <a:dk1>
        <a:srgbClr val="555C68"/>
      </a:dk1>
      <a:lt1>
        <a:srgbClr val="FEFFFF"/>
      </a:lt1>
      <a:dk2>
        <a:srgbClr val="555C68"/>
      </a:dk2>
      <a:lt2>
        <a:srgbClr val="FEFFFF"/>
      </a:lt2>
      <a:accent1>
        <a:srgbClr val="6249A4"/>
      </a:accent1>
      <a:accent2>
        <a:srgbClr val="6E8FC9"/>
      </a:accent2>
      <a:accent3>
        <a:srgbClr val="B0AEB4"/>
      </a:accent3>
      <a:accent4>
        <a:srgbClr val="988AC2"/>
      </a:accent4>
      <a:accent5>
        <a:srgbClr val="A5B5DC"/>
      </a:accent5>
      <a:accent6>
        <a:srgbClr val="D3D1D4"/>
      </a:accent6>
      <a:hlink>
        <a:srgbClr val="004CD5"/>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5005</Words>
  <Application>Microsoft Macintosh PowerPoint</Application>
  <PresentationFormat>On-screen Show (16:9)</PresentationFormat>
  <Paragraphs>697</Paragraphs>
  <Slides>35</Slides>
  <Notes>35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35</vt:i4>
      </vt:variant>
    </vt:vector>
  </HeadingPairs>
  <TitlesOfParts>
    <vt:vector size="50" baseType="lpstr">
      <vt:lpstr>Raleway</vt:lpstr>
      <vt:lpstr>Raleway Light</vt:lpstr>
      <vt:lpstr>Roboto</vt:lpstr>
      <vt:lpstr>Open Sans</vt:lpstr>
      <vt:lpstr>Open Sans Light</vt:lpstr>
      <vt:lpstr>Lato</vt:lpstr>
      <vt:lpstr>Times New Roman</vt:lpstr>
      <vt:lpstr>Helvetica Neue</vt:lpstr>
      <vt:lpstr>Calibri</vt:lpstr>
      <vt:lpstr>Arial</vt:lpstr>
      <vt:lpstr>Verdana</vt:lpstr>
      <vt:lpstr>Courier New</vt:lpstr>
      <vt:lpstr>Simple Light</vt:lpstr>
      <vt:lpstr>Office Theme</vt:lpstr>
      <vt:lpstr>T2_MsOfficeThem</vt:lpstr>
      <vt:lpstr>How Microservices and Serverless Computing Enable the Next Gen of Machine Intelligence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Microservices and Serverless Computing Enable the Next Gen of Machine Intelligence</dc:title>
  <cp:lastModifiedBy>Jon Peck</cp:lastModifiedBy>
  <cp:revision>1</cp:revision>
  <dcterms:modified xsi:type="dcterms:W3CDTF">2018-06-27T20:06:37Z</dcterms:modified>
</cp:coreProperties>
</file>