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9" r:id="rId1"/>
  </p:sldMasterIdLst>
  <p:notesMasterIdLst>
    <p:notesMasterId r:id="rId13"/>
  </p:notesMasterIdLst>
  <p:sldIdLst>
    <p:sldId id="256" r:id="rId2"/>
    <p:sldId id="260" r:id="rId3"/>
    <p:sldId id="271" r:id="rId4"/>
    <p:sldId id="272" r:id="rId5"/>
    <p:sldId id="266" r:id="rId6"/>
    <p:sldId id="267" r:id="rId7"/>
    <p:sldId id="269" r:id="rId8"/>
    <p:sldId id="268" r:id="rId9"/>
    <p:sldId id="273" r:id="rId10"/>
    <p:sldId id="274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85" autoAdjust="0"/>
  </p:normalViewPr>
  <p:slideViewPr>
    <p:cSldViewPr snapToGrid="0" snapToObjects="1">
      <p:cViewPr varScale="1">
        <p:scale>
          <a:sx n="76" d="100"/>
          <a:sy n="76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778623-CB35-F042-BD2E-527A1038F7B2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11CDE0-FC91-744F-97B0-DD21FEE631D6}">
      <dgm:prSet/>
      <dgm:spPr/>
      <dgm:t>
        <a:bodyPr/>
        <a:lstStyle/>
        <a:p>
          <a:pPr rtl="0"/>
          <a:r>
            <a:rPr lang="en-US" dirty="0" smtClean="0"/>
            <a:t>Pattern Recognition</a:t>
          </a:r>
          <a:endParaRPr lang="en-US" dirty="0"/>
        </a:p>
      </dgm:t>
    </dgm:pt>
    <dgm:pt modelId="{12ED8B51-99E7-8F45-A946-7D458791A74E}" type="parTrans" cxnId="{5D3250F1-2630-3C49-BAFB-83A20E903389}">
      <dgm:prSet/>
      <dgm:spPr/>
      <dgm:t>
        <a:bodyPr/>
        <a:lstStyle/>
        <a:p>
          <a:endParaRPr lang="en-US"/>
        </a:p>
      </dgm:t>
    </dgm:pt>
    <dgm:pt modelId="{457B2F37-4E5B-6E4E-8E98-EB02432405AA}" type="sibTrans" cxnId="{5D3250F1-2630-3C49-BAFB-83A20E903389}">
      <dgm:prSet/>
      <dgm:spPr/>
      <dgm:t>
        <a:bodyPr/>
        <a:lstStyle/>
        <a:p>
          <a:endParaRPr lang="en-US"/>
        </a:p>
      </dgm:t>
    </dgm:pt>
    <dgm:pt modelId="{AF956831-51FD-9449-9A27-76E6664AE72D}">
      <dgm:prSet/>
      <dgm:spPr/>
      <dgm:t>
        <a:bodyPr/>
        <a:lstStyle/>
        <a:p>
          <a:pPr rtl="0"/>
          <a:r>
            <a:rPr lang="en-US" smtClean="0"/>
            <a:t>Temporal</a:t>
          </a:r>
          <a:endParaRPr lang="en-US"/>
        </a:p>
      </dgm:t>
    </dgm:pt>
    <dgm:pt modelId="{08969CCE-A57F-0249-9928-7BAD0D9941E3}" type="parTrans" cxnId="{D208478D-F8B4-4F41-AEAE-934E54D528A6}">
      <dgm:prSet/>
      <dgm:spPr/>
      <dgm:t>
        <a:bodyPr/>
        <a:lstStyle/>
        <a:p>
          <a:endParaRPr lang="en-US"/>
        </a:p>
      </dgm:t>
    </dgm:pt>
    <dgm:pt modelId="{7C11EC92-1EAC-0642-BBE8-B5EDB01579D2}" type="sibTrans" cxnId="{D208478D-F8B4-4F41-AEAE-934E54D528A6}">
      <dgm:prSet/>
      <dgm:spPr/>
      <dgm:t>
        <a:bodyPr/>
        <a:lstStyle/>
        <a:p>
          <a:endParaRPr lang="en-US"/>
        </a:p>
      </dgm:t>
    </dgm:pt>
    <dgm:pt modelId="{1982893D-E7F8-6649-A5DF-0CFE892B0F74}">
      <dgm:prSet/>
      <dgm:spPr/>
      <dgm:t>
        <a:bodyPr/>
        <a:lstStyle/>
        <a:p>
          <a:pPr rtl="0"/>
          <a:r>
            <a:rPr lang="en-US" smtClean="0"/>
            <a:t>Sequencing </a:t>
          </a:r>
          <a:endParaRPr lang="en-US"/>
        </a:p>
      </dgm:t>
    </dgm:pt>
    <dgm:pt modelId="{98974BBD-F783-9848-93C1-3C547A7368BB}" type="parTrans" cxnId="{B8FB94FD-A636-CB49-8097-D4A28132AD93}">
      <dgm:prSet/>
      <dgm:spPr/>
      <dgm:t>
        <a:bodyPr/>
        <a:lstStyle/>
        <a:p>
          <a:endParaRPr lang="en-US"/>
        </a:p>
      </dgm:t>
    </dgm:pt>
    <dgm:pt modelId="{756A2F02-4482-EE4C-8B8F-58CAD2F93C38}" type="sibTrans" cxnId="{B8FB94FD-A636-CB49-8097-D4A28132AD93}">
      <dgm:prSet/>
      <dgm:spPr/>
      <dgm:t>
        <a:bodyPr/>
        <a:lstStyle/>
        <a:p>
          <a:endParaRPr lang="en-US"/>
        </a:p>
      </dgm:t>
    </dgm:pt>
    <dgm:pt modelId="{7D95BF2C-0519-0E45-B788-7E3D5D490CE8}" type="pres">
      <dgm:prSet presAssocID="{F7778623-CB35-F042-BD2E-527A1038F7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E5EF3A5-53C4-B54B-A8F2-8DF4A449DB52}" type="pres">
      <dgm:prSet presAssocID="{C311CDE0-FC91-744F-97B0-DD21FEE631D6}" presName="hierRoot1" presStyleCnt="0"/>
      <dgm:spPr/>
    </dgm:pt>
    <dgm:pt modelId="{70192BBC-B250-3343-A849-C12C23F45C44}" type="pres">
      <dgm:prSet presAssocID="{C311CDE0-FC91-744F-97B0-DD21FEE631D6}" presName="composite" presStyleCnt="0"/>
      <dgm:spPr/>
    </dgm:pt>
    <dgm:pt modelId="{D78B9B90-1960-064F-9BE7-C574C0B7A5FB}" type="pres">
      <dgm:prSet presAssocID="{C311CDE0-FC91-744F-97B0-DD21FEE631D6}" presName="background" presStyleLbl="node0" presStyleIdx="0" presStyleCnt="1"/>
      <dgm:spPr/>
    </dgm:pt>
    <dgm:pt modelId="{DC286E77-875F-274F-94F6-53FCB8D5AE24}" type="pres">
      <dgm:prSet presAssocID="{C311CDE0-FC91-744F-97B0-DD21FEE631D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A810EB-C43D-584A-AC7C-4B53262E1B9C}" type="pres">
      <dgm:prSet presAssocID="{C311CDE0-FC91-744F-97B0-DD21FEE631D6}" presName="hierChild2" presStyleCnt="0"/>
      <dgm:spPr/>
    </dgm:pt>
    <dgm:pt modelId="{79E41A2A-1089-0640-B550-4F466814E058}" type="pres">
      <dgm:prSet presAssocID="{08969CCE-A57F-0249-9928-7BAD0D9941E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645E646-3565-A14C-96D9-BD45C5FC662E}" type="pres">
      <dgm:prSet presAssocID="{AF956831-51FD-9449-9A27-76E6664AE72D}" presName="hierRoot2" presStyleCnt="0"/>
      <dgm:spPr/>
    </dgm:pt>
    <dgm:pt modelId="{A37BA941-32D2-AE4D-BEC6-F575C1807538}" type="pres">
      <dgm:prSet presAssocID="{AF956831-51FD-9449-9A27-76E6664AE72D}" presName="composite2" presStyleCnt="0"/>
      <dgm:spPr/>
    </dgm:pt>
    <dgm:pt modelId="{864233D5-9F7B-3148-8C83-5C9CFD397DD4}" type="pres">
      <dgm:prSet presAssocID="{AF956831-51FD-9449-9A27-76E6664AE72D}" presName="background2" presStyleLbl="node2" presStyleIdx="0" presStyleCnt="2"/>
      <dgm:spPr/>
    </dgm:pt>
    <dgm:pt modelId="{ED117420-5887-5144-9151-E0F4C6358E87}" type="pres">
      <dgm:prSet presAssocID="{AF956831-51FD-9449-9A27-76E6664AE72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55D9C7-A305-704C-89E0-0AEC05BB3FB6}" type="pres">
      <dgm:prSet presAssocID="{AF956831-51FD-9449-9A27-76E6664AE72D}" presName="hierChild3" presStyleCnt="0"/>
      <dgm:spPr/>
    </dgm:pt>
    <dgm:pt modelId="{A2AE47C1-365B-8D4A-BD31-3408E5A396EC}" type="pres">
      <dgm:prSet presAssocID="{98974BBD-F783-9848-93C1-3C547A7368BB}" presName="Name10" presStyleLbl="parChTrans1D2" presStyleIdx="1" presStyleCnt="2"/>
      <dgm:spPr/>
      <dgm:t>
        <a:bodyPr/>
        <a:lstStyle/>
        <a:p>
          <a:endParaRPr lang="en-US"/>
        </a:p>
      </dgm:t>
    </dgm:pt>
    <dgm:pt modelId="{66AB1504-2CD9-6847-BDAC-3F14702821CF}" type="pres">
      <dgm:prSet presAssocID="{1982893D-E7F8-6649-A5DF-0CFE892B0F74}" presName="hierRoot2" presStyleCnt="0"/>
      <dgm:spPr/>
    </dgm:pt>
    <dgm:pt modelId="{CC2C127F-F818-D641-B1EE-9E2D0C41B7FD}" type="pres">
      <dgm:prSet presAssocID="{1982893D-E7F8-6649-A5DF-0CFE892B0F74}" presName="composite2" presStyleCnt="0"/>
      <dgm:spPr/>
    </dgm:pt>
    <dgm:pt modelId="{617FBA15-9EB8-4541-8A64-45A707BAFD11}" type="pres">
      <dgm:prSet presAssocID="{1982893D-E7F8-6649-A5DF-0CFE892B0F74}" presName="background2" presStyleLbl="node2" presStyleIdx="1" presStyleCnt="2"/>
      <dgm:spPr/>
    </dgm:pt>
    <dgm:pt modelId="{32B5F094-D2CF-6547-9A52-C600DC1D872D}" type="pres">
      <dgm:prSet presAssocID="{1982893D-E7F8-6649-A5DF-0CFE892B0F7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DE06DB-336B-B240-B182-B0E44D4732F9}" type="pres">
      <dgm:prSet presAssocID="{1982893D-E7F8-6649-A5DF-0CFE892B0F74}" presName="hierChild3" presStyleCnt="0"/>
      <dgm:spPr/>
    </dgm:pt>
  </dgm:ptLst>
  <dgm:cxnLst>
    <dgm:cxn modelId="{0A3B5A44-A0F4-1A47-AE8A-C5A14F290D2F}" type="presOf" srcId="{AF956831-51FD-9449-9A27-76E6664AE72D}" destId="{ED117420-5887-5144-9151-E0F4C6358E87}" srcOrd="0" destOrd="0" presId="urn:microsoft.com/office/officeart/2005/8/layout/hierarchy1"/>
    <dgm:cxn modelId="{B8FB94FD-A636-CB49-8097-D4A28132AD93}" srcId="{C311CDE0-FC91-744F-97B0-DD21FEE631D6}" destId="{1982893D-E7F8-6649-A5DF-0CFE892B0F74}" srcOrd="1" destOrd="0" parTransId="{98974BBD-F783-9848-93C1-3C547A7368BB}" sibTransId="{756A2F02-4482-EE4C-8B8F-58CAD2F93C38}"/>
    <dgm:cxn modelId="{5D3250F1-2630-3C49-BAFB-83A20E903389}" srcId="{F7778623-CB35-F042-BD2E-527A1038F7B2}" destId="{C311CDE0-FC91-744F-97B0-DD21FEE631D6}" srcOrd="0" destOrd="0" parTransId="{12ED8B51-99E7-8F45-A946-7D458791A74E}" sibTransId="{457B2F37-4E5B-6E4E-8E98-EB02432405AA}"/>
    <dgm:cxn modelId="{B9804E3D-2D15-D042-A6E1-FA13B8294C91}" type="presOf" srcId="{C311CDE0-FC91-744F-97B0-DD21FEE631D6}" destId="{DC286E77-875F-274F-94F6-53FCB8D5AE24}" srcOrd="0" destOrd="0" presId="urn:microsoft.com/office/officeart/2005/8/layout/hierarchy1"/>
    <dgm:cxn modelId="{911B6DFE-6AF8-E14F-A002-727B5FF52DFE}" type="presOf" srcId="{1982893D-E7F8-6649-A5DF-0CFE892B0F74}" destId="{32B5F094-D2CF-6547-9A52-C600DC1D872D}" srcOrd="0" destOrd="0" presId="urn:microsoft.com/office/officeart/2005/8/layout/hierarchy1"/>
    <dgm:cxn modelId="{3FB18D3C-2DF4-F44A-BBC7-4B540AB73929}" type="presOf" srcId="{F7778623-CB35-F042-BD2E-527A1038F7B2}" destId="{7D95BF2C-0519-0E45-B788-7E3D5D490CE8}" srcOrd="0" destOrd="0" presId="urn:microsoft.com/office/officeart/2005/8/layout/hierarchy1"/>
    <dgm:cxn modelId="{D208478D-F8B4-4F41-AEAE-934E54D528A6}" srcId="{C311CDE0-FC91-744F-97B0-DD21FEE631D6}" destId="{AF956831-51FD-9449-9A27-76E6664AE72D}" srcOrd="0" destOrd="0" parTransId="{08969CCE-A57F-0249-9928-7BAD0D9941E3}" sibTransId="{7C11EC92-1EAC-0642-BBE8-B5EDB01579D2}"/>
    <dgm:cxn modelId="{4D8C170A-B0A3-6D42-B7F8-4B2C7EE52341}" type="presOf" srcId="{98974BBD-F783-9848-93C1-3C547A7368BB}" destId="{A2AE47C1-365B-8D4A-BD31-3408E5A396EC}" srcOrd="0" destOrd="0" presId="urn:microsoft.com/office/officeart/2005/8/layout/hierarchy1"/>
    <dgm:cxn modelId="{F05F6593-FC2D-E64E-AAB9-A00BDDAAF9D3}" type="presOf" srcId="{08969CCE-A57F-0249-9928-7BAD0D9941E3}" destId="{79E41A2A-1089-0640-B550-4F466814E058}" srcOrd="0" destOrd="0" presId="urn:microsoft.com/office/officeart/2005/8/layout/hierarchy1"/>
    <dgm:cxn modelId="{03F1093A-7AE0-D54E-A379-97C4DFF619E8}" type="presParOf" srcId="{7D95BF2C-0519-0E45-B788-7E3D5D490CE8}" destId="{1E5EF3A5-53C4-B54B-A8F2-8DF4A449DB52}" srcOrd="0" destOrd="0" presId="urn:microsoft.com/office/officeart/2005/8/layout/hierarchy1"/>
    <dgm:cxn modelId="{764F95CE-3F14-4E4F-8590-416EA4AB2831}" type="presParOf" srcId="{1E5EF3A5-53C4-B54B-A8F2-8DF4A449DB52}" destId="{70192BBC-B250-3343-A849-C12C23F45C44}" srcOrd="0" destOrd="0" presId="urn:microsoft.com/office/officeart/2005/8/layout/hierarchy1"/>
    <dgm:cxn modelId="{B7990956-6A8D-4C4F-8F8A-F2D50218CDF9}" type="presParOf" srcId="{70192BBC-B250-3343-A849-C12C23F45C44}" destId="{D78B9B90-1960-064F-9BE7-C574C0B7A5FB}" srcOrd="0" destOrd="0" presId="urn:microsoft.com/office/officeart/2005/8/layout/hierarchy1"/>
    <dgm:cxn modelId="{A07E6C7C-8CC7-C24A-BBD4-770786879E41}" type="presParOf" srcId="{70192BBC-B250-3343-A849-C12C23F45C44}" destId="{DC286E77-875F-274F-94F6-53FCB8D5AE24}" srcOrd="1" destOrd="0" presId="urn:microsoft.com/office/officeart/2005/8/layout/hierarchy1"/>
    <dgm:cxn modelId="{C1101BA5-C9C8-6846-AFC2-ECD28E02B446}" type="presParOf" srcId="{1E5EF3A5-53C4-B54B-A8F2-8DF4A449DB52}" destId="{D2A810EB-C43D-584A-AC7C-4B53262E1B9C}" srcOrd="1" destOrd="0" presId="urn:microsoft.com/office/officeart/2005/8/layout/hierarchy1"/>
    <dgm:cxn modelId="{9E754322-303F-4B4D-9C79-0765AE0D6747}" type="presParOf" srcId="{D2A810EB-C43D-584A-AC7C-4B53262E1B9C}" destId="{79E41A2A-1089-0640-B550-4F466814E058}" srcOrd="0" destOrd="0" presId="urn:microsoft.com/office/officeart/2005/8/layout/hierarchy1"/>
    <dgm:cxn modelId="{B4E2D1D5-B785-4843-B6D8-52386BDEDE5F}" type="presParOf" srcId="{D2A810EB-C43D-584A-AC7C-4B53262E1B9C}" destId="{9645E646-3565-A14C-96D9-BD45C5FC662E}" srcOrd="1" destOrd="0" presId="urn:microsoft.com/office/officeart/2005/8/layout/hierarchy1"/>
    <dgm:cxn modelId="{75220ED9-FEC4-C74C-B16F-BA5C4A45D915}" type="presParOf" srcId="{9645E646-3565-A14C-96D9-BD45C5FC662E}" destId="{A37BA941-32D2-AE4D-BEC6-F575C1807538}" srcOrd="0" destOrd="0" presId="urn:microsoft.com/office/officeart/2005/8/layout/hierarchy1"/>
    <dgm:cxn modelId="{F0A1A12F-05AF-EC4B-B61B-6B33EFF941B8}" type="presParOf" srcId="{A37BA941-32D2-AE4D-BEC6-F575C1807538}" destId="{864233D5-9F7B-3148-8C83-5C9CFD397DD4}" srcOrd="0" destOrd="0" presId="urn:microsoft.com/office/officeart/2005/8/layout/hierarchy1"/>
    <dgm:cxn modelId="{037C1427-409E-E741-A92D-6A9EF809DA6C}" type="presParOf" srcId="{A37BA941-32D2-AE4D-BEC6-F575C1807538}" destId="{ED117420-5887-5144-9151-E0F4C6358E87}" srcOrd="1" destOrd="0" presId="urn:microsoft.com/office/officeart/2005/8/layout/hierarchy1"/>
    <dgm:cxn modelId="{A1C76BCF-AC43-1A41-9E73-4D09904AB847}" type="presParOf" srcId="{9645E646-3565-A14C-96D9-BD45C5FC662E}" destId="{BC55D9C7-A305-704C-89E0-0AEC05BB3FB6}" srcOrd="1" destOrd="0" presId="urn:microsoft.com/office/officeart/2005/8/layout/hierarchy1"/>
    <dgm:cxn modelId="{CA749C94-54EA-6E45-B3E9-D4FD29A5DAC9}" type="presParOf" srcId="{D2A810EB-C43D-584A-AC7C-4B53262E1B9C}" destId="{A2AE47C1-365B-8D4A-BD31-3408E5A396EC}" srcOrd="2" destOrd="0" presId="urn:microsoft.com/office/officeart/2005/8/layout/hierarchy1"/>
    <dgm:cxn modelId="{0309C481-D0BB-F040-B23F-004A9D1FEE33}" type="presParOf" srcId="{D2A810EB-C43D-584A-AC7C-4B53262E1B9C}" destId="{66AB1504-2CD9-6847-BDAC-3F14702821CF}" srcOrd="3" destOrd="0" presId="urn:microsoft.com/office/officeart/2005/8/layout/hierarchy1"/>
    <dgm:cxn modelId="{C2B9001E-5FAE-C640-BFEE-FFC920F459F0}" type="presParOf" srcId="{66AB1504-2CD9-6847-BDAC-3F14702821CF}" destId="{CC2C127F-F818-D641-B1EE-9E2D0C41B7FD}" srcOrd="0" destOrd="0" presId="urn:microsoft.com/office/officeart/2005/8/layout/hierarchy1"/>
    <dgm:cxn modelId="{ECF5CE0F-A9A2-354C-A0C6-CAE4DF0C9D5F}" type="presParOf" srcId="{CC2C127F-F818-D641-B1EE-9E2D0C41B7FD}" destId="{617FBA15-9EB8-4541-8A64-45A707BAFD11}" srcOrd="0" destOrd="0" presId="urn:microsoft.com/office/officeart/2005/8/layout/hierarchy1"/>
    <dgm:cxn modelId="{4D783340-1DE2-7443-B714-640C0B496CE5}" type="presParOf" srcId="{CC2C127F-F818-D641-B1EE-9E2D0C41B7FD}" destId="{32B5F094-D2CF-6547-9A52-C600DC1D872D}" srcOrd="1" destOrd="0" presId="urn:microsoft.com/office/officeart/2005/8/layout/hierarchy1"/>
    <dgm:cxn modelId="{E78B6232-0671-3441-8AD9-C9985070D187}" type="presParOf" srcId="{66AB1504-2CD9-6847-BDAC-3F14702821CF}" destId="{FCDE06DB-336B-B240-B182-B0E44D4732F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47C1-365B-8D4A-BD31-3408E5A396EC}">
      <dsp:nvSpPr>
        <dsp:cNvPr id="0" name=""/>
        <dsp:cNvSpPr/>
      </dsp:nvSpPr>
      <dsp:spPr>
        <a:xfrm>
          <a:off x="3329026" y="1262085"/>
          <a:ext cx="1213684" cy="577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620"/>
              </a:lnTo>
              <a:lnTo>
                <a:pt x="1213684" y="393620"/>
              </a:lnTo>
              <a:lnTo>
                <a:pt x="1213684" y="57760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41A2A-1089-0640-B550-4F466814E058}">
      <dsp:nvSpPr>
        <dsp:cNvPr id="0" name=""/>
        <dsp:cNvSpPr/>
      </dsp:nvSpPr>
      <dsp:spPr>
        <a:xfrm>
          <a:off x="2115341" y="1262085"/>
          <a:ext cx="1213684" cy="577603"/>
        </a:xfrm>
        <a:custGeom>
          <a:avLst/>
          <a:gdLst/>
          <a:ahLst/>
          <a:cxnLst/>
          <a:rect l="0" t="0" r="0" b="0"/>
          <a:pathLst>
            <a:path>
              <a:moveTo>
                <a:pt x="1213684" y="0"/>
              </a:moveTo>
              <a:lnTo>
                <a:pt x="1213684" y="393620"/>
              </a:lnTo>
              <a:lnTo>
                <a:pt x="0" y="393620"/>
              </a:lnTo>
              <a:lnTo>
                <a:pt x="0" y="57760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9B90-1960-064F-9BE7-C574C0B7A5FB}">
      <dsp:nvSpPr>
        <dsp:cNvPr id="0" name=""/>
        <dsp:cNvSpPr/>
      </dsp:nvSpPr>
      <dsp:spPr>
        <a:xfrm>
          <a:off x="2336011" y="957"/>
          <a:ext cx="1986029" cy="1261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286E77-875F-274F-94F6-53FCB8D5AE24}">
      <dsp:nvSpPr>
        <dsp:cNvPr id="0" name=""/>
        <dsp:cNvSpPr/>
      </dsp:nvSpPr>
      <dsp:spPr>
        <a:xfrm>
          <a:off x="2556681" y="210593"/>
          <a:ext cx="1986029" cy="1261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Pattern Recognition</a:t>
          </a:r>
          <a:endParaRPr lang="en-US" sz="2600" kern="1200" dirty="0"/>
        </a:p>
      </dsp:txBody>
      <dsp:txXfrm>
        <a:off x="2593618" y="247530"/>
        <a:ext cx="1912155" cy="1187254"/>
      </dsp:txXfrm>
    </dsp:sp>
    <dsp:sp modelId="{864233D5-9F7B-3148-8C83-5C9CFD397DD4}">
      <dsp:nvSpPr>
        <dsp:cNvPr id="0" name=""/>
        <dsp:cNvSpPr/>
      </dsp:nvSpPr>
      <dsp:spPr>
        <a:xfrm>
          <a:off x="1122326" y="1839689"/>
          <a:ext cx="1986029" cy="1261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117420-5887-5144-9151-E0F4C6358E87}">
      <dsp:nvSpPr>
        <dsp:cNvPr id="0" name=""/>
        <dsp:cNvSpPr/>
      </dsp:nvSpPr>
      <dsp:spPr>
        <a:xfrm>
          <a:off x="1342996" y="2049326"/>
          <a:ext cx="1986029" cy="1261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Temporal</a:t>
          </a:r>
          <a:endParaRPr lang="en-US" sz="2600" kern="1200"/>
        </a:p>
      </dsp:txBody>
      <dsp:txXfrm>
        <a:off x="1379933" y="2086263"/>
        <a:ext cx="1912155" cy="1187254"/>
      </dsp:txXfrm>
    </dsp:sp>
    <dsp:sp modelId="{617FBA15-9EB8-4541-8A64-45A707BAFD11}">
      <dsp:nvSpPr>
        <dsp:cNvPr id="0" name=""/>
        <dsp:cNvSpPr/>
      </dsp:nvSpPr>
      <dsp:spPr>
        <a:xfrm>
          <a:off x="3549695" y="1839689"/>
          <a:ext cx="1986029" cy="1261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B5F094-D2CF-6547-9A52-C600DC1D872D}">
      <dsp:nvSpPr>
        <dsp:cNvPr id="0" name=""/>
        <dsp:cNvSpPr/>
      </dsp:nvSpPr>
      <dsp:spPr>
        <a:xfrm>
          <a:off x="3770365" y="2049326"/>
          <a:ext cx="1986029" cy="1261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Sequencing </a:t>
          </a:r>
          <a:endParaRPr lang="en-US" sz="2600" kern="1200"/>
        </a:p>
      </dsp:txBody>
      <dsp:txXfrm>
        <a:off x="3807302" y="2086263"/>
        <a:ext cx="1912155" cy="1187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ED0E8-76D6-A846-BE7C-41868502609E}" type="datetimeFigureOut">
              <a:rPr lang="en-US" smtClean="0"/>
              <a:t>12/9/17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FAF69-E92B-2642-B6F2-F5B6EB6C6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5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AF69-E92B-2642-B6F2-F5B6EB6C6B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2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AF69-E92B-2642-B6F2-F5B6EB6C6B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2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DD11AE3-E48B-CD4E-9556-C32E3D400169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D340DE0-16C1-884E-B061-433FF9CF94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2781095"/>
            <a:ext cx="4847038" cy="159972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Serverless: Beyond the Cloud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13792" y="4513267"/>
            <a:ext cx="4836456" cy="12951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Ali Kanso, </a:t>
            </a:r>
            <a:r>
              <a:rPr lang="en-US" dirty="0" err="1" smtClean="0"/>
              <a:t>Alaa</a:t>
            </a:r>
            <a:r>
              <a:rPr lang="en-US" dirty="0" smtClean="0"/>
              <a:t> Youssef</a:t>
            </a:r>
          </a:p>
          <a:p>
            <a:r>
              <a:rPr lang="en-US" dirty="0" smtClean="0"/>
              <a:t>Presented by: Ali Kanso, PhD</a:t>
            </a:r>
          </a:p>
          <a:p>
            <a:r>
              <a:rPr lang="en-US" dirty="0" smtClean="0"/>
              <a:t>Senior Cloud SW Engineer</a:t>
            </a:r>
          </a:p>
          <a:p>
            <a:r>
              <a:rPr lang="en-US" dirty="0" smtClean="0"/>
              <a:t>IBM Research</a:t>
            </a:r>
          </a:p>
          <a:p>
            <a:r>
              <a:rPr lang="en-US" dirty="0" err="1" smtClean="0"/>
              <a:t>T.j.</a:t>
            </a:r>
            <a:r>
              <a:rPr lang="en-US" dirty="0" smtClean="0"/>
              <a:t> </a:t>
            </a:r>
            <a:r>
              <a:rPr lang="en-US" dirty="0" err="1" smtClean="0"/>
              <a:t>Waston</a:t>
            </a:r>
            <a:r>
              <a:rPr lang="en-US" dirty="0" smtClean="0"/>
              <a:t>, NY</a:t>
            </a:r>
          </a:p>
          <a:p>
            <a:r>
              <a:rPr lang="en-US" dirty="0" smtClean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3353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Serverless does not have to be </a:t>
            </a:r>
            <a:r>
              <a:rPr lang="en-US" b="1" dirty="0" smtClean="0"/>
              <a:t>just</a:t>
            </a:r>
            <a:r>
              <a:rPr lang="en-US" dirty="0" smtClean="0"/>
              <a:t> a Cloud technology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It can be a </a:t>
            </a:r>
            <a:r>
              <a:rPr lang="en-US" b="1" dirty="0" smtClean="0">
                <a:solidFill>
                  <a:srgbClr val="0000FF"/>
                </a:solidFill>
              </a:rPr>
              <a:t>mindset</a:t>
            </a:r>
            <a:r>
              <a:rPr lang="en-US" dirty="0" smtClean="0"/>
              <a:t>, that we can apply on any device or platform</a:t>
            </a:r>
          </a:p>
        </p:txBody>
      </p:sp>
    </p:spTree>
    <p:extLst>
      <p:ext uri="{BB962C8B-B14F-4D97-AF65-F5344CB8AC3E}">
        <p14:creationId xmlns:p14="http://schemas.microsoft.com/office/powerpoint/2010/main" val="422220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2971800"/>
            <a:ext cx="7340600" cy="2078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Are we done installing SW??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76" y="3828403"/>
            <a:ext cx="1870342" cy="18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Execute </a:t>
            </a:r>
            <a:r>
              <a:rPr lang="en-US" dirty="0"/>
              <a:t>E</a:t>
            </a:r>
            <a:r>
              <a:rPr lang="en-US" dirty="0" smtClean="0"/>
              <a:t>verything in the Cloud?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395" b="-126"/>
          <a:stretch/>
        </p:blipFill>
        <p:spPr>
          <a:xfrm>
            <a:off x="1184336" y="3477709"/>
            <a:ext cx="6170612" cy="85112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926862"/>
            <a:ext cx="7467600" cy="24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 smtClean="0"/>
              <a:t>Sadly, no!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Even in a serverless world, servers exist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Cloud computers are still computers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60875" y="3968750"/>
            <a:ext cx="1762125" cy="5080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66" y="4666475"/>
            <a:ext cx="1048034" cy="1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“Unfrequented” SW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4" y="2648444"/>
            <a:ext cx="8969375" cy="7786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70125" y="2603500"/>
            <a:ext cx="1762125" cy="33337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74483" y="2581668"/>
            <a:ext cx="1256244" cy="924985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1280" y="4052946"/>
            <a:ext cx="8279105" cy="24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v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ea"/>
                <a:cs typeface="Comic Sans M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 smtClean="0"/>
              <a:t>Installation hassle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Probably will sit idle for weeks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May install unwelcomed dependencies </a:t>
            </a:r>
            <a:r>
              <a:rPr lang="en-US" sz="1400" dirty="0" smtClean="0"/>
              <a:t>(compromised packages)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Will occupy disk space (maybe CPU, </a:t>
            </a:r>
            <a:r>
              <a:rPr lang="en-US" dirty="0" err="1" smtClean="0"/>
              <a:t>Mem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Removal hassle, (may leave residues)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" fill="hold">
                                          <p:stCondLst>
                                            <p:cond delay="4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" fill="hold">
                                          <p:stCondLst>
                                            <p:cond delay="4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" fill="hold">
                                          <p:stCondLst>
                                            <p:cond delay="4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" fill="hold">
                                          <p:stCondLst>
                                            <p:cond delay="4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" fill="hold">
                                          <p:stCondLst>
                                            <p:cond delay="4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a Different Approach</a:t>
            </a:r>
            <a:endParaRPr lang="en-US" dirty="0"/>
          </a:p>
        </p:txBody>
      </p:sp>
      <p:pic>
        <p:nvPicPr>
          <p:cNvPr id="4" name="smartShell-dem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863" y="2038350"/>
            <a:ext cx="7024687" cy="3951288"/>
          </a:xfrm>
        </p:spPr>
      </p:pic>
    </p:spTree>
    <p:extLst>
      <p:ext uri="{BB962C8B-B14F-4D97-AF65-F5344CB8AC3E}">
        <p14:creationId xmlns:p14="http://schemas.microsoft.com/office/powerpoint/2010/main" val="292872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or 3"/>
          <p:cNvSpPr/>
          <p:nvPr/>
        </p:nvSpPr>
        <p:spPr>
          <a:xfrm>
            <a:off x="4099086" y="216784"/>
            <a:ext cx="788229" cy="350358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start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Data 4"/>
          <p:cNvSpPr/>
          <p:nvPr/>
        </p:nvSpPr>
        <p:spPr>
          <a:xfrm>
            <a:off x="3830870" y="906553"/>
            <a:ext cx="1324662" cy="503640"/>
          </a:xfrm>
          <a:prstGeom prst="flowChartInputOutpu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Request received</a:t>
            </a:r>
            <a:endParaRPr lang="en-US" sz="1200" dirty="0"/>
          </a:p>
        </p:txBody>
      </p:sp>
      <p:cxnSp>
        <p:nvCxnSpPr>
          <p:cNvPr id="8" name="Straight Connector 7"/>
          <p:cNvCxnSpPr>
            <a:stCxn id="4" idx="4"/>
            <a:endCxn id="5" idx="1"/>
          </p:cNvCxnSpPr>
          <p:nvPr/>
        </p:nvCxnSpPr>
        <p:spPr>
          <a:xfrm>
            <a:off x="4493201" y="567142"/>
            <a:ext cx="0" cy="339411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573547" y="1410193"/>
            <a:ext cx="3824250" cy="1045522"/>
            <a:chOff x="3573547" y="1410193"/>
            <a:chExt cx="3824250" cy="1045522"/>
          </a:xfrm>
        </p:grpSpPr>
        <p:sp>
          <p:nvSpPr>
            <p:cNvPr id="6" name="Decision 5"/>
            <p:cNvSpPr/>
            <p:nvPr/>
          </p:nvSpPr>
          <p:spPr>
            <a:xfrm>
              <a:off x="3573547" y="1733257"/>
              <a:ext cx="1839308" cy="722458"/>
            </a:xfrm>
            <a:prstGeom prst="flowChartDecision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SW installed?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54060" y="2120244"/>
              <a:ext cx="42548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yes</a:t>
              </a:r>
              <a:endParaRPr lang="en-US" sz="1400" dirty="0"/>
            </a:p>
          </p:txBody>
        </p:sp>
        <p:sp>
          <p:nvSpPr>
            <p:cNvPr id="24" name="Process 23"/>
            <p:cNvSpPr/>
            <p:nvPr/>
          </p:nvSpPr>
          <p:spPr>
            <a:xfrm>
              <a:off x="6252293" y="1815451"/>
              <a:ext cx="1145504" cy="558070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Execute command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28" name="Straight Connector 27"/>
            <p:cNvCxnSpPr>
              <a:stCxn id="5" idx="4"/>
              <a:endCxn id="6" idx="0"/>
            </p:cNvCxnSpPr>
            <p:nvPr/>
          </p:nvCxnSpPr>
          <p:spPr>
            <a:xfrm>
              <a:off x="4493201" y="1410193"/>
              <a:ext cx="0" cy="323064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" idx="3"/>
              <a:endCxn id="24" idx="1"/>
            </p:cNvCxnSpPr>
            <p:nvPr/>
          </p:nvCxnSpPr>
          <p:spPr>
            <a:xfrm>
              <a:off x="5412855" y="2094486"/>
              <a:ext cx="839438" cy="0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154284" y="4517511"/>
            <a:ext cx="2668482" cy="920001"/>
            <a:chOff x="3154284" y="4517511"/>
            <a:chExt cx="2668482" cy="920001"/>
          </a:xfrm>
        </p:grpSpPr>
        <p:sp>
          <p:nvSpPr>
            <p:cNvPr id="18" name="Process 17"/>
            <p:cNvSpPr/>
            <p:nvPr/>
          </p:nvSpPr>
          <p:spPr>
            <a:xfrm>
              <a:off x="3154284" y="4747743"/>
              <a:ext cx="2668482" cy="689769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Search registry for existing images of the needed program and run container with received </a:t>
              </a:r>
              <a:r>
                <a:rPr lang="en-US" sz="1200" dirty="0" err="1" smtClean="0">
                  <a:solidFill>
                    <a:srgbClr val="000000"/>
                  </a:solidFill>
                </a:rPr>
                <a:t>cmd</a:t>
              </a:r>
              <a:r>
                <a:rPr lang="en-US" sz="1200" dirty="0" smtClean="0">
                  <a:solidFill>
                    <a:srgbClr val="000000"/>
                  </a:solidFill>
                </a:rPr>
                <a:t> </a:t>
              </a:r>
              <a:r>
                <a:rPr lang="en-US" sz="1200" dirty="0" err="1" smtClean="0">
                  <a:solidFill>
                    <a:srgbClr val="000000"/>
                  </a:solidFill>
                </a:rPr>
                <a:t>args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Connector 39"/>
            <p:cNvCxnSpPr>
              <a:stCxn id="15" idx="2"/>
              <a:endCxn id="18" idx="0"/>
            </p:cNvCxnSpPr>
            <p:nvPr/>
          </p:nvCxnSpPr>
          <p:spPr>
            <a:xfrm>
              <a:off x="4488525" y="4517511"/>
              <a:ext cx="0" cy="230232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553568" y="2094486"/>
            <a:ext cx="3844229" cy="4611887"/>
            <a:chOff x="3553568" y="2094486"/>
            <a:chExt cx="3844229" cy="4611887"/>
          </a:xfrm>
        </p:grpSpPr>
        <p:cxnSp>
          <p:nvCxnSpPr>
            <p:cNvPr id="43" name="Straight Connector 42"/>
            <p:cNvCxnSpPr>
              <a:stCxn id="18" idx="2"/>
              <a:endCxn id="61" idx="0"/>
            </p:cNvCxnSpPr>
            <p:nvPr/>
          </p:nvCxnSpPr>
          <p:spPr>
            <a:xfrm>
              <a:off x="4488525" y="5437512"/>
              <a:ext cx="1145" cy="267784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25" idx="3"/>
              <a:endCxn id="61" idx="3"/>
            </p:cNvCxnSpPr>
            <p:nvPr/>
          </p:nvCxnSpPr>
          <p:spPr>
            <a:xfrm flipH="1">
              <a:off x="5425772" y="4156282"/>
              <a:ext cx="1967349" cy="1688532"/>
            </a:xfrm>
            <a:prstGeom prst="bentConnector3">
              <a:avLst>
                <a:gd name="adj1" fmla="val -5439"/>
              </a:avLst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0"/>
            <p:cNvCxnSpPr>
              <a:stCxn id="24" idx="3"/>
              <a:endCxn id="57" idx="6"/>
            </p:cNvCxnSpPr>
            <p:nvPr/>
          </p:nvCxnSpPr>
          <p:spPr>
            <a:xfrm flipH="1">
              <a:off x="4882639" y="2094486"/>
              <a:ext cx="2515158" cy="4436708"/>
            </a:xfrm>
            <a:prstGeom prst="bentConnector3">
              <a:avLst>
                <a:gd name="adj1" fmla="val -9089"/>
              </a:avLst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onnector 56"/>
            <p:cNvSpPr/>
            <p:nvPr/>
          </p:nvSpPr>
          <p:spPr>
            <a:xfrm>
              <a:off x="4094410" y="6356015"/>
              <a:ext cx="788229" cy="350358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>
              <a:stCxn id="61" idx="2"/>
              <a:endCxn id="57" idx="0"/>
            </p:cNvCxnSpPr>
            <p:nvPr/>
          </p:nvCxnSpPr>
          <p:spPr>
            <a:xfrm flipH="1">
              <a:off x="4488525" y="5984331"/>
              <a:ext cx="1145" cy="371684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Process 60"/>
            <p:cNvSpPr/>
            <p:nvPr/>
          </p:nvSpPr>
          <p:spPr>
            <a:xfrm>
              <a:off x="3553568" y="5705296"/>
              <a:ext cx="1872204" cy="279035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Cleanup (when needed)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68871" y="3469034"/>
            <a:ext cx="3824250" cy="1048477"/>
            <a:chOff x="3568871" y="3469034"/>
            <a:chExt cx="3824250" cy="1048477"/>
          </a:xfrm>
        </p:grpSpPr>
        <p:sp>
          <p:nvSpPr>
            <p:cNvPr id="15" name="Decision 14"/>
            <p:cNvSpPr/>
            <p:nvPr/>
          </p:nvSpPr>
          <p:spPr>
            <a:xfrm>
              <a:off x="3568871" y="3795053"/>
              <a:ext cx="1839308" cy="722458"/>
            </a:xfrm>
            <a:prstGeom prst="flowChartDecision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Container still running?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49384" y="4152638"/>
              <a:ext cx="42548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yes</a:t>
              </a:r>
              <a:endParaRPr lang="en-US" sz="1400" dirty="0"/>
            </a:p>
          </p:txBody>
        </p:sp>
        <p:sp>
          <p:nvSpPr>
            <p:cNvPr id="25" name="Process 24"/>
            <p:cNvSpPr/>
            <p:nvPr/>
          </p:nvSpPr>
          <p:spPr>
            <a:xfrm>
              <a:off x="6247617" y="3877247"/>
              <a:ext cx="1145504" cy="558070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Pass command to container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37" name="Straight Connector 36"/>
            <p:cNvCxnSpPr>
              <a:stCxn id="15" idx="3"/>
              <a:endCxn id="25" idx="1"/>
            </p:cNvCxnSpPr>
            <p:nvPr/>
          </p:nvCxnSpPr>
          <p:spPr>
            <a:xfrm>
              <a:off x="5408179" y="4156282"/>
              <a:ext cx="839438" cy="0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70" idx="2"/>
              <a:endCxn id="15" idx="0"/>
            </p:cNvCxnSpPr>
            <p:nvPr/>
          </p:nvCxnSpPr>
          <p:spPr>
            <a:xfrm>
              <a:off x="4488525" y="3469034"/>
              <a:ext cx="0" cy="326019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568871" y="2373521"/>
            <a:ext cx="3828926" cy="1095513"/>
            <a:chOff x="3568871" y="2373521"/>
            <a:chExt cx="3828926" cy="1095513"/>
          </a:xfrm>
        </p:grpSpPr>
        <p:cxnSp>
          <p:nvCxnSpPr>
            <p:cNvPr id="31" name="Straight Connector 30"/>
            <p:cNvCxnSpPr>
              <a:stCxn id="6" idx="2"/>
              <a:endCxn id="70" idx="0"/>
            </p:cNvCxnSpPr>
            <p:nvPr/>
          </p:nvCxnSpPr>
          <p:spPr>
            <a:xfrm flipH="1">
              <a:off x="4488525" y="2455715"/>
              <a:ext cx="4676" cy="290861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cision 69"/>
            <p:cNvSpPr/>
            <p:nvPr/>
          </p:nvSpPr>
          <p:spPr>
            <a:xfrm>
              <a:off x="3568871" y="2746576"/>
              <a:ext cx="1839308" cy="722458"/>
            </a:xfrm>
            <a:prstGeom prst="flowChartDecision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Container image exists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12" name="Process 111"/>
            <p:cNvSpPr/>
            <p:nvPr/>
          </p:nvSpPr>
          <p:spPr>
            <a:xfrm>
              <a:off x="6252293" y="2828770"/>
              <a:ext cx="1145504" cy="558070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Perform traditional deployment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13" name="Straight Connector 112"/>
            <p:cNvCxnSpPr>
              <a:stCxn id="70" idx="3"/>
              <a:endCxn id="112" idx="1"/>
            </p:cNvCxnSpPr>
            <p:nvPr/>
          </p:nvCxnSpPr>
          <p:spPr>
            <a:xfrm>
              <a:off x="5408179" y="3107805"/>
              <a:ext cx="844114" cy="0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5345575" y="2780874"/>
              <a:ext cx="395235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No</a:t>
              </a:r>
              <a:endParaRPr lang="en-US" sz="1400" dirty="0"/>
            </a:p>
          </p:txBody>
        </p:sp>
        <p:cxnSp>
          <p:nvCxnSpPr>
            <p:cNvPr id="118" name="Straight Connector 117"/>
            <p:cNvCxnSpPr>
              <a:stCxn id="112" idx="0"/>
              <a:endCxn id="24" idx="2"/>
            </p:cNvCxnSpPr>
            <p:nvPr/>
          </p:nvCxnSpPr>
          <p:spPr>
            <a:xfrm flipV="1">
              <a:off x="6825045" y="2373521"/>
              <a:ext cx="0" cy="455249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185216"/>
            <a:ext cx="4225205" cy="1442674"/>
          </a:xfrm>
        </p:spPr>
        <p:txBody>
          <a:bodyPr/>
          <a:lstStyle/>
          <a:p>
            <a:r>
              <a:rPr lang="en-US" dirty="0" smtClean="0"/>
              <a:t>The Serverless Shell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880" y="3795053"/>
            <a:ext cx="2800767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Run in Isolation: secure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Resource </a:t>
            </a:r>
            <a:r>
              <a:rPr lang="en-US" dirty="0" smtClean="0"/>
              <a:t>Bounded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Automatic upgrades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Cross Platform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Easy to install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Easy to </a:t>
            </a:r>
            <a:r>
              <a:rPr lang="en-US" dirty="0" smtClean="0"/>
              <a:t>cleanup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 rot="10800000">
            <a:off x="2800767" y="3717687"/>
            <a:ext cx="353517" cy="19356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Serverless Shell Architecture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1159610" y="2257561"/>
            <a:ext cx="6515000" cy="3596072"/>
            <a:chOff x="2681376" y="2257561"/>
            <a:chExt cx="4993233" cy="2805462"/>
          </a:xfrm>
        </p:grpSpPr>
        <p:sp>
          <p:nvSpPr>
            <p:cNvPr id="4" name="Process 3"/>
            <p:cNvSpPr/>
            <p:nvPr/>
          </p:nvSpPr>
          <p:spPr>
            <a:xfrm>
              <a:off x="4405486" y="3799589"/>
              <a:ext cx="1107955" cy="465842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rgbClr val="0000FF"/>
                  </a:solidFill>
                </a:rPr>
                <a:t>Serverless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 Shell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5" name="Process 4"/>
            <p:cNvSpPr/>
            <p:nvPr/>
          </p:nvSpPr>
          <p:spPr>
            <a:xfrm>
              <a:off x="2681376" y="4597181"/>
              <a:ext cx="4993233" cy="465842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Linux Operating System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" name="Process 5"/>
            <p:cNvSpPr/>
            <p:nvPr/>
          </p:nvSpPr>
          <p:spPr>
            <a:xfrm>
              <a:off x="5864048" y="3799589"/>
              <a:ext cx="1524515" cy="465842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rgbClr val="000000"/>
                  </a:solidFill>
                </a:rPr>
                <a:t>Docker</a:t>
              </a:r>
              <a:r>
                <a:rPr lang="en-US" sz="1600" dirty="0" smtClean="0">
                  <a:solidFill>
                    <a:srgbClr val="000000"/>
                  </a:solidFill>
                </a:rPr>
                <a:t>-engine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" name="Process 6"/>
            <p:cNvSpPr/>
            <p:nvPr/>
          </p:nvSpPr>
          <p:spPr>
            <a:xfrm>
              <a:off x="5864048" y="2919236"/>
              <a:ext cx="1308328" cy="579848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rgbClr val="000000"/>
                  </a:solidFill>
                </a:rPr>
                <a:t>Docker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</a:rPr>
                <a:t>containers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" name="Process 7"/>
            <p:cNvSpPr/>
            <p:nvPr/>
          </p:nvSpPr>
          <p:spPr>
            <a:xfrm>
              <a:off x="6016448" y="3031106"/>
              <a:ext cx="1308328" cy="579848"/>
            </a:xfrm>
            <a:prstGeom prst="flowChartProcess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rgbClr val="000000"/>
                  </a:solidFill>
                </a:rPr>
                <a:t>Docker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</a:rPr>
                <a:t>containers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2781131" y="3607165"/>
              <a:ext cx="1187647" cy="854896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Image-registry (local or remote)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2781131" y="2644188"/>
              <a:ext cx="1187647" cy="854896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Commands to images mapping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845761" y="2257561"/>
              <a:ext cx="207774" cy="522851"/>
              <a:chOff x="6494788" y="129341"/>
              <a:chExt cx="207774" cy="52285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6514420" y="129341"/>
                <a:ext cx="188142" cy="16461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3" idx="4"/>
              </p:cNvCxnSpPr>
              <p:nvPr/>
            </p:nvCxnSpPr>
            <p:spPr>
              <a:xfrm>
                <a:off x="6608491" y="293956"/>
                <a:ext cx="0" cy="18813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550162" y="455208"/>
                <a:ext cx="58329" cy="18813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608491" y="464060"/>
                <a:ext cx="59417" cy="18813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494788" y="371201"/>
                <a:ext cx="207246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>
              <a:endCxn id="4" idx="0"/>
            </p:cNvCxnSpPr>
            <p:nvPr/>
          </p:nvCxnSpPr>
          <p:spPr>
            <a:xfrm>
              <a:off x="4959464" y="2891624"/>
              <a:ext cx="0" cy="907965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045614" y="2314755"/>
              <a:ext cx="5437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Users</a:t>
              </a:r>
              <a:endParaRPr lang="en-US" sz="1200" dirty="0"/>
            </a:p>
          </p:txBody>
        </p:sp>
        <p:cxnSp>
          <p:nvCxnSpPr>
            <p:cNvPr id="32" name="Straight Arrow Connector 31"/>
            <p:cNvCxnSpPr>
              <a:stCxn id="11" idx="4"/>
              <a:endCxn id="4" idx="1"/>
            </p:cNvCxnSpPr>
            <p:nvPr/>
          </p:nvCxnSpPr>
          <p:spPr>
            <a:xfrm>
              <a:off x="3968778" y="3071636"/>
              <a:ext cx="436708" cy="960874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4"/>
              <a:endCxn id="4" idx="1"/>
            </p:cNvCxnSpPr>
            <p:nvPr/>
          </p:nvCxnSpPr>
          <p:spPr>
            <a:xfrm flipV="1">
              <a:off x="3968778" y="4032510"/>
              <a:ext cx="436708" cy="210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4" idx="3"/>
              <a:endCxn id="6" idx="1"/>
            </p:cNvCxnSpPr>
            <p:nvPr/>
          </p:nvCxnSpPr>
          <p:spPr>
            <a:xfrm>
              <a:off x="5513441" y="4032510"/>
              <a:ext cx="350607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4" idx="2"/>
            </p:cNvCxnSpPr>
            <p:nvPr/>
          </p:nvCxnSpPr>
          <p:spPr>
            <a:xfrm>
              <a:off x="4959464" y="4265431"/>
              <a:ext cx="0" cy="33175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66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Analysis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90585" y="2078868"/>
            <a:ext cx="6916239" cy="3903386"/>
            <a:chOff x="2288226" y="2078869"/>
            <a:chExt cx="4687612" cy="258488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572691" y="3383151"/>
              <a:ext cx="3899383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472074" y="3221523"/>
              <a:ext cx="503764" cy="307777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Times"/>
                  <a:cs typeface="Times"/>
                </a:rPr>
                <a:t>time</a:t>
              </a:r>
              <a:endParaRPr lang="en-US" sz="1400" dirty="0">
                <a:latin typeface="Times"/>
                <a:cs typeface="Times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823932" y="2964342"/>
              <a:ext cx="0" cy="4188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288226" y="2701741"/>
              <a:ext cx="13980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Command received 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008326" y="3438300"/>
              <a:ext cx="0" cy="418809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472620" y="3793039"/>
              <a:ext cx="14990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Command processed</a:t>
              </a:r>
              <a:endParaRPr lang="en-US" sz="1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838310" y="2955657"/>
              <a:ext cx="0" cy="4188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302604" y="2693056"/>
              <a:ext cx="10323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Image loaded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517404" y="3375412"/>
              <a:ext cx="0" cy="418809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697953" y="3730151"/>
              <a:ext cx="15860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Container instantiated</a:t>
              </a:r>
              <a:endParaRPr lang="en-US" sz="12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952012" y="2946972"/>
              <a:ext cx="0" cy="4188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416306" y="2684371"/>
              <a:ext cx="14386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Command executed</a:t>
              </a:r>
              <a:endParaRPr lang="en-US" sz="1200" dirty="0"/>
            </a:p>
          </p:txBody>
        </p:sp>
        <p:sp>
          <p:nvSpPr>
            <p:cNvPr id="10" name="Left Brace 9"/>
            <p:cNvSpPr/>
            <p:nvPr/>
          </p:nvSpPr>
          <p:spPr>
            <a:xfrm rot="16200000">
              <a:off x="4081495" y="2962358"/>
              <a:ext cx="351312" cy="2520505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25565" y="4398794"/>
              <a:ext cx="981177" cy="2649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Setup time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4" name="Left Brace 23"/>
            <p:cNvSpPr/>
            <p:nvPr/>
          </p:nvSpPr>
          <p:spPr>
            <a:xfrm rot="5400000">
              <a:off x="5538888" y="2311300"/>
              <a:ext cx="351312" cy="394281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49351" y="2078869"/>
              <a:ext cx="1200456" cy="244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Execution time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0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Are We Consuming More or Less Resources?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45878" y="2413725"/>
            <a:ext cx="0" cy="36320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18537" y="4259084"/>
            <a:ext cx="4701796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28943" y="3760759"/>
            <a:ext cx="344038" cy="52322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ε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845" y="2069721"/>
            <a:ext cx="1915533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Resource Saving</a:t>
            </a:r>
            <a:endParaRPr lang="en-US" sz="2000" dirty="0">
              <a:latin typeface="Times"/>
              <a:cs typeface="Time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85205" y="4331578"/>
            <a:ext cx="179822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869436" y="3120368"/>
            <a:ext cx="2518930" cy="2727401"/>
            <a:chOff x="3869436" y="3120368"/>
            <a:chExt cx="2518930" cy="2727401"/>
          </a:xfrm>
        </p:grpSpPr>
        <p:sp>
          <p:nvSpPr>
            <p:cNvPr id="10" name="Freeform 9"/>
            <p:cNvSpPr/>
            <p:nvPr/>
          </p:nvSpPr>
          <p:spPr>
            <a:xfrm>
              <a:off x="3929757" y="3120368"/>
              <a:ext cx="2458609" cy="2727401"/>
            </a:xfrm>
            <a:custGeom>
              <a:avLst/>
              <a:gdLst>
                <a:gd name="connsiteX0" fmla="*/ 556 w 1751728"/>
                <a:gd name="connsiteY0" fmla="*/ 1751217 h 1751217"/>
                <a:gd name="connsiteX1" fmla="*/ 78883 w 1751728"/>
                <a:gd name="connsiteY1" fmla="*/ 1236482 h 1751217"/>
                <a:gd name="connsiteX2" fmla="*/ 492899 w 1751728"/>
                <a:gd name="connsiteY2" fmla="*/ 676988 h 1751217"/>
                <a:gd name="connsiteX3" fmla="*/ 1248196 w 1751728"/>
                <a:gd name="connsiteY3" fmla="*/ 190228 h 1751217"/>
                <a:gd name="connsiteX4" fmla="*/ 1751728 w 1751728"/>
                <a:gd name="connsiteY4" fmla="*/ 0 h 175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1728" h="1751217">
                  <a:moveTo>
                    <a:pt x="556" y="1751217"/>
                  </a:moveTo>
                  <a:cubicBezTo>
                    <a:pt x="-1309" y="1583368"/>
                    <a:pt x="-3174" y="1415520"/>
                    <a:pt x="78883" y="1236482"/>
                  </a:cubicBezTo>
                  <a:cubicBezTo>
                    <a:pt x="160940" y="1057444"/>
                    <a:pt x="298014" y="851364"/>
                    <a:pt x="492899" y="676988"/>
                  </a:cubicBezTo>
                  <a:cubicBezTo>
                    <a:pt x="687784" y="502612"/>
                    <a:pt x="1038391" y="303059"/>
                    <a:pt x="1248196" y="190228"/>
                  </a:cubicBezTo>
                  <a:cubicBezTo>
                    <a:pt x="1458001" y="77397"/>
                    <a:pt x="1751728" y="0"/>
                    <a:pt x="1751728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869436" y="4331578"/>
              <a:ext cx="52468" cy="15161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570225" y="3993222"/>
            <a:ext cx="28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45878" y="2536547"/>
            <a:ext cx="756691" cy="3509227"/>
            <a:chOff x="3845878" y="2536547"/>
            <a:chExt cx="756691" cy="3509227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3845878" y="3112555"/>
              <a:ext cx="697838" cy="0"/>
            </a:xfrm>
            <a:prstGeom prst="straightConnector1">
              <a:avLst/>
            </a:prstGeom>
            <a:ln w="12700" cmpd="sng">
              <a:solidFill>
                <a:srgbClr val="948A54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845878" y="2536547"/>
              <a:ext cx="756691" cy="3509227"/>
              <a:chOff x="3845878" y="2536547"/>
              <a:chExt cx="756691" cy="3509227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543716" y="2536547"/>
                <a:ext cx="0" cy="3509227"/>
              </a:xfrm>
              <a:prstGeom prst="line">
                <a:avLst/>
              </a:prstGeom>
              <a:ln w="3175" cmpd="sng">
                <a:solidFill>
                  <a:schemeClr val="bg2">
                    <a:lumMod val="25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3845878" y="3051560"/>
                <a:ext cx="75669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i="1" dirty="0" smtClean="0">
                    <a:latin typeface="Times"/>
                    <a:cs typeface="Times"/>
                  </a:rPr>
                  <a:t>Major loss region</a:t>
                </a:r>
                <a:endParaRPr lang="en-US" sz="1600" i="1" dirty="0">
                  <a:latin typeface="Times"/>
                  <a:cs typeface="Times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5018394" y="4276410"/>
            <a:ext cx="3574325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ε = (</a:t>
            </a:r>
            <a:r>
              <a:rPr lang="en-US" dirty="0" smtClean="0">
                <a:solidFill>
                  <a:srgbClr val="B22D09"/>
                </a:solidFill>
                <a:latin typeface="Times"/>
                <a:cs typeface="Times"/>
              </a:rPr>
              <a:t>MTBC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mr-IN" dirty="0" smtClean="0">
                <a:latin typeface="Times"/>
                <a:cs typeface="Times"/>
              </a:rPr>
              <a:t>–</a:t>
            </a:r>
            <a:r>
              <a:rPr lang="en-US" dirty="0" smtClean="0">
                <a:latin typeface="Times"/>
                <a:cs typeface="Times"/>
              </a:rPr>
              <a:t> (</a:t>
            </a:r>
            <a:r>
              <a:rPr lang="en-US" dirty="0" smtClean="0">
                <a:solidFill>
                  <a:srgbClr val="008000"/>
                </a:solidFill>
                <a:latin typeface="Times"/>
                <a:cs typeface="Times"/>
              </a:rPr>
              <a:t>MTTS </a:t>
            </a:r>
            <a:r>
              <a:rPr lang="en-US" dirty="0" smtClean="0">
                <a:latin typeface="Times"/>
                <a:cs typeface="Times"/>
              </a:rPr>
              <a:t>+</a:t>
            </a:r>
            <a:r>
              <a:rPr lang="en-US" dirty="0" smtClean="0">
                <a:solidFill>
                  <a:srgbClr val="008000"/>
                </a:solidFill>
                <a:latin typeface="Times"/>
                <a:cs typeface="Times"/>
              </a:rPr>
              <a:t> MTTE</a:t>
            </a:r>
            <a:r>
              <a:rPr lang="en-US" dirty="0" smtClean="0">
                <a:latin typeface="Times"/>
                <a:cs typeface="Times"/>
              </a:rPr>
              <a:t>))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8565" y="5478437"/>
            <a:ext cx="3416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"/>
                <a:cs typeface="Times"/>
              </a:rPr>
              <a:t>MTBC: Mean Time Between Calls 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61735" y="5792560"/>
            <a:ext cx="2857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Times"/>
                <a:cs typeface="Times"/>
              </a:rPr>
              <a:t>MTTS: Mean Time To Setup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61735" y="6077919"/>
            <a:ext cx="3088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Times"/>
                <a:cs typeface="Times"/>
              </a:rPr>
              <a:t>MTTE: Mean Time To Execute 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Optimize? 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Caching!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628142"/>
              </p:ext>
            </p:extLst>
          </p:nvPr>
        </p:nvGraphicFramePr>
        <p:xfrm>
          <a:off x="1045273" y="2388392"/>
          <a:ext cx="6878722" cy="3311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726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5009</TotalTime>
  <Words>302</Words>
  <Application>Microsoft Macintosh PowerPoint</Application>
  <PresentationFormat>On-screen Show (4:3)</PresentationFormat>
  <Paragraphs>78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Sketchbook</vt:lpstr>
      <vt:lpstr>Serverless: Beyond the Cloud</vt:lpstr>
      <vt:lpstr>Can we Execute Everything in the Cloud?</vt:lpstr>
      <vt:lpstr>The “Unfrequented” SW</vt:lpstr>
      <vt:lpstr>How About a Different Approach</vt:lpstr>
      <vt:lpstr>The Serverless Shell</vt:lpstr>
      <vt:lpstr>The Serverless Shell Architecture</vt:lpstr>
      <vt:lpstr>Time Analysis</vt:lpstr>
      <vt:lpstr>Are We Consuming More or Less Resources?</vt:lpstr>
      <vt:lpstr>How Can Optimize?  Caching!</vt:lpstr>
      <vt:lpstr>Conclusion</vt:lpstr>
      <vt:lpstr>Questions?</vt:lpstr>
    </vt:vector>
  </TitlesOfParts>
  <Company>IBM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Serveless, are there any cons?</dc:title>
  <dc:creator>Ali Kanso</dc:creator>
  <cp:lastModifiedBy>Ali Kanso</cp:lastModifiedBy>
  <cp:revision>97</cp:revision>
  <dcterms:created xsi:type="dcterms:W3CDTF">2017-06-04T00:49:13Z</dcterms:created>
  <dcterms:modified xsi:type="dcterms:W3CDTF">2017-12-11T17:40:34Z</dcterms:modified>
</cp:coreProperties>
</file>