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77" r:id="rId3"/>
    <p:sldId id="315" r:id="rId4"/>
    <p:sldId id="364" r:id="rId5"/>
    <p:sldId id="349" r:id="rId6"/>
    <p:sldId id="350" r:id="rId7"/>
    <p:sldId id="351" r:id="rId8"/>
    <p:sldId id="365" r:id="rId9"/>
    <p:sldId id="367" r:id="rId10"/>
    <p:sldId id="370" r:id="rId11"/>
    <p:sldId id="366" r:id="rId12"/>
    <p:sldId id="368" r:id="rId13"/>
    <p:sldId id="369" r:id="rId14"/>
    <p:sldId id="371" r:id="rId15"/>
    <p:sldId id="352" r:id="rId16"/>
    <p:sldId id="372" r:id="rId17"/>
    <p:sldId id="353" r:id="rId18"/>
    <p:sldId id="354" r:id="rId19"/>
    <p:sldId id="347" r:id="rId20"/>
    <p:sldId id="31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99"/>
    <a:srgbClr val="FFFF00"/>
    <a:srgbClr val="99FF99"/>
    <a:srgbClr val="CCFF66"/>
    <a:srgbClr val="99FF66"/>
    <a:srgbClr val="FF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94675"/>
  </p:normalViewPr>
  <p:slideViewPr>
    <p:cSldViewPr>
      <p:cViewPr varScale="1">
        <p:scale>
          <a:sx n="111" d="100"/>
          <a:sy n="111" d="100"/>
        </p:scale>
        <p:origin x="5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33175-BF80-BC43-8B69-E72DEBF6C41D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CED9B-F193-FA4B-80C8-06CF6BA02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1DAB5-9C56-9A4B-A5A7-2742BBC2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29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08301-0933-FC4C-8EBB-D42462037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00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BB76B-8AFB-2B4E-A25D-9B6C5A4E72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27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B7DC8C-5B58-FB46-B5B3-278DE6A7D1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014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7B0EE98-6095-0542-99ED-57DFD7ED65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64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F1113-C67D-6644-BA4E-11F493DF5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16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DE947-CA7A-864F-8AFA-1C8E9061BD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31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2BA11-1075-6C49-A86D-1204FA0E46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9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76DB8-438B-A943-9553-102EB20573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4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66C47-6FC7-B241-A973-348229EFF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17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A5191-A664-9541-883B-FFD0092FF5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781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6217-F111-E543-872A-2D4C8A50AC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01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C17F6-6C76-BD4C-82A7-DDAC67BF68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98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676476-6BD0-944E-B512-CA0745C388C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2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jpg"/><Relationship Id="rId6" Type="http://schemas.openxmlformats.org/officeDocument/2006/relationships/image" Target="../media/image12.jpg"/><Relationship Id="rId7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3600" b="1" dirty="0" smtClean="0"/>
              <a:t>Sanity: </a:t>
            </a:r>
            <a:r>
              <a:rPr lang="en-US" sz="3600" dirty="0"/>
              <a:t>The Less Server Architecture for Cloud </a:t>
            </a:r>
            <a:r>
              <a:rPr lang="en-US" sz="3600" dirty="0" smtClean="0"/>
              <a:t>functions</a:t>
            </a:r>
            <a:endParaRPr 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3929" y="4343400"/>
            <a:ext cx="7391400" cy="905669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en-US" sz="2000" dirty="0" smtClean="0"/>
              <a:t>         	</a:t>
            </a:r>
            <a:r>
              <a:rPr lang="en-US" altLang="en-US" sz="2000" dirty="0" err="1" smtClean="0"/>
              <a:t>Shripad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J </a:t>
            </a:r>
            <a:r>
              <a:rPr lang="en-US" altLang="en-US" sz="2000" dirty="0" smtClean="0"/>
              <a:t>Nadgowda, </a:t>
            </a:r>
            <a:r>
              <a:rPr lang="en-US" altLang="en-US" sz="2000" dirty="0" err="1" smtClean="0"/>
              <a:t>Nilton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Bila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Canturk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Isci</a:t>
            </a:r>
            <a:endParaRPr lang="en-US" altLang="en-US" sz="2000" baseline="30000" dirty="0" smtClean="0"/>
          </a:p>
          <a:p>
            <a:pPr algn="l">
              <a:lnSpc>
                <a:spcPct val="80000"/>
              </a:lnSpc>
            </a:pPr>
            <a:endParaRPr lang="en-US" altLang="en-US" sz="2000" baseline="30000" dirty="0"/>
          </a:p>
          <a:p>
            <a:pPr algn="l">
              <a:lnSpc>
                <a:spcPct val="80000"/>
              </a:lnSpc>
            </a:pPr>
            <a:r>
              <a:rPr lang="en-US" altLang="en-US" sz="2000" dirty="0" smtClean="0"/>
              <a:t>                        IBM T J Watson Research Center</a:t>
            </a:r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2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Sanity: Less-server Architecture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3879428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821648" y="1356306"/>
            <a:ext cx="1496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Data Read/Write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289449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324713" y="1356305"/>
            <a:ext cx="1496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Function trigger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253879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225541" y="1368600"/>
            <a:ext cx="1682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mtClean="0">
                <a:latin typeface="Calibri" charset="0"/>
                <a:ea typeface="Calibri" charset="0"/>
                <a:cs typeface="Calibri" charset="0"/>
              </a:rPr>
              <a:t>Sanity Deduplication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5" name="Can 34"/>
          <p:cNvSpPr/>
          <p:nvPr/>
        </p:nvSpPr>
        <p:spPr>
          <a:xfrm>
            <a:off x="4410747" y="4104632"/>
            <a:ext cx="821802" cy="740779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Store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Vertical Scroll 35"/>
          <p:cNvSpPr/>
          <p:nvPr/>
        </p:nvSpPr>
        <p:spPr>
          <a:xfrm>
            <a:off x="2882516" y="4341230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D1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61470" y="2856223"/>
                <a:ext cx="47769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470" y="2856223"/>
                <a:ext cx="477695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Vertical Scroll 37"/>
          <p:cNvSpPr/>
          <p:nvPr/>
        </p:nvSpPr>
        <p:spPr>
          <a:xfrm>
            <a:off x="2871805" y="4727856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D1’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cxnSp>
        <p:nvCxnSpPr>
          <p:cNvPr id="39" name="Curved Connector 38"/>
          <p:cNvCxnSpPr/>
          <p:nvPr/>
        </p:nvCxnSpPr>
        <p:spPr>
          <a:xfrm rot="10800000">
            <a:off x="3261471" y="3071668"/>
            <a:ext cx="1149277" cy="1403355"/>
          </a:xfrm>
          <a:prstGeom prst="curvedConnector3">
            <a:avLst>
              <a:gd name="adj1" fmla="val 11989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582801" y="2856764"/>
                <a:ext cx="47769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801" y="2856764"/>
                <a:ext cx="477695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48337" y="2856223"/>
                <a:ext cx="47769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337" y="2856223"/>
                <a:ext cx="477695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3739165" y="3071667"/>
            <a:ext cx="843636" cy="54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060496" y="3071667"/>
            <a:ext cx="487841" cy="54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/>
          <p:nvPr/>
        </p:nvCxnSpPr>
        <p:spPr>
          <a:xfrm flipH="1">
            <a:off x="5232549" y="3071667"/>
            <a:ext cx="793483" cy="1403355"/>
          </a:xfrm>
          <a:prstGeom prst="curvedConnector3">
            <a:avLst>
              <a:gd name="adj1" fmla="val -2881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/>
          <p:nvPr/>
        </p:nvCxnSpPr>
        <p:spPr>
          <a:xfrm rot="16200000" flipV="1">
            <a:off x="3458153" y="3329275"/>
            <a:ext cx="994760" cy="910429"/>
          </a:xfrm>
          <a:prstGeom prst="curvedConnector3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322354" y="4474339"/>
            <a:ext cx="1088393" cy="1745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3322354" y="4727856"/>
            <a:ext cx="1088393" cy="1331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/>
          <p:nvPr/>
        </p:nvCxnSpPr>
        <p:spPr>
          <a:xfrm rot="10800000" flipH="1">
            <a:off x="4410747" y="4475022"/>
            <a:ext cx="821802" cy="12700"/>
          </a:xfrm>
          <a:prstGeom prst="curvedConnector5">
            <a:avLst>
              <a:gd name="adj1" fmla="val -90405"/>
              <a:gd name="adj2" fmla="val 6516449"/>
              <a:gd name="adj3" fmla="val 179974"/>
            </a:avLst>
          </a:prstGeom>
          <a:ln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Vertical Scroll 54"/>
          <p:cNvSpPr/>
          <p:nvPr/>
        </p:nvSpPr>
        <p:spPr>
          <a:xfrm>
            <a:off x="6308599" y="3452154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/>
              <a:t>R</a:t>
            </a:r>
            <a:r>
              <a:rPr lang="en-US" altLang="x-none" sz="1100" b="1" u="sng" dirty="0" smtClean="0"/>
              <a:t>1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57" name="Vertical Scroll 56"/>
          <p:cNvSpPr/>
          <p:nvPr/>
        </p:nvSpPr>
        <p:spPr>
          <a:xfrm>
            <a:off x="5304416" y="3889822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R1’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59" name="Vertical Scroll 58"/>
          <p:cNvSpPr/>
          <p:nvPr/>
        </p:nvSpPr>
        <p:spPr>
          <a:xfrm>
            <a:off x="3855037" y="2730823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R1</a:t>
            </a:r>
            <a:r>
              <a:rPr lang="en-US" altLang="x-none" sz="1000" b="1" u="sng" dirty="0" smtClean="0"/>
              <a:t>’</a:t>
            </a:r>
            <a:endParaRPr lang="en-US" altLang="x-none" sz="10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60" name="Vertical Scroll 59"/>
          <p:cNvSpPr/>
          <p:nvPr/>
        </p:nvSpPr>
        <p:spPr>
          <a:xfrm>
            <a:off x="5060495" y="2714269"/>
            <a:ext cx="487841" cy="29391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R1</a:t>
            </a:r>
            <a:r>
              <a:rPr lang="en-US" altLang="x-none" sz="1000" b="1" u="sng" dirty="0" smtClean="0"/>
              <a:t>”</a:t>
            </a:r>
            <a:endParaRPr lang="en-US" altLang="x-none" sz="10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65" name="TextBox 64"/>
          <p:cNvSpPr txBox="1"/>
          <p:nvPr/>
        </p:nvSpPr>
        <p:spPr>
          <a:xfrm>
            <a:off x="3575498" y="3371206"/>
            <a:ext cx="3273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e1</a:t>
            </a:r>
            <a:endParaRPr lang="en-US" sz="1100" dirty="0"/>
          </a:p>
        </p:txBody>
      </p:sp>
      <p:sp>
        <p:nvSpPr>
          <p:cNvPr id="73" name="TextBox 72"/>
          <p:cNvSpPr txBox="1"/>
          <p:nvPr/>
        </p:nvSpPr>
        <p:spPr>
          <a:xfrm>
            <a:off x="4566117" y="3637886"/>
            <a:ext cx="3273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e2</a:t>
            </a:r>
            <a:endParaRPr lang="en-US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1571089" y="5653308"/>
            <a:ext cx="665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Extending Sanity </a:t>
            </a:r>
            <a:r>
              <a:rPr lang="en-US" sz="2400" smtClean="0">
                <a:latin typeface="Calibri" charset="0"/>
                <a:ea typeface="Calibri" charset="0"/>
                <a:cs typeface="Calibri" charset="0"/>
              </a:rPr>
              <a:t>to </a:t>
            </a:r>
            <a:r>
              <a:rPr lang="en-US" sz="2400" smtClean="0">
                <a:latin typeface="Calibri" charset="0"/>
                <a:ea typeface="Calibri" charset="0"/>
                <a:cs typeface="Calibri" charset="0"/>
              </a:rPr>
              <a:t>Sequence 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of Cloud functions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2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2559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 Use case: Vulnerability Analysis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ertical Scroll 12"/>
          <p:cNvSpPr/>
          <p:nvPr/>
        </p:nvSpPr>
        <p:spPr>
          <a:xfrm>
            <a:off x="3096440" y="4197648"/>
            <a:ext cx="2550478" cy="2353374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200" b="1" u="sng" dirty="0" smtClean="0"/>
              <a:t>Container Data</a:t>
            </a:r>
          </a:p>
          <a:p>
            <a:pPr algn="ctr" eaLnBrk="1" hangingPunct="1">
              <a:defRPr/>
            </a:pPr>
            <a:endParaRPr lang="en-US" altLang="x-none" sz="700" b="1" u="sng" dirty="0" smtClean="0"/>
          </a:p>
          <a:p>
            <a:pPr eaLnBrk="1" hangingPunct="1">
              <a:defRPr/>
            </a:pPr>
            <a:r>
              <a:rPr lang="en-US" altLang="x-none" sz="1200" b="1" dirty="0"/>
              <a:t>m</a:t>
            </a:r>
            <a:r>
              <a:rPr lang="en-US" altLang="x-none" sz="1200" b="1" dirty="0" smtClean="0"/>
              <a:t>etadata {namespace</a:t>
            </a:r>
            <a:r>
              <a:rPr lang="mr-IN" altLang="x-none" sz="1200" b="1" dirty="0" smtClean="0"/>
              <a:t>…</a:t>
            </a:r>
            <a:r>
              <a:rPr lang="en-US" altLang="x-none" sz="1200" b="1" dirty="0" smtClean="0"/>
              <a:t>}</a:t>
            </a:r>
          </a:p>
          <a:p>
            <a:pPr eaLnBrk="1" hangingPunct="1">
              <a:defRPr/>
            </a:pPr>
            <a:r>
              <a:rPr lang="en-US" altLang="x-none" sz="1200" b="1" dirty="0" smtClean="0"/>
              <a:t>file            “/</a:t>
            </a:r>
            <a:r>
              <a:rPr lang="en-US" altLang="x-none" sz="1200" b="1" dirty="0" err="1" smtClean="0"/>
              <a:t>etc</a:t>
            </a:r>
            <a:r>
              <a:rPr lang="en-US" altLang="x-none" sz="1200" b="1" dirty="0" smtClean="0"/>
              <a:t>”              {</a:t>
            </a:r>
            <a:r>
              <a:rPr lang="en-US" altLang="x-none" sz="1200" b="1" dirty="0" err="1" smtClean="0"/>
              <a:t>atime,mtime</a:t>
            </a:r>
            <a:r>
              <a:rPr lang="en-US" altLang="x-none" sz="1200" b="1" dirty="0" smtClean="0"/>
              <a:t>, </a:t>
            </a:r>
            <a:r>
              <a:rPr lang="mr-IN" altLang="x-none" sz="1200" b="1" dirty="0" smtClean="0">
                <a:ea typeface="Mangal" charset="0"/>
              </a:rPr>
              <a:t>…</a:t>
            </a:r>
            <a:r>
              <a:rPr lang="en-US" altLang="x-none" sz="1200" b="1" dirty="0" smtClean="0"/>
              <a:t>} </a:t>
            </a:r>
          </a:p>
          <a:p>
            <a:pPr eaLnBrk="1" hangingPunct="1">
              <a:defRPr/>
            </a:pPr>
            <a:r>
              <a:rPr lang="en-US" altLang="x-none" sz="1200" b="1" dirty="0" smtClean="0"/>
              <a:t>file            “/</a:t>
            </a:r>
            <a:r>
              <a:rPr lang="en-US" altLang="x-none" sz="1200" b="1" dirty="0" err="1" smtClean="0"/>
              <a:t>var</a:t>
            </a:r>
            <a:r>
              <a:rPr lang="en-US" altLang="x-none" sz="1200" b="1" dirty="0" smtClean="0"/>
              <a:t>”              {</a:t>
            </a:r>
            <a:r>
              <a:rPr lang="en-US" altLang="x-none" sz="1200" b="1" dirty="0" err="1" smtClean="0"/>
              <a:t>atime,mtime</a:t>
            </a:r>
            <a:r>
              <a:rPr lang="en-US" altLang="x-none" sz="1200" b="1" dirty="0" smtClean="0"/>
              <a:t>, </a:t>
            </a:r>
            <a:r>
              <a:rPr lang="mr-IN" altLang="x-none" sz="1200" b="1" dirty="0" smtClean="0">
                <a:ea typeface="Mangal" charset="0"/>
              </a:rPr>
              <a:t>…</a:t>
            </a:r>
            <a:r>
              <a:rPr lang="en-US" altLang="x-none" sz="1200" b="1" dirty="0" smtClean="0"/>
              <a:t>} </a:t>
            </a:r>
          </a:p>
          <a:p>
            <a:pPr eaLnBrk="1" hangingPunct="1">
              <a:defRPr/>
            </a:pPr>
            <a:r>
              <a:rPr lang="en-US" altLang="x-none" sz="1200" b="1" dirty="0" err="1" smtClean="0"/>
              <a:t>os</a:t>
            </a:r>
            <a:r>
              <a:rPr lang="en-US" altLang="x-none" sz="1200" b="1" dirty="0" smtClean="0"/>
              <a:t>              “</a:t>
            </a:r>
            <a:r>
              <a:rPr lang="en-US" altLang="x-none" sz="1200" b="1" dirty="0" err="1" smtClean="0"/>
              <a:t>linux</a:t>
            </a:r>
            <a:r>
              <a:rPr lang="en-US" altLang="x-none" sz="1200" b="1" dirty="0" smtClean="0"/>
              <a:t>”             {</a:t>
            </a:r>
            <a:r>
              <a:rPr lang="mr-IN" altLang="x-none" sz="1200" b="1" dirty="0" smtClean="0">
                <a:ea typeface="Mangal" charset="0"/>
              </a:rPr>
              <a:t>…</a:t>
            </a:r>
            <a:r>
              <a:rPr lang="en-US" altLang="x-none" sz="1200" b="1" dirty="0" smtClean="0"/>
              <a:t>}	</a:t>
            </a:r>
          </a:p>
          <a:p>
            <a:pPr eaLnBrk="1" hangingPunct="1">
              <a:defRPr/>
            </a:pPr>
            <a:r>
              <a:rPr lang="en-US" altLang="x-none" sz="1200" b="1" dirty="0" err="1" smtClean="0"/>
              <a:t>config</a:t>
            </a:r>
            <a:r>
              <a:rPr lang="en-US" altLang="x-none" sz="1200" b="1" dirty="0" smtClean="0"/>
              <a:t>       “/</a:t>
            </a:r>
            <a:r>
              <a:rPr lang="en-US" altLang="x-none" sz="1200" b="1" dirty="0" err="1" smtClean="0"/>
              <a:t>etc</a:t>
            </a:r>
            <a:r>
              <a:rPr lang="en-US" altLang="x-none" sz="1200" b="1" dirty="0" smtClean="0"/>
              <a:t>/groups” {</a:t>
            </a:r>
            <a:r>
              <a:rPr lang="mr-IN" altLang="x-none" sz="1200" b="1" dirty="0" smtClean="0">
                <a:ea typeface="Mangal" charset="0"/>
              </a:rPr>
              <a:t>…</a:t>
            </a:r>
            <a:r>
              <a:rPr lang="en-US" altLang="x-none" sz="1200" b="1" dirty="0" smtClean="0"/>
              <a:t>} </a:t>
            </a:r>
            <a:r>
              <a:rPr lang="mr-IN" altLang="x-none" sz="1200" b="1" dirty="0" smtClean="0">
                <a:ea typeface="Mangal" charset="0"/>
              </a:rPr>
              <a:t>……</a:t>
            </a:r>
            <a:r>
              <a:rPr lang="en-US" altLang="x-none" sz="1200" b="1" dirty="0" smtClean="0"/>
              <a:t>..</a:t>
            </a:r>
          </a:p>
          <a:p>
            <a:pPr eaLnBrk="1" hangingPunct="1">
              <a:defRPr/>
            </a:pPr>
            <a:endParaRPr lang="en-US" altLang="x-none" sz="1200" b="1" dirty="0" smtClean="0"/>
          </a:p>
        </p:txBody>
      </p:sp>
      <p:sp>
        <p:nvSpPr>
          <p:cNvPr id="15" name="Can 14"/>
          <p:cNvSpPr/>
          <p:nvPr/>
        </p:nvSpPr>
        <p:spPr>
          <a:xfrm>
            <a:off x="4880067" y="3185605"/>
            <a:ext cx="1020702" cy="920930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 Store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21911" y="1845980"/>
            <a:ext cx="1581593" cy="381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err="1" smtClean="0">
                <a:latin typeface="Cambria Math" charset="0"/>
                <a:ea typeface="Cambria Math" charset="0"/>
                <a:cs typeface="Cambria Math" charset="0"/>
              </a:rPr>
              <a:t>f</a:t>
            </a:r>
            <a:r>
              <a:rPr lang="en-US" sz="1200" dirty="0" err="1" smtClean="0"/>
              <a:t>vulnerability_check</a:t>
            </a:r>
            <a:endParaRPr lang="en-US" sz="1200" dirty="0"/>
          </a:p>
        </p:txBody>
      </p:sp>
      <p:cxnSp>
        <p:nvCxnSpPr>
          <p:cNvPr id="18" name="Curved Connector 17"/>
          <p:cNvCxnSpPr>
            <a:endCxn id="23" idx="1"/>
          </p:cNvCxnSpPr>
          <p:nvPr/>
        </p:nvCxnSpPr>
        <p:spPr>
          <a:xfrm rot="5400000" flipH="1" flipV="1">
            <a:off x="4395726" y="2521077"/>
            <a:ext cx="1210527" cy="24184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23" idx="3"/>
            <a:endCxn id="20" idx="4"/>
          </p:cNvCxnSpPr>
          <p:nvPr/>
        </p:nvCxnSpPr>
        <p:spPr>
          <a:xfrm flipH="1">
            <a:off x="5900769" y="2036734"/>
            <a:ext cx="802735" cy="1609336"/>
          </a:xfrm>
          <a:prstGeom prst="curvedConnector3">
            <a:avLst>
              <a:gd name="adj1" fmla="val -3229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endCxn id="23" idx="2"/>
          </p:cNvCxnSpPr>
          <p:nvPr/>
        </p:nvCxnSpPr>
        <p:spPr>
          <a:xfrm rot="5400000" flipH="1" flipV="1">
            <a:off x="5038248" y="2311150"/>
            <a:ext cx="958122" cy="79079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03729" y="1845980"/>
            <a:ext cx="734473" cy="495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ambria Math" charset="0"/>
                <a:ea typeface="Cambria Math" charset="0"/>
                <a:cs typeface="Cambria Math" charset="0"/>
              </a:rPr>
              <a:t>f</a:t>
            </a:r>
            <a:r>
              <a:rPr lang="en-US" sz="1200" dirty="0" err="1" smtClean="0"/>
              <a:t>notify</a:t>
            </a:r>
            <a:endParaRPr lang="en-US" sz="1200" dirty="0"/>
          </a:p>
        </p:txBody>
      </p:sp>
      <p:cxnSp>
        <p:nvCxnSpPr>
          <p:cNvPr id="22" name="Curved Connector 21"/>
          <p:cNvCxnSpPr/>
          <p:nvPr/>
        </p:nvCxnSpPr>
        <p:spPr>
          <a:xfrm rot="5400000" flipH="1" flipV="1">
            <a:off x="5730312" y="2264418"/>
            <a:ext cx="1743875" cy="1402960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 flipV="1">
            <a:off x="5900769" y="2341940"/>
            <a:ext cx="1770196" cy="1531313"/>
          </a:xfrm>
          <a:prstGeom prst="curvedConnector2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8038202" y="2074884"/>
            <a:ext cx="286229" cy="190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24431" y="1869449"/>
            <a:ext cx="600225" cy="3433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email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182461" y="2089912"/>
            <a:ext cx="2988166" cy="1862193"/>
            <a:chOff x="1279034" y="10919399"/>
            <a:chExt cx="2988166" cy="1862193"/>
          </a:xfrm>
        </p:grpSpPr>
        <p:sp>
          <p:nvSpPr>
            <p:cNvPr id="38" name="Rounded Rectangle 37"/>
            <p:cNvSpPr>
              <a:spLocks noChangeArrowheads="1"/>
            </p:cNvSpPr>
            <p:nvPr/>
          </p:nvSpPr>
          <p:spPr bwMode="auto">
            <a:xfrm>
              <a:off x="1279034" y="11074110"/>
              <a:ext cx="2988166" cy="1697629"/>
            </a:xfrm>
            <a:prstGeom prst="roundRect">
              <a:avLst>
                <a:gd name="adj" fmla="val 16667"/>
              </a:avLst>
            </a:prstGeom>
            <a:solidFill>
              <a:srgbClr val="DADCEC"/>
            </a:solidFill>
            <a:ln w="9525">
              <a:solidFill>
                <a:srgbClr val="98B954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endParaRPr lang="en-US" altLang="en-US" sz="9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39" name="Text Box 54"/>
            <p:cNvSpPr txBox="1">
              <a:spLocks noChangeArrowheads="1"/>
            </p:cNvSpPr>
            <p:nvPr/>
          </p:nvSpPr>
          <p:spPr bwMode="auto">
            <a:xfrm>
              <a:off x="2016255" y="12473815"/>
              <a:ext cx="20039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 smtClean="0">
                  <a:solidFill>
                    <a:srgbClr val="000000"/>
                  </a:solidFill>
                  <a:latin typeface="Calibri" charset="0"/>
                </a:rPr>
                <a:t>Cloud Compute</a:t>
              </a:r>
              <a:endParaRPr lang="en-US" altLang="en-US" sz="1400" dirty="0">
                <a:solidFill>
                  <a:srgbClr val="000000"/>
                </a:solidFill>
                <a:latin typeface="Calibri" charset="0"/>
              </a:endParaRP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1533526" y="10919399"/>
              <a:ext cx="791680" cy="709340"/>
              <a:chOff x="7783220" y="13102579"/>
              <a:chExt cx="791680" cy="709340"/>
            </a:xfrm>
          </p:grpSpPr>
          <p:sp>
            <p:nvSpPr>
              <p:cNvPr id="55" name="AutoShape 108"/>
              <p:cNvSpPr>
                <a:spLocks noChangeArrowheads="1"/>
              </p:cNvSpPr>
              <p:nvPr/>
            </p:nvSpPr>
            <p:spPr bwMode="auto">
              <a:xfrm>
                <a:off x="7783220" y="13102579"/>
                <a:ext cx="784544" cy="709340"/>
              </a:xfrm>
              <a:prstGeom prst="roundRect">
                <a:avLst>
                  <a:gd name="adj" fmla="val 16667"/>
                </a:avLst>
              </a:prstGeom>
              <a:solidFill>
                <a:srgbClr val="9DD0F3"/>
              </a:solidFill>
              <a:ln w="12700">
                <a:solidFill>
                  <a:srgbClr val="7F1C7D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56" name="AutoShape 109"/>
              <p:cNvSpPr>
                <a:spLocks noChangeArrowheads="1"/>
              </p:cNvSpPr>
              <p:nvPr/>
            </p:nvSpPr>
            <p:spPr bwMode="auto">
              <a:xfrm>
                <a:off x="7887846" y="13384533"/>
                <a:ext cx="520013" cy="24520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57" name="Text Box 110"/>
              <p:cNvSpPr txBox="1">
                <a:spLocks noChangeArrowheads="1"/>
              </p:cNvSpPr>
              <p:nvPr/>
            </p:nvSpPr>
            <p:spPr bwMode="auto">
              <a:xfrm>
                <a:off x="7859687" y="13433773"/>
                <a:ext cx="548172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92088" indent="-192088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buFont typeface="Wingdings" charset="2"/>
                  <a:buNone/>
                </a:pPr>
                <a:r>
                  <a:rPr lang="en-US" altLang="en-US" sz="1100" dirty="0">
                    <a:solidFill>
                      <a:srgbClr val="008000"/>
                    </a:solidFill>
                    <a:latin typeface="Calibri" charset="0"/>
                  </a:rPr>
                  <a:t>App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848600" y="13165723"/>
                <a:ext cx="726300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smtClean="0">
                    <a:solidFill>
                      <a:schemeClr val="bg1"/>
                    </a:solidFill>
                  </a:rPr>
                  <a:t>Container</a:t>
                </a:r>
                <a:endParaRPr 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396677" y="10944958"/>
              <a:ext cx="791680" cy="709340"/>
              <a:chOff x="7783220" y="13102579"/>
              <a:chExt cx="791680" cy="709340"/>
            </a:xfrm>
          </p:grpSpPr>
          <p:sp>
            <p:nvSpPr>
              <p:cNvPr id="51" name="AutoShape 108"/>
              <p:cNvSpPr>
                <a:spLocks noChangeArrowheads="1"/>
              </p:cNvSpPr>
              <p:nvPr/>
            </p:nvSpPr>
            <p:spPr bwMode="auto">
              <a:xfrm>
                <a:off x="7783220" y="13102579"/>
                <a:ext cx="784544" cy="709340"/>
              </a:xfrm>
              <a:prstGeom prst="roundRect">
                <a:avLst>
                  <a:gd name="adj" fmla="val 16667"/>
                </a:avLst>
              </a:prstGeom>
              <a:solidFill>
                <a:srgbClr val="9DD0F3"/>
              </a:solidFill>
              <a:ln w="12700">
                <a:solidFill>
                  <a:srgbClr val="7F1C7D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52" name="AutoShape 109"/>
              <p:cNvSpPr>
                <a:spLocks noChangeArrowheads="1"/>
              </p:cNvSpPr>
              <p:nvPr/>
            </p:nvSpPr>
            <p:spPr bwMode="auto">
              <a:xfrm>
                <a:off x="7887846" y="13384533"/>
                <a:ext cx="520013" cy="24520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53" name="Text Box 110"/>
              <p:cNvSpPr txBox="1">
                <a:spLocks noChangeArrowheads="1"/>
              </p:cNvSpPr>
              <p:nvPr/>
            </p:nvSpPr>
            <p:spPr bwMode="auto">
              <a:xfrm>
                <a:off x="7859687" y="13433773"/>
                <a:ext cx="548172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92088" indent="-192088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buFont typeface="Wingdings" charset="2"/>
                  <a:buNone/>
                </a:pPr>
                <a:r>
                  <a:rPr lang="en-US" altLang="en-US" sz="1100" dirty="0">
                    <a:solidFill>
                      <a:srgbClr val="008000"/>
                    </a:solidFill>
                    <a:latin typeface="Calibri" charset="0"/>
                  </a:rPr>
                  <a:t>App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848600" y="13165723"/>
                <a:ext cx="726300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smtClean="0">
                    <a:solidFill>
                      <a:schemeClr val="bg1"/>
                    </a:solidFill>
                  </a:rPr>
                  <a:t>Container</a:t>
                </a:r>
                <a:endParaRPr 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3264824" y="10919399"/>
              <a:ext cx="791680" cy="709340"/>
              <a:chOff x="7783220" y="13102579"/>
              <a:chExt cx="791680" cy="709340"/>
            </a:xfrm>
          </p:grpSpPr>
          <p:sp>
            <p:nvSpPr>
              <p:cNvPr id="47" name="AutoShape 108"/>
              <p:cNvSpPr>
                <a:spLocks noChangeArrowheads="1"/>
              </p:cNvSpPr>
              <p:nvPr/>
            </p:nvSpPr>
            <p:spPr bwMode="auto">
              <a:xfrm>
                <a:off x="7783220" y="13102579"/>
                <a:ext cx="784544" cy="709340"/>
              </a:xfrm>
              <a:prstGeom prst="roundRect">
                <a:avLst>
                  <a:gd name="adj" fmla="val 16667"/>
                </a:avLst>
              </a:prstGeom>
              <a:solidFill>
                <a:srgbClr val="9DD0F3"/>
              </a:solidFill>
              <a:ln w="12700">
                <a:solidFill>
                  <a:srgbClr val="7F1C7D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48" name="AutoShape 109"/>
              <p:cNvSpPr>
                <a:spLocks noChangeArrowheads="1"/>
              </p:cNvSpPr>
              <p:nvPr/>
            </p:nvSpPr>
            <p:spPr bwMode="auto">
              <a:xfrm>
                <a:off x="7887846" y="13384533"/>
                <a:ext cx="520013" cy="24520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49" name="Text Box 110"/>
              <p:cNvSpPr txBox="1">
                <a:spLocks noChangeArrowheads="1"/>
              </p:cNvSpPr>
              <p:nvPr/>
            </p:nvSpPr>
            <p:spPr bwMode="auto">
              <a:xfrm>
                <a:off x="7859687" y="13433773"/>
                <a:ext cx="548172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92088" indent="-192088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buFont typeface="Wingdings" charset="2"/>
                  <a:buNone/>
                </a:pPr>
                <a:r>
                  <a:rPr lang="en-US" altLang="en-US" sz="1100" dirty="0">
                    <a:solidFill>
                      <a:srgbClr val="008000"/>
                    </a:solidFill>
                    <a:latin typeface="Calibri" charset="0"/>
                  </a:rPr>
                  <a:t>App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848600" y="13165723"/>
                <a:ext cx="726300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smtClean="0">
                    <a:solidFill>
                      <a:schemeClr val="bg1"/>
                    </a:solidFill>
                  </a:rPr>
                  <a:t>Container</a:t>
                </a:r>
                <a:endParaRPr lang="en-US" sz="11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43" name="Picture 6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291" y="11966205"/>
              <a:ext cx="604035" cy="556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Line 127"/>
            <p:cNvSpPr>
              <a:spLocks noChangeShapeType="1"/>
            </p:cNvSpPr>
            <p:nvPr/>
          </p:nvSpPr>
          <p:spPr bwMode="auto">
            <a:xfrm>
              <a:off x="1961871" y="11628416"/>
              <a:ext cx="465217" cy="596489"/>
            </a:xfrm>
            <a:prstGeom prst="line">
              <a:avLst/>
            </a:prstGeom>
            <a:noFill/>
            <a:ln w="6350">
              <a:solidFill>
                <a:srgbClr val="00649D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27"/>
            <p:cNvSpPr>
              <a:spLocks noChangeShapeType="1"/>
            </p:cNvSpPr>
            <p:nvPr/>
          </p:nvSpPr>
          <p:spPr bwMode="auto">
            <a:xfrm flipH="1">
              <a:off x="2654313" y="11654298"/>
              <a:ext cx="13291" cy="435355"/>
            </a:xfrm>
            <a:prstGeom prst="line">
              <a:avLst/>
            </a:prstGeom>
            <a:noFill/>
            <a:ln w="6350">
              <a:solidFill>
                <a:srgbClr val="00649D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27"/>
            <p:cNvSpPr>
              <a:spLocks noChangeShapeType="1"/>
            </p:cNvSpPr>
            <p:nvPr/>
          </p:nvSpPr>
          <p:spPr bwMode="auto">
            <a:xfrm flipH="1">
              <a:off x="2923035" y="11712878"/>
              <a:ext cx="575309" cy="512027"/>
            </a:xfrm>
            <a:prstGeom prst="line">
              <a:avLst/>
            </a:prstGeom>
            <a:noFill/>
            <a:ln w="6350">
              <a:solidFill>
                <a:srgbClr val="00649D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34861" y="2242312"/>
            <a:ext cx="2988166" cy="1862193"/>
            <a:chOff x="1279034" y="10919399"/>
            <a:chExt cx="2988166" cy="1862193"/>
          </a:xfrm>
        </p:grpSpPr>
        <p:sp>
          <p:nvSpPr>
            <p:cNvPr id="60" name="Rounded Rectangle 59"/>
            <p:cNvSpPr>
              <a:spLocks noChangeArrowheads="1"/>
            </p:cNvSpPr>
            <p:nvPr/>
          </p:nvSpPr>
          <p:spPr bwMode="auto">
            <a:xfrm>
              <a:off x="1279034" y="11074110"/>
              <a:ext cx="2988166" cy="1697629"/>
            </a:xfrm>
            <a:prstGeom prst="roundRect">
              <a:avLst>
                <a:gd name="adj" fmla="val 16667"/>
              </a:avLst>
            </a:prstGeom>
            <a:solidFill>
              <a:srgbClr val="DADCEC"/>
            </a:solidFill>
            <a:ln w="9525">
              <a:solidFill>
                <a:srgbClr val="98B954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endParaRPr lang="en-US" altLang="en-US" sz="9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1" name="Text Box 54"/>
            <p:cNvSpPr txBox="1">
              <a:spLocks noChangeArrowheads="1"/>
            </p:cNvSpPr>
            <p:nvPr/>
          </p:nvSpPr>
          <p:spPr bwMode="auto">
            <a:xfrm>
              <a:off x="2016255" y="12473815"/>
              <a:ext cx="20039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 smtClean="0">
                  <a:solidFill>
                    <a:srgbClr val="000000"/>
                  </a:solidFill>
                  <a:latin typeface="Calibri" charset="0"/>
                </a:rPr>
                <a:t>Cloud Compute</a:t>
              </a:r>
              <a:endParaRPr lang="en-US" altLang="en-US" sz="1400" dirty="0">
                <a:solidFill>
                  <a:srgbClr val="000000"/>
                </a:solidFill>
                <a:latin typeface="Calibri" charset="0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1533526" y="10919399"/>
              <a:ext cx="791680" cy="709340"/>
              <a:chOff x="7783220" y="13102579"/>
              <a:chExt cx="791680" cy="709340"/>
            </a:xfrm>
          </p:grpSpPr>
          <p:sp>
            <p:nvSpPr>
              <p:cNvPr id="77" name="AutoShape 108"/>
              <p:cNvSpPr>
                <a:spLocks noChangeArrowheads="1"/>
              </p:cNvSpPr>
              <p:nvPr/>
            </p:nvSpPr>
            <p:spPr bwMode="auto">
              <a:xfrm>
                <a:off x="7783220" y="13102579"/>
                <a:ext cx="784544" cy="709340"/>
              </a:xfrm>
              <a:prstGeom prst="roundRect">
                <a:avLst>
                  <a:gd name="adj" fmla="val 16667"/>
                </a:avLst>
              </a:prstGeom>
              <a:solidFill>
                <a:srgbClr val="9DD0F3"/>
              </a:solidFill>
              <a:ln w="12700">
                <a:solidFill>
                  <a:srgbClr val="7F1C7D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78" name="AutoShape 109"/>
              <p:cNvSpPr>
                <a:spLocks noChangeArrowheads="1"/>
              </p:cNvSpPr>
              <p:nvPr/>
            </p:nvSpPr>
            <p:spPr bwMode="auto">
              <a:xfrm>
                <a:off x="7887846" y="13384533"/>
                <a:ext cx="520013" cy="24520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79" name="Text Box 110"/>
              <p:cNvSpPr txBox="1">
                <a:spLocks noChangeArrowheads="1"/>
              </p:cNvSpPr>
              <p:nvPr/>
            </p:nvSpPr>
            <p:spPr bwMode="auto">
              <a:xfrm>
                <a:off x="7859687" y="13433773"/>
                <a:ext cx="548172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92088" indent="-192088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buFont typeface="Wingdings" charset="2"/>
                  <a:buNone/>
                </a:pPr>
                <a:r>
                  <a:rPr lang="en-US" altLang="en-US" sz="1100" dirty="0">
                    <a:solidFill>
                      <a:srgbClr val="008000"/>
                    </a:solidFill>
                    <a:latin typeface="Calibri" charset="0"/>
                  </a:rPr>
                  <a:t>App</a:t>
                </a: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848600" y="13165723"/>
                <a:ext cx="726300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smtClean="0">
                    <a:solidFill>
                      <a:schemeClr val="bg1"/>
                    </a:solidFill>
                  </a:rPr>
                  <a:t>Container</a:t>
                </a:r>
                <a:endParaRPr 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2396677" y="10944958"/>
              <a:ext cx="791680" cy="709340"/>
              <a:chOff x="7783220" y="13102579"/>
              <a:chExt cx="791680" cy="709340"/>
            </a:xfrm>
          </p:grpSpPr>
          <p:sp>
            <p:nvSpPr>
              <p:cNvPr id="73" name="AutoShape 108"/>
              <p:cNvSpPr>
                <a:spLocks noChangeArrowheads="1"/>
              </p:cNvSpPr>
              <p:nvPr/>
            </p:nvSpPr>
            <p:spPr bwMode="auto">
              <a:xfrm>
                <a:off x="7783220" y="13102579"/>
                <a:ext cx="784544" cy="709340"/>
              </a:xfrm>
              <a:prstGeom prst="roundRect">
                <a:avLst>
                  <a:gd name="adj" fmla="val 16667"/>
                </a:avLst>
              </a:prstGeom>
              <a:solidFill>
                <a:srgbClr val="9DD0F3"/>
              </a:solidFill>
              <a:ln w="12700">
                <a:solidFill>
                  <a:srgbClr val="7F1C7D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74" name="AutoShape 109"/>
              <p:cNvSpPr>
                <a:spLocks noChangeArrowheads="1"/>
              </p:cNvSpPr>
              <p:nvPr/>
            </p:nvSpPr>
            <p:spPr bwMode="auto">
              <a:xfrm>
                <a:off x="7887846" y="13384533"/>
                <a:ext cx="520013" cy="24520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75" name="Text Box 110"/>
              <p:cNvSpPr txBox="1">
                <a:spLocks noChangeArrowheads="1"/>
              </p:cNvSpPr>
              <p:nvPr/>
            </p:nvSpPr>
            <p:spPr bwMode="auto">
              <a:xfrm>
                <a:off x="7859687" y="13433773"/>
                <a:ext cx="548172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92088" indent="-192088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buFont typeface="Wingdings" charset="2"/>
                  <a:buNone/>
                </a:pPr>
                <a:r>
                  <a:rPr lang="en-US" altLang="en-US" sz="1100" dirty="0">
                    <a:solidFill>
                      <a:srgbClr val="008000"/>
                    </a:solidFill>
                    <a:latin typeface="Calibri" charset="0"/>
                  </a:rPr>
                  <a:t>App</a:t>
                </a: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848600" y="13165723"/>
                <a:ext cx="726300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smtClean="0">
                    <a:solidFill>
                      <a:schemeClr val="bg1"/>
                    </a:solidFill>
                  </a:rPr>
                  <a:t>Container</a:t>
                </a:r>
                <a:endParaRPr 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3264824" y="10919399"/>
              <a:ext cx="791680" cy="709340"/>
              <a:chOff x="7783220" y="13102579"/>
              <a:chExt cx="791680" cy="709340"/>
            </a:xfrm>
          </p:grpSpPr>
          <p:sp>
            <p:nvSpPr>
              <p:cNvPr id="69" name="AutoShape 108"/>
              <p:cNvSpPr>
                <a:spLocks noChangeArrowheads="1"/>
              </p:cNvSpPr>
              <p:nvPr/>
            </p:nvSpPr>
            <p:spPr bwMode="auto">
              <a:xfrm>
                <a:off x="7783220" y="13102579"/>
                <a:ext cx="784544" cy="709340"/>
              </a:xfrm>
              <a:prstGeom prst="roundRect">
                <a:avLst>
                  <a:gd name="adj" fmla="val 16667"/>
                </a:avLst>
              </a:prstGeom>
              <a:solidFill>
                <a:srgbClr val="9DD0F3"/>
              </a:solidFill>
              <a:ln w="12700">
                <a:solidFill>
                  <a:srgbClr val="7F1C7D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70" name="AutoShape 109"/>
              <p:cNvSpPr>
                <a:spLocks noChangeArrowheads="1"/>
              </p:cNvSpPr>
              <p:nvPr/>
            </p:nvSpPr>
            <p:spPr bwMode="auto">
              <a:xfrm>
                <a:off x="7887846" y="13384533"/>
                <a:ext cx="520013" cy="24520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71" name="Text Box 110"/>
              <p:cNvSpPr txBox="1">
                <a:spLocks noChangeArrowheads="1"/>
              </p:cNvSpPr>
              <p:nvPr/>
            </p:nvSpPr>
            <p:spPr bwMode="auto">
              <a:xfrm>
                <a:off x="7859687" y="13433773"/>
                <a:ext cx="548172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92088" indent="-192088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buFont typeface="Wingdings" charset="2"/>
                  <a:buNone/>
                </a:pPr>
                <a:r>
                  <a:rPr lang="en-US" altLang="en-US" sz="1100" dirty="0">
                    <a:solidFill>
                      <a:srgbClr val="008000"/>
                    </a:solidFill>
                    <a:latin typeface="Calibri" charset="0"/>
                  </a:rPr>
                  <a:t>App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7848600" y="13165723"/>
                <a:ext cx="726300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smtClean="0">
                    <a:solidFill>
                      <a:schemeClr val="bg1"/>
                    </a:solidFill>
                  </a:rPr>
                  <a:t>Container</a:t>
                </a:r>
                <a:endParaRPr lang="en-US" sz="11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5" name="Picture 6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291" y="11966205"/>
              <a:ext cx="604035" cy="556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Line 127"/>
            <p:cNvSpPr>
              <a:spLocks noChangeShapeType="1"/>
            </p:cNvSpPr>
            <p:nvPr/>
          </p:nvSpPr>
          <p:spPr bwMode="auto">
            <a:xfrm>
              <a:off x="1961871" y="11628416"/>
              <a:ext cx="465217" cy="596489"/>
            </a:xfrm>
            <a:prstGeom prst="line">
              <a:avLst/>
            </a:prstGeom>
            <a:noFill/>
            <a:ln w="6350">
              <a:solidFill>
                <a:srgbClr val="00649D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27"/>
            <p:cNvSpPr>
              <a:spLocks noChangeShapeType="1"/>
            </p:cNvSpPr>
            <p:nvPr/>
          </p:nvSpPr>
          <p:spPr bwMode="auto">
            <a:xfrm flipH="1">
              <a:off x="2654313" y="11654298"/>
              <a:ext cx="13291" cy="435355"/>
            </a:xfrm>
            <a:prstGeom prst="line">
              <a:avLst/>
            </a:prstGeom>
            <a:noFill/>
            <a:ln w="6350">
              <a:solidFill>
                <a:srgbClr val="00649D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27"/>
            <p:cNvSpPr>
              <a:spLocks noChangeShapeType="1"/>
            </p:cNvSpPr>
            <p:nvPr/>
          </p:nvSpPr>
          <p:spPr bwMode="auto">
            <a:xfrm flipH="1">
              <a:off x="2923035" y="11712878"/>
              <a:ext cx="575309" cy="512027"/>
            </a:xfrm>
            <a:prstGeom prst="line">
              <a:avLst/>
            </a:prstGeom>
            <a:noFill/>
            <a:ln w="6350">
              <a:solidFill>
                <a:srgbClr val="00649D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87261" y="2394712"/>
            <a:ext cx="2988166" cy="1862193"/>
            <a:chOff x="1279034" y="10919399"/>
            <a:chExt cx="2988166" cy="1862193"/>
          </a:xfrm>
        </p:grpSpPr>
        <p:sp>
          <p:nvSpPr>
            <p:cNvPr id="82" name="Rounded Rectangle 81"/>
            <p:cNvSpPr>
              <a:spLocks noChangeArrowheads="1"/>
            </p:cNvSpPr>
            <p:nvPr/>
          </p:nvSpPr>
          <p:spPr bwMode="auto">
            <a:xfrm>
              <a:off x="1279034" y="11074110"/>
              <a:ext cx="2988166" cy="1697629"/>
            </a:xfrm>
            <a:prstGeom prst="roundRect">
              <a:avLst>
                <a:gd name="adj" fmla="val 16667"/>
              </a:avLst>
            </a:prstGeom>
            <a:solidFill>
              <a:srgbClr val="DADCEC"/>
            </a:solidFill>
            <a:ln w="9525">
              <a:solidFill>
                <a:srgbClr val="98B954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endParaRPr lang="en-US" altLang="en-US" sz="9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83" name="Text Box 54"/>
            <p:cNvSpPr txBox="1">
              <a:spLocks noChangeArrowheads="1"/>
            </p:cNvSpPr>
            <p:nvPr/>
          </p:nvSpPr>
          <p:spPr bwMode="auto">
            <a:xfrm>
              <a:off x="2016255" y="12473815"/>
              <a:ext cx="20039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lang="en-US" altLang="en-US" sz="1400" dirty="0" smtClean="0">
                  <a:solidFill>
                    <a:srgbClr val="000000"/>
                  </a:solidFill>
                  <a:latin typeface="Calibri" charset="0"/>
                </a:rPr>
                <a:t>Cloud Compute Host</a:t>
              </a:r>
              <a:endParaRPr lang="en-US" altLang="en-US" sz="1400" dirty="0">
                <a:solidFill>
                  <a:srgbClr val="000000"/>
                </a:solidFill>
                <a:latin typeface="Calibri" charset="0"/>
              </a:endParaRPr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1533526" y="10919399"/>
              <a:ext cx="791680" cy="709340"/>
              <a:chOff x="7783220" y="13102579"/>
              <a:chExt cx="791680" cy="709340"/>
            </a:xfrm>
          </p:grpSpPr>
          <p:sp>
            <p:nvSpPr>
              <p:cNvPr id="99" name="AutoShape 108"/>
              <p:cNvSpPr>
                <a:spLocks noChangeArrowheads="1"/>
              </p:cNvSpPr>
              <p:nvPr/>
            </p:nvSpPr>
            <p:spPr bwMode="auto">
              <a:xfrm>
                <a:off x="7783220" y="13102579"/>
                <a:ext cx="784544" cy="709340"/>
              </a:xfrm>
              <a:prstGeom prst="roundRect">
                <a:avLst>
                  <a:gd name="adj" fmla="val 16667"/>
                </a:avLst>
              </a:prstGeom>
              <a:solidFill>
                <a:srgbClr val="9DD0F3"/>
              </a:solidFill>
              <a:ln w="12700">
                <a:solidFill>
                  <a:srgbClr val="7F1C7D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100" name="AutoShape 109"/>
              <p:cNvSpPr>
                <a:spLocks noChangeArrowheads="1"/>
              </p:cNvSpPr>
              <p:nvPr/>
            </p:nvSpPr>
            <p:spPr bwMode="auto">
              <a:xfrm>
                <a:off x="7887846" y="13384533"/>
                <a:ext cx="520013" cy="24520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101" name="Text Box 110"/>
              <p:cNvSpPr txBox="1">
                <a:spLocks noChangeArrowheads="1"/>
              </p:cNvSpPr>
              <p:nvPr/>
            </p:nvSpPr>
            <p:spPr bwMode="auto">
              <a:xfrm>
                <a:off x="7859687" y="13433773"/>
                <a:ext cx="548172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92088" indent="-192088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buFont typeface="Wingdings" charset="2"/>
                  <a:buNone/>
                </a:pPr>
                <a:r>
                  <a:rPr lang="en-US" altLang="en-US" sz="1100" dirty="0">
                    <a:solidFill>
                      <a:srgbClr val="008000"/>
                    </a:solidFill>
                    <a:latin typeface="Calibri" charset="0"/>
                  </a:rPr>
                  <a:t>App</a:t>
                </a: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7848600" y="13165723"/>
                <a:ext cx="726300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dirty="0" smtClean="0">
                    <a:solidFill>
                      <a:schemeClr val="bg1"/>
                    </a:solidFill>
                  </a:rPr>
                  <a:t>Container</a:t>
                </a:r>
                <a:endParaRPr lang="en-US" sz="11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2396677" y="10944958"/>
              <a:ext cx="791680" cy="709340"/>
              <a:chOff x="7783220" y="13102579"/>
              <a:chExt cx="791680" cy="709340"/>
            </a:xfrm>
          </p:grpSpPr>
          <p:sp>
            <p:nvSpPr>
              <p:cNvPr id="95" name="AutoShape 108"/>
              <p:cNvSpPr>
                <a:spLocks noChangeArrowheads="1"/>
              </p:cNvSpPr>
              <p:nvPr/>
            </p:nvSpPr>
            <p:spPr bwMode="auto">
              <a:xfrm>
                <a:off x="7783220" y="13102579"/>
                <a:ext cx="784544" cy="709340"/>
              </a:xfrm>
              <a:prstGeom prst="roundRect">
                <a:avLst>
                  <a:gd name="adj" fmla="val 16667"/>
                </a:avLst>
              </a:prstGeom>
              <a:solidFill>
                <a:srgbClr val="9DD0F3"/>
              </a:solidFill>
              <a:ln w="12700">
                <a:solidFill>
                  <a:srgbClr val="7F1C7D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96" name="AutoShape 109"/>
              <p:cNvSpPr>
                <a:spLocks noChangeArrowheads="1"/>
              </p:cNvSpPr>
              <p:nvPr/>
            </p:nvSpPr>
            <p:spPr bwMode="auto">
              <a:xfrm>
                <a:off x="7887846" y="13384533"/>
                <a:ext cx="520013" cy="24520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97" name="Text Box 110"/>
              <p:cNvSpPr txBox="1">
                <a:spLocks noChangeArrowheads="1"/>
              </p:cNvSpPr>
              <p:nvPr/>
            </p:nvSpPr>
            <p:spPr bwMode="auto">
              <a:xfrm>
                <a:off x="7859687" y="13433773"/>
                <a:ext cx="548172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92088" indent="-192088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buFont typeface="Wingdings" charset="2"/>
                  <a:buNone/>
                </a:pPr>
                <a:r>
                  <a:rPr lang="en-US" altLang="en-US" sz="1100" dirty="0">
                    <a:solidFill>
                      <a:srgbClr val="008000"/>
                    </a:solidFill>
                    <a:latin typeface="Calibri" charset="0"/>
                  </a:rPr>
                  <a:t>App</a:t>
                </a: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7848600" y="13165723"/>
                <a:ext cx="726300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smtClean="0">
                    <a:solidFill>
                      <a:schemeClr val="bg1"/>
                    </a:solidFill>
                  </a:rPr>
                  <a:t>Container</a:t>
                </a:r>
                <a:endParaRPr lang="en-US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3264824" y="10919399"/>
              <a:ext cx="791680" cy="709340"/>
              <a:chOff x="7783220" y="13102579"/>
              <a:chExt cx="791680" cy="709340"/>
            </a:xfrm>
          </p:grpSpPr>
          <p:sp>
            <p:nvSpPr>
              <p:cNvPr id="91" name="AutoShape 108"/>
              <p:cNvSpPr>
                <a:spLocks noChangeArrowheads="1"/>
              </p:cNvSpPr>
              <p:nvPr/>
            </p:nvSpPr>
            <p:spPr bwMode="auto">
              <a:xfrm>
                <a:off x="7783220" y="13102579"/>
                <a:ext cx="784544" cy="709340"/>
              </a:xfrm>
              <a:prstGeom prst="roundRect">
                <a:avLst>
                  <a:gd name="adj" fmla="val 16667"/>
                </a:avLst>
              </a:prstGeom>
              <a:solidFill>
                <a:srgbClr val="9DD0F3"/>
              </a:solidFill>
              <a:ln w="12700">
                <a:solidFill>
                  <a:srgbClr val="7F1C7D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92" name="AutoShape 109"/>
              <p:cNvSpPr>
                <a:spLocks noChangeArrowheads="1"/>
              </p:cNvSpPr>
              <p:nvPr/>
            </p:nvSpPr>
            <p:spPr bwMode="auto">
              <a:xfrm>
                <a:off x="7887846" y="13384533"/>
                <a:ext cx="520013" cy="245203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lIns="0" rIns="0" anchor="ctr"/>
              <a:lstStyle>
                <a:lvl1pPr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defTabSz="4572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93" name="Text Box 110"/>
              <p:cNvSpPr txBox="1">
                <a:spLocks noChangeArrowheads="1"/>
              </p:cNvSpPr>
              <p:nvPr/>
            </p:nvSpPr>
            <p:spPr bwMode="auto">
              <a:xfrm>
                <a:off x="7859687" y="13433773"/>
                <a:ext cx="548172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92088" indent="-192088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>
                  <a:buFont typeface="Wingdings" charset="2"/>
                  <a:buNone/>
                </a:pPr>
                <a:r>
                  <a:rPr lang="en-US" altLang="en-US" sz="1100" dirty="0">
                    <a:solidFill>
                      <a:srgbClr val="008000"/>
                    </a:solidFill>
                    <a:latin typeface="Calibri" charset="0"/>
                  </a:rPr>
                  <a:t>App</a:t>
                </a: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7848600" y="13165723"/>
                <a:ext cx="726300" cy="1692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smtClean="0">
                    <a:solidFill>
                      <a:schemeClr val="bg1"/>
                    </a:solidFill>
                  </a:rPr>
                  <a:t>Container</a:t>
                </a:r>
                <a:endParaRPr lang="en-US" sz="11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87" name="Picture 6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291" y="11966205"/>
              <a:ext cx="604035" cy="556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" name="Line 127"/>
            <p:cNvSpPr>
              <a:spLocks noChangeShapeType="1"/>
            </p:cNvSpPr>
            <p:nvPr/>
          </p:nvSpPr>
          <p:spPr bwMode="auto">
            <a:xfrm>
              <a:off x="1961871" y="11628416"/>
              <a:ext cx="465217" cy="596489"/>
            </a:xfrm>
            <a:prstGeom prst="line">
              <a:avLst/>
            </a:prstGeom>
            <a:noFill/>
            <a:ln w="6350">
              <a:solidFill>
                <a:srgbClr val="00649D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27"/>
            <p:cNvSpPr>
              <a:spLocks noChangeShapeType="1"/>
            </p:cNvSpPr>
            <p:nvPr/>
          </p:nvSpPr>
          <p:spPr bwMode="auto">
            <a:xfrm flipH="1">
              <a:off x="2654313" y="11654298"/>
              <a:ext cx="13291" cy="435355"/>
            </a:xfrm>
            <a:prstGeom prst="line">
              <a:avLst/>
            </a:prstGeom>
            <a:noFill/>
            <a:ln w="6350">
              <a:solidFill>
                <a:srgbClr val="00649D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27"/>
            <p:cNvSpPr>
              <a:spLocks noChangeShapeType="1"/>
            </p:cNvSpPr>
            <p:nvPr/>
          </p:nvSpPr>
          <p:spPr bwMode="auto">
            <a:xfrm flipH="1">
              <a:off x="2923035" y="11712878"/>
              <a:ext cx="575309" cy="512027"/>
            </a:xfrm>
            <a:prstGeom prst="line">
              <a:avLst/>
            </a:prstGeom>
            <a:noFill/>
            <a:ln w="6350">
              <a:solidFill>
                <a:srgbClr val="00649D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3" name="Picture 105" descr="https://camo.githubusercontent.com/5591c5caebe005c7c95f5e60e38562c8e095a4f5/687474703a2f2f75706c6f61642e77696b696d656469612e6f72672f77696b6970656469612f636f6d6d6f6e732f372f37392f446f636b65725f253238636f6e7461696e65725f656e67696e652532395f6c6f676f2e706e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94" b="-11786"/>
          <a:stretch>
            <a:fillRect/>
          </a:stretch>
        </p:blipFill>
        <p:spPr bwMode="auto">
          <a:xfrm>
            <a:off x="642720" y="3496845"/>
            <a:ext cx="576019" cy="388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5" name="Straight Arrow Connector 104"/>
          <p:cNvCxnSpPr>
            <a:endCxn id="15" idx="2"/>
          </p:cNvCxnSpPr>
          <p:nvPr/>
        </p:nvCxnSpPr>
        <p:spPr>
          <a:xfrm flipV="1">
            <a:off x="3485429" y="3646070"/>
            <a:ext cx="1394638" cy="206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3899688" y="3211911"/>
            <a:ext cx="354598" cy="33590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5439429" y="2696707"/>
            <a:ext cx="354598" cy="33590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6321963" y="3214661"/>
            <a:ext cx="354598" cy="33590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6936494" y="1758053"/>
            <a:ext cx="354598" cy="33590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4535728" y="2454587"/>
            <a:ext cx="354598" cy="33590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3" name="Oval 112"/>
          <p:cNvSpPr/>
          <p:nvPr/>
        </p:nvSpPr>
        <p:spPr>
          <a:xfrm>
            <a:off x="7280511" y="3167196"/>
            <a:ext cx="354598" cy="33590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0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Sanity: Mind the Gap...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1616076"/>
            <a:ext cx="8686800" cy="46323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Considering ONLY storage-closed loop functions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reads data from storage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writes result back to the storage</a:t>
            </a:r>
          </a:p>
          <a:p>
            <a:pPr lvl="1"/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 E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xternal stimuli are avoided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 stimulate external events like sending email, slack, SMS etc. </a:t>
            </a:r>
            <a:endParaRPr lang="en-US" dirty="0"/>
          </a:p>
          <a:p>
            <a:endParaRPr lang="en-US" dirty="0" smtClean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90230"/>
            <a:ext cx="2514600" cy="102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35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5141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 Use </a:t>
            </a:r>
            <a:r>
              <a:rPr lang="en-US" dirty="0" err="1" smtClean="0">
                <a:latin typeface="Al Bayan Plain" charset="-78"/>
                <a:ea typeface="Al Bayan Plain" charset="-78"/>
                <a:cs typeface="Al Bayan Plain" charset="-78"/>
              </a:rPr>
              <a:t>case:Architecture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n 68"/>
          <p:cNvSpPr/>
          <p:nvPr/>
        </p:nvSpPr>
        <p:spPr>
          <a:xfrm>
            <a:off x="5507832" y="4404516"/>
            <a:ext cx="1171575" cy="75723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Storage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System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904080" y="3147214"/>
            <a:ext cx="3443288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1061243" y="3318665"/>
            <a:ext cx="628650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Filtering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104230" y="3318664"/>
            <a:ext cx="807244" cy="600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PoV</a:t>
            </a:r>
            <a:r>
              <a:rPr lang="en-US" sz="1200" dirty="0" smtClean="0">
                <a:solidFill>
                  <a:schemeClr val="tx1"/>
                </a:solidFill>
              </a:rPr>
              <a:t> Annotation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325811" y="3318664"/>
            <a:ext cx="957264" cy="471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Checksum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689893" y="3575832"/>
            <a:ext cx="41433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911474" y="3556775"/>
            <a:ext cx="41433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724400" y="2632864"/>
            <a:ext cx="2503086" cy="1438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74018" y="3147214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Indexing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197797" y="2711515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Short-circuiting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97797" y="3447251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Serverless</a:t>
            </a:r>
            <a:r>
              <a:rPr lang="en-US" sz="1200" dirty="0" smtClean="0">
                <a:solidFill>
                  <a:schemeClr val="tx1"/>
                </a:solidFill>
              </a:rPr>
              <a:t> controller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0" name="Elbow Connector 79"/>
          <p:cNvCxnSpPr/>
          <p:nvPr/>
        </p:nvCxnSpPr>
        <p:spPr>
          <a:xfrm flipV="1">
            <a:off x="5745956" y="2947259"/>
            <a:ext cx="451841" cy="4356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/>
          <p:nvPr/>
        </p:nvCxnSpPr>
        <p:spPr>
          <a:xfrm>
            <a:off x="5745956" y="3382958"/>
            <a:ext cx="439936" cy="30003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7809986" y="3459276"/>
                <a:ext cx="28943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986" y="3459276"/>
                <a:ext cx="289438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Arrow Connector 82"/>
          <p:cNvCxnSpPr/>
          <p:nvPr/>
        </p:nvCxnSpPr>
        <p:spPr>
          <a:xfrm flipV="1">
            <a:off x="7069735" y="3674720"/>
            <a:ext cx="740251" cy="82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endCxn id="71" idx="4"/>
          </p:cNvCxnSpPr>
          <p:nvPr/>
        </p:nvCxnSpPr>
        <p:spPr>
          <a:xfrm flipH="1">
            <a:off x="6679407" y="2947259"/>
            <a:ext cx="390328" cy="1835876"/>
          </a:xfrm>
          <a:prstGeom prst="bentConnector3">
            <a:avLst>
              <a:gd name="adj1" fmla="val -5856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3" idx="3"/>
          </p:cNvCxnSpPr>
          <p:nvPr/>
        </p:nvCxnSpPr>
        <p:spPr>
          <a:xfrm>
            <a:off x="4347368" y="3604414"/>
            <a:ext cx="37703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873307" y="2692500"/>
            <a:ext cx="1249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Data curation</a:t>
            </a:r>
            <a:endParaRPr lang="en-US" sz="1400" dirty="0"/>
          </a:p>
        </p:txBody>
      </p:sp>
      <p:cxnSp>
        <p:nvCxnSpPr>
          <p:cNvPr id="88" name="Elbow Connector 87"/>
          <p:cNvCxnSpPr>
            <a:stCxn id="71" idx="2"/>
            <a:endCxn id="73" idx="2"/>
          </p:cNvCxnSpPr>
          <p:nvPr/>
        </p:nvCxnSpPr>
        <p:spPr>
          <a:xfrm rot="10800000">
            <a:off x="2625724" y="4061615"/>
            <a:ext cx="2882108" cy="72152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56452" y="4537904"/>
            <a:ext cx="116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New data event</a:t>
            </a:r>
            <a:endParaRPr lang="en-US" sz="1200" dirty="0"/>
          </a:p>
        </p:txBody>
      </p:sp>
      <p:cxnSp>
        <p:nvCxnSpPr>
          <p:cNvPr id="90" name="Straight Arrow Connector 89"/>
          <p:cNvCxnSpPr/>
          <p:nvPr/>
        </p:nvCxnSpPr>
        <p:spPr>
          <a:xfrm flipV="1">
            <a:off x="3960019" y="5047452"/>
            <a:ext cx="1547813" cy="142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Vertical Scroll 90"/>
          <p:cNvSpPr/>
          <p:nvPr/>
        </p:nvSpPr>
        <p:spPr>
          <a:xfrm>
            <a:off x="3407021" y="4895535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D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cxnSp>
        <p:nvCxnSpPr>
          <p:cNvPr id="92" name="Elbow Connector 91"/>
          <p:cNvCxnSpPr/>
          <p:nvPr/>
        </p:nvCxnSpPr>
        <p:spPr>
          <a:xfrm flipH="1">
            <a:off x="6706291" y="3674720"/>
            <a:ext cx="1393133" cy="1387019"/>
          </a:xfrm>
          <a:prstGeom prst="bentConnector3">
            <a:avLst>
              <a:gd name="adj1" fmla="val -1640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309987" y="2263729"/>
            <a:ext cx="1508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Sanity Controller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947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020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 Use case: </a:t>
            </a:r>
            <a:r>
              <a:rPr lang="en-US" dirty="0" err="1">
                <a:latin typeface="Al Bayan Plain" charset="-78"/>
                <a:ea typeface="Al Bayan Plain" charset="-78"/>
                <a:cs typeface="Al Bayan Plain" charset="-78"/>
              </a:rPr>
              <a:t>PoV</a:t>
            </a:r>
            <a:r>
              <a:rPr lang="en-US" dirty="0">
                <a:latin typeface="Al Bayan Plain" charset="-78"/>
                <a:ea typeface="Al Bayan Plain" charset="-78"/>
                <a:cs typeface="Al Bayan Plain" charset="-78"/>
              </a:rPr>
              <a:t> based de-duplication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n 68"/>
          <p:cNvSpPr/>
          <p:nvPr/>
        </p:nvSpPr>
        <p:spPr>
          <a:xfrm>
            <a:off x="5507832" y="4404516"/>
            <a:ext cx="1171575" cy="75723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Storage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System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904080" y="3147214"/>
            <a:ext cx="3443288" cy="9144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1061243" y="3318665"/>
            <a:ext cx="628650" cy="47148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Filtering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104230" y="3318664"/>
            <a:ext cx="807244" cy="60007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PoV</a:t>
            </a:r>
            <a:r>
              <a:rPr lang="en-US" sz="1200" dirty="0" smtClean="0">
                <a:solidFill>
                  <a:schemeClr val="tx1"/>
                </a:solidFill>
              </a:rPr>
              <a:t> Annotation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325811" y="3318664"/>
            <a:ext cx="957264" cy="47148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Checksum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689893" y="3575832"/>
            <a:ext cx="41433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911474" y="3556775"/>
            <a:ext cx="41433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724400" y="2632864"/>
            <a:ext cx="2503086" cy="1438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74018" y="3147214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Indexing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197797" y="2711515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Short-circuiting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97797" y="3447251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Serverless</a:t>
            </a:r>
            <a:r>
              <a:rPr lang="en-US" sz="1200" dirty="0" smtClean="0">
                <a:solidFill>
                  <a:schemeClr val="tx1"/>
                </a:solidFill>
              </a:rPr>
              <a:t> controller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0" name="Elbow Connector 79"/>
          <p:cNvCxnSpPr/>
          <p:nvPr/>
        </p:nvCxnSpPr>
        <p:spPr>
          <a:xfrm flipV="1">
            <a:off x="5745956" y="2947259"/>
            <a:ext cx="451841" cy="4356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/>
          <p:nvPr/>
        </p:nvCxnSpPr>
        <p:spPr>
          <a:xfrm>
            <a:off x="5745956" y="3382958"/>
            <a:ext cx="439936" cy="30003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7809986" y="3459276"/>
                <a:ext cx="28943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986" y="3459276"/>
                <a:ext cx="289438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Arrow Connector 82"/>
          <p:cNvCxnSpPr/>
          <p:nvPr/>
        </p:nvCxnSpPr>
        <p:spPr>
          <a:xfrm flipV="1">
            <a:off x="7069735" y="3674720"/>
            <a:ext cx="740251" cy="82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endCxn id="71" idx="4"/>
          </p:cNvCxnSpPr>
          <p:nvPr/>
        </p:nvCxnSpPr>
        <p:spPr>
          <a:xfrm flipH="1">
            <a:off x="6679407" y="2947259"/>
            <a:ext cx="390328" cy="1835876"/>
          </a:xfrm>
          <a:prstGeom prst="bentConnector3">
            <a:avLst>
              <a:gd name="adj1" fmla="val -5856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3" idx="3"/>
          </p:cNvCxnSpPr>
          <p:nvPr/>
        </p:nvCxnSpPr>
        <p:spPr>
          <a:xfrm>
            <a:off x="4347368" y="3604414"/>
            <a:ext cx="37703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873307" y="2692500"/>
            <a:ext cx="1249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Data curation</a:t>
            </a:r>
            <a:endParaRPr lang="en-US" sz="1400" dirty="0"/>
          </a:p>
        </p:txBody>
      </p:sp>
      <p:cxnSp>
        <p:nvCxnSpPr>
          <p:cNvPr id="88" name="Elbow Connector 87"/>
          <p:cNvCxnSpPr>
            <a:stCxn id="71" idx="2"/>
            <a:endCxn id="73" idx="2"/>
          </p:cNvCxnSpPr>
          <p:nvPr/>
        </p:nvCxnSpPr>
        <p:spPr>
          <a:xfrm rot="10800000">
            <a:off x="2625724" y="4061615"/>
            <a:ext cx="2882108" cy="72152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56452" y="4537904"/>
            <a:ext cx="116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New data event</a:t>
            </a:r>
            <a:endParaRPr lang="en-US" sz="1200" dirty="0"/>
          </a:p>
        </p:txBody>
      </p:sp>
      <p:cxnSp>
        <p:nvCxnSpPr>
          <p:cNvPr id="90" name="Straight Arrow Connector 89"/>
          <p:cNvCxnSpPr/>
          <p:nvPr/>
        </p:nvCxnSpPr>
        <p:spPr>
          <a:xfrm flipV="1">
            <a:off x="3960019" y="5047452"/>
            <a:ext cx="1547813" cy="142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Vertical Scroll 90"/>
          <p:cNvSpPr/>
          <p:nvPr/>
        </p:nvSpPr>
        <p:spPr>
          <a:xfrm>
            <a:off x="3407021" y="4895535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D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cxnSp>
        <p:nvCxnSpPr>
          <p:cNvPr id="92" name="Elbow Connector 91"/>
          <p:cNvCxnSpPr/>
          <p:nvPr/>
        </p:nvCxnSpPr>
        <p:spPr>
          <a:xfrm flipH="1">
            <a:off x="6706291" y="3674720"/>
            <a:ext cx="1393133" cy="1387019"/>
          </a:xfrm>
          <a:prstGeom prst="bentConnector3">
            <a:avLst>
              <a:gd name="adj1" fmla="val -1640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309987" y="2263729"/>
            <a:ext cx="1508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Sanity Controller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21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 Use case: </a:t>
            </a:r>
            <a:r>
              <a:rPr lang="en-US" dirty="0" err="1" smtClean="0">
                <a:latin typeface="Al Bayan Plain" charset="-78"/>
                <a:ea typeface="Al Bayan Plain" charset="-78"/>
                <a:cs typeface="Al Bayan Plain" charset="-78"/>
              </a:rPr>
              <a:t>PoV</a:t>
            </a:r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 based de-duplication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4800" y="2570865"/>
            <a:ext cx="2438400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rIns="0" rtlCol="0">
            <a:spAutoFit/>
          </a:bodyPr>
          <a:lstStyle/>
          <a:p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{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err="1" smtClean="0">
                <a:latin typeface="Calibri" charset="0"/>
                <a:ea typeface="Calibri" charset="0"/>
                <a:cs typeface="Calibri" charset="0"/>
              </a:rPr>
              <a:t>metadata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:{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namespace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 "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dev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mysql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",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err="1" smtClean="0">
                <a:latin typeface="Calibri" charset="0"/>
                <a:ea typeface="Calibri" charset="0"/>
                <a:cs typeface="Calibri" charset="0"/>
              </a:rPr>
              <a:t>crawl-time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 "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2017-03-11T17:04:42”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...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},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err="1" smtClean="0">
                <a:latin typeface="Calibri" charset="0"/>
                <a:ea typeface="Calibri" charset="0"/>
                <a:cs typeface="Calibri" charset="0"/>
              </a:rPr>
              <a:t>file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:{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err="1" smtClean="0">
                <a:latin typeface="Calibri" charset="0"/>
                <a:ea typeface="Calibri" charset="0"/>
                <a:cs typeface="Calibri" charset="0"/>
              </a:rPr>
              <a:t>name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 "/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etc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hosts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",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atime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 "1459243509",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err="1" smtClean="0">
                <a:latin typeface="Calibri" charset="0"/>
                <a:ea typeface="Calibri" charset="0"/>
                <a:cs typeface="Calibri" charset="0"/>
              </a:rPr>
              <a:t>mtime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 "1459243509",...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}</a:t>
            </a: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packages:{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name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"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coreutils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",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version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"0.5.8-2.1ubuntu2",...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}... </a:t>
            </a: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} </a:t>
            </a:r>
            <a:endParaRPr lang="en-US" sz="1200" dirty="0">
              <a:latin typeface="Calibri" charset="0"/>
              <a:ea typeface="Calibri" charset="0"/>
              <a:cs typeface="Calibri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2570864"/>
            <a:ext cx="2438400" cy="2400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rIns="0" rtlCol="0">
            <a:spAutoFit/>
          </a:bodyPr>
          <a:lstStyle/>
          <a:p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{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err="1" smtClean="0">
                <a:latin typeface="Calibri" charset="0"/>
                <a:ea typeface="Calibri" charset="0"/>
                <a:cs typeface="Calibri" charset="0"/>
              </a:rPr>
              <a:t>metadata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:{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namespace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 "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dev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mysql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",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err="1" smtClean="0">
                <a:latin typeface="Calibri" charset="0"/>
                <a:ea typeface="Calibri" charset="0"/>
                <a:cs typeface="Calibri" charset="0"/>
              </a:rPr>
              <a:t>crawl-time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 "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2017-03-11T17:04:42”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...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},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packages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:{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name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"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coreutils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",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version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"0.5.8-2.1ubuntu2",...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}... </a:t>
            </a: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} </a:t>
            </a:r>
            <a:endParaRPr lang="en-US" sz="1200" dirty="0">
              <a:latin typeface="Calibri" charset="0"/>
              <a:ea typeface="Calibri" charset="0"/>
              <a:cs typeface="Calibri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2570863"/>
            <a:ext cx="2438400" cy="2400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rIns="0" rtlCol="0">
            <a:spAutoFit/>
          </a:bodyPr>
          <a:lstStyle/>
          <a:p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{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err="1" smtClean="0">
                <a:latin typeface="Calibri" charset="0"/>
                <a:ea typeface="Calibri" charset="0"/>
                <a:cs typeface="Calibri" charset="0"/>
              </a:rPr>
              <a:t>metadata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:{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err="1">
                <a:latin typeface="Calibri" charset="0"/>
                <a:ea typeface="Calibri" charset="0"/>
                <a:cs typeface="Calibri" charset="0"/>
              </a:rPr>
              <a:t>namespace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”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$name$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",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err="1" smtClean="0">
                <a:latin typeface="Calibri" charset="0"/>
                <a:ea typeface="Calibri" charset="0"/>
                <a:cs typeface="Calibri" charset="0"/>
              </a:rPr>
              <a:t>crawl-time</a:t>
            </a:r>
            <a:r>
              <a:rPr lang="mr-IN" sz="1200" dirty="0"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”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$crawl-time$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”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...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1200" dirty="0" smtClean="0">
                <a:latin typeface="Calibri" charset="0"/>
                <a:ea typeface="Calibri" charset="0"/>
                <a:cs typeface="Calibri" charset="0"/>
              </a:rPr>
              <a:t>},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packages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:{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name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"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coreutils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",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version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: "0.5.8-2.1ubuntu2",... </a:t>
            </a:r>
            <a:endParaRPr lang="en-US" sz="12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 }... </a:t>
            </a:r>
          </a:p>
          <a:p>
            <a:r>
              <a:rPr lang="en-US" sz="1200" dirty="0" smtClean="0">
                <a:latin typeface="Calibri" charset="0"/>
                <a:ea typeface="Calibri" charset="0"/>
                <a:cs typeface="Calibri" charset="0"/>
              </a:rPr>
              <a:t>} </a:t>
            </a:r>
            <a:endParaRPr lang="en-US" sz="1200" dirty="0">
              <a:latin typeface="Calibri" charset="0"/>
              <a:ea typeface="Calibri" charset="0"/>
              <a:cs typeface="Calibri" charset="0"/>
            </a:endParaRPr>
          </a:p>
          <a:p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743200" y="3637665"/>
            <a:ext cx="228600" cy="1524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410200" y="3561465"/>
            <a:ext cx="228600" cy="1524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077200" y="3561465"/>
            <a:ext cx="228600" cy="15240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229600" y="3121223"/>
            <a:ext cx="838200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400" dirty="0" smtClean="0"/>
              <a:t>MD5SUM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6044759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Original Data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29000" y="6087541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Filtered Data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71641" y="6075569"/>
            <a:ext cx="224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PoV</a:t>
            </a:r>
            <a:r>
              <a:rPr lang="en-US" dirty="0" smtClean="0"/>
              <a:t> annotated Data</a:t>
            </a:r>
            <a:endParaRPr lang="en-US" dirty="0"/>
          </a:p>
        </p:txBody>
      </p:sp>
      <p:sp>
        <p:nvSpPr>
          <p:cNvPr id="18" name="Folded Corner 17"/>
          <p:cNvSpPr/>
          <p:nvPr/>
        </p:nvSpPr>
        <p:spPr>
          <a:xfrm>
            <a:off x="6705600" y="1571437"/>
            <a:ext cx="1823311" cy="656987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namespace: dev/</a:t>
            </a:r>
            <a:r>
              <a:rPr lang="en-US" sz="1200" dirty="0" err="1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mysql</a:t>
            </a:r>
            <a:endParaRPr lang="en-US" sz="1200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</a:t>
            </a:r>
            <a:r>
              <a:rPr lang="en-US" sz="12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rawl-time: </a:t>
            </a:r>
            <a:r>
              <a:rPr lang="mr-IN" sz="12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2017-03-11T17:04:42</a:t>
            </a:r>
            <a:endParaRPr lang="en-US" sz="12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Lightning Bolt 18"/>
          <p:cNvSpPr/>
          <p:nvPr/>
        </p:nvSpPr>
        <p:spPr>
          <a:xfrm>
            <a:off x="7239000" y="2228424"/>
            <a:ext cx="579895" cy="342439"/>
          </a:xfrm>
          <a:prstGeom prst="lightningBol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 Use case: Controller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n 68"/>
          <p:cNvSpPr/>
          <p:nvPr/>
        </p:nvSpPr>
        <p:spPr>
          <a:xfrm>
            <a:off x="5507832" y="4404516"/>
            <a:ext cx="1171575" cy="75723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Storage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System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904080" y="3147214"/>
            <a:ext cx="3443288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1061243" y="3318665"/>
            <a:ext cx="628650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Filtering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104230" y="3318664"/>
            <a:ext cx="807244" cy="600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PoV</a:t>
            </a:r>
            <a:r>
              <a:rPr lang="en-US" sz="1200" dirty="0" smtClean="0">
                <a:solidFill>
                  <a:schemeClr val="tx1"/>
                </a:solidFill>
              </a:rPr>
              <a:t> Annotation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325811" y="3318664"/>
            <a:ext cx="957264" cy="4714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Checksum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689893" y="3575832"/>
            <a:ext cx="41433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911474" y="3556775"/>
            <a:ext cx="41433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724400" y="2632864"/>
            <a:ext cx="2503086" cy="143828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874018" y="3147214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Indexing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197797" y="2711515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Short-circuiting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97797" y="3447251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Serverless</a:t>
            </a:r>
            <a:r>
              <a:rPr lang="en-US" sz="1200" dirty="0" smtClean="0">
                <a:solidFill>
                  <a:schemeClr val="tx1"/>
                </a:solidFill>
              </a:rPr>
              <a:t> controller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0" name="Elbow Connector 79"/>
          <p:cNvCxnSpPr/>
          <p:nvPr/>
        </p:nvCxnSpPr>
        <p:spPr>
          <a:xfrm flipV="1">
            <a:off x="5745956" y="2947259"/>
            <a:ext cx="451841" cy="435699"/>
          </a:xfrm>
          <a:prstGeom prst="bentConnector3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/>
          <p:nvPr/>
        </p:nvCxnSpPr>
        <p:spPr>
          <a:xfrm>
            <a:off x="5745956" y="3382958"/>
            <a:ext cx="439936" cy="300036"/>
          </a:xfrm>
          <a:prstGeom prst="bentConnector3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7809986" y="3459276"/>
                <a:ext cx="28943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986" y="3459276"/>
                <a:ext cx="289438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Arrow Connector 82"/>
          <p:cNvCxnSpPr/>
          <p:nvPr/>
        </p:nvCxnSpPr>
        <p:spPr>
          <a:xfrm flipV="1">
            <a:off x="7069735" y="3674720"/>
            <a:ext cx="740251" cy="82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endCxn id="71" idx="4"/>
          </p:cNvCxnSpPr>
          <p:nvPr/>
        </p:nvCxnSpPr>
        <p:spPr>
          <a:xfrm flipH="1">
            <a:off x="6679407" y="2947259"/>
            <a:ext cx="390328" cy="1835876"/>
          </a:xfrm>
          <a:prstGeom prst="bentConnector3">
            <a:avLst>
              <a:gd name="adj1" fmla="val -5856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3" idx="3"/>
          </p:cNvCxnSpPr>
          <p:nvPr/>
        </p:nvCxnSpPr>
        <p:spPr>
          <a:xfrm>
            <a:off x="4347368" y="3604414"/>
            <a:ext cx="37703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873307" y="2692500"/>
            <a:ext cx="1249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Data curation</a:t>
            </a:r>
            <a:endParaRPr lang="en-US" sz="1400" dirty="0"/>
          </a:p>
        </p:txBody>
      </p:sp>
      <p:cxnSp>
        <p:nvCxnSpPr>
          <p:cNvPr id="88" name="Elbow Connector 87"/>
          <p:cNvCxnSpPr>
            <a:stCxn id="71" idx="2"/>
            <a:endCxn id="73" idx="2"/>
          </p:cNvCxnSpPr>
          <p:nvPr/>
        </p:nvCxnSpPr>
        <p:spPr>
          <a:xfrm rot="10800000">
            <a:off x="2625724" y="4061615"/>
            <a:ext cx="2882108" cy="72152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56452" y="4537904"/>
            <a:ext cx="116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New data event</a:t>
            </a:r>
            <a:endParaRPr lang="en-US" sz="1200" dirty="0"/>
          </a:p>
        </p:txBody>
      </p:sp>
      <p:cxnSp>
        <p:nvCxnSpPr>
          <p:cNvPr id="90" name="Straight Arrow Connector 89"/>
          <p:cNvCxnSpPr/>
          <p:nvPr/>
        </p:nvCxnSpPr>
        <p:spPr>
          <a:xfrm flipV="1">
            <a:off x="3960019" y="5047452"/>
            <a:ext cx="1547813" cy="142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Vertical Scroll 90"/>
          <p:cNvSpPr/>
          <p:nvPr/>
        </p:nvSpPr>
        <p:spPr>
          <a:xfrm>
            <a:off x="3407021" y="4895535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D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cxnSp>
        <p:nvCxnSpPr>
          <p:cNvPr id="92" name="Elbow Connector 91"/>
          <p:cNvCxnSpPr/>
          <p:nvPr/>
        </p:nvCxnSpPr>
        <p:spPr>
          <a:xfrm flipH="1">
            <a:off x="6706291" y="3674720"/>
            <a:ext cx="1393133" cy="1387019"/>
          </a:xfrm>
          <a:prstGeom prst="bentConnector3">
            <a:avLst>
              <a:gd name="adj1" fmla="val -1640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309987" y="2263729"/>
            <a:ext cx="1508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Sanity Controller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754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 Use case: Controller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333217"/>
              </p:ext>
            </p:extLst>
          </p:nvPr>
        </p:nvGraphicFramePr>
        <p:xfrm>
          <a:off x="3657600" y="2269758"/>
          <a:ext cx="2097090" cy="10816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8545"/>
                <a:gridCol w="1048545"/>
              </a:tblGrid>
              <a:tr h="20184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Function-ID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Sanity Ref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2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f1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ref1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2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f2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ref2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24">
                <a:tc>
                  <a:txBody>
                    <a:bodyPr/>
                    <a:lstStyle/>
                    <a:p>
                      <a:r>
                        <a:rPr lang="mr-IN" sz="1200" dirty="0" smtClean="0"/>
                        <a:t>…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 sz="1200" dirty="0" smtClean="0"/>
                        <a:t>…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07176"/>
              </p:ext>
            </p:extLst>
          </p:nvPr>
        </p:nvGraphicFramePr>
        <p:xfrm>
          <a:off x="6181725" y="1692414"/>
          <a:ext cx="2097090" cy="12645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8545"/>
                <a:gridCol w="1048545"/>
              </a:tblGrid>
              <a:tr h="20184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I/P</a:t>
                      </a:r>
                      <a:r>
                        <a:rPr lang="en-US" sz="1200" b="1" baseline="0" dirty="0" smtClean="0"/>
                        <a:t> checksum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O/P</a:t>
                      </a:r>
                      <a:r>
                        <a:rPr lang="en-US" sz="1200" b="1" baseline="0" dirty="0" smtClean="0"/>
                        <a:t> Reference</a:t>
                      </a:r>
                      <a:endParaRPr lang="en-US" sz="1200" b="1" dirty="0"/>
                    </a:p>
                  </a:txBody>
                  <a:tcPr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2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sha1_data1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out_ref1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2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sha1_data2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out_ref2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24">
                <a:tc>
                  <a:txBody>
                    <a:bodyPr/>
                    <a:lstStyle/>
                    <a:p>
                      <a:r>
                        <a:rPr lang="mr-IN" sz="1200" dirty="0" smtClean="0"/>
                        <a:t>…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 sz="1200" dirty="0" smtClean="0"/>
                        <a:t>…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364143"/>
              </p:ext>
            </p:extLst>
          </p:nvPr>
        </p:nvGraphicFramePr>
        <p:xfrm>
          <a:off x="6181725" y="3078828"/>
          <a:ext cx="2097090" cy="12645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8545"/>
                <a:gridCol w="1048545"/>
              </a:tblGrid>
              <a:tr h="20184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I/P</a:t>
                      </a:r>
                      <a:r>
                        <a:rPr lang="en-US" sz="1200" b="1" baseline="0" dirty="0" smtClean="0"/>
                        <a:t> checksum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O/P</a:t>
                      </a:r>
                      <a:r>
                        <a:rPr lang="en-US" sz="1200" b="1" baseline="0" dirty="0" smtClean="0"/>
                        <a:t> Reference</a:t>
                      </a:r>
                      <a:endParaRPr lang="en-US" sz="1200" b="1" dirty="0"/>
                    </a:p>
                  </a:txBody>
                  <a:tcPr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2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sha1_data1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out_ref1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2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sha1_data2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out_ref2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24">
                <a:tc>
                  <a:txBody>
                    <a:bodyPr/>
                    <a:lstStyle/>
                    <a:p>
                      <a:r>
                        <a:rPr lang="mr-IN" sz="1200" dirty="0" smtClean="0"/>
                        <a:t>…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 sz="1200" dirty="0" smtClean="0"/>
                        <a:t>…</a:t>
                      </a:r>
                      <a:endParaRPr lang="en-US" sz="1200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5754690" y="2638376"/>
            <a:ext cx="171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926140" y="2038301"/>
            <a:ext cx="0" cy="600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926140" y="2038301"/>
            <a:ext cx="25558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926140" y="2928284"/>
            <a:ext cx="0" cy="295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07084" y="3205122"/>
            <a:ext cx="25558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54690" y="2928284"/>
            <a:ext cx="171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78815" y="3886200"/>
            <a:ext cx="2333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278815" y="3657600"/>
            <a:ext cx="2476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8512177" y="2038302"/>
            <a:ext cx="14287" cy="3752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74050" y="2047813"/>
            <a:ext cx="2476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83570" y="2385957"/>
            <a:ext cx="2476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65535" y="1924090"/>
            <a:ext cx="2012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/>
              <a:t>Function Rule </a:t>
            </a:r>
            <a:r>
              <a:rPr lang="en-US" sz="1200" dirty="0" smtClean="0"/>
              <a:t>Map</a:t>
            </a:r>
            <a:endParaRPr lang="en-US" sz="1200" dirty="0"/>
          </a:p>
        </p:txBody>
      </p:sp>
      <p:sp>
        <p:nvSpPr>
          <p:cNvPr id="23" name="Can 22"/>
          <p:cNvSpPr/>
          <p:nvPr/>
        </p:nvSpPr>
        <p:spPr>
          <a:xfrm>
            <a:off x="2058990" y="5321360"/>
            <a:ext cx="1171575" cy="75723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Storage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System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75558" y="3549708"/>
            <a:ext cx="2503086" cy="1438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25176" y="4064058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Indexing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8955" y="3628359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Short-circuiting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48955" y="4364095"/>
            <a:ext cx="871938" cy="4714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Serverless</a:t>
            </a:r>
            <a:r>
              <a:rPr lang="en-US" sz="1200" dirty="0" smtClean="0">
                <a:solidFill>
                  <a:schemeClr val="tx1"/>
                </a:solidFill>
              </a:rPr>
              <a:t> controller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8" name="Elbow Connector 27"/>
          <p:cNvCxnSpPr/>
          <p:nvPr/>
        </p:nvCxnSpPr>
        <p:spPr>
          <a:xfrm flipV="1">
            <a:off x="2297114" y="3864103"/>
            <a:ext cx="451841" cy="4356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>
            <a:off x="2297114" y="4299802"/>
            <a:ext cx="439936" cy="30003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61144" y="4376120"/>
                <a:ext cx="28943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144" y="4376120"/>
                <a:ext cx="289438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 flipV="1">
            <a:off x="3620893" y="4591564"/>
            <a:ext cx="740251" cy="82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flipH="1">
            <a:off x="3230565" y="3864103"/>
            <a:ext cx="390328" cy="1835876"/>
          </a:xfrm>
          <a:prstGeom prst="bentConnector3">
            <a:avLst>
              <a:gd name="adj1" fmla="val -5856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 flipH="1">
            <a:off x="3257449" y="4591564"/>
            <a:ext cx="1393133" cy="1387019"/>
          </a:xfrm>
          <a:prstGeom prst="bentConnector3">
            <a:avLst>
              <a:gd name="adj1" fmla="val -1640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861145" y="3180573"/>
            <a:ext cx="1508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Sanity Controller</a:t>
            </a:r>
            <a:endParaRPr lang="en-US" sz="1400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230565" y="5791200"/>
            <a:ext cx="528161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838200" y="4267200"/>
            <a:ext cx="437358" cy="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539707" y="1341840"/>
            <a:ext cx="1381126" cy="28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Function </a:t>
            </a:r>
            <a:r>
              <a:rPr lang="en-US" sz="1200" dirty="0" err="1" smtClean="0"/>
              <a:t>dupMap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2572545" y="6283382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2 GB Memory for </a:t>
            </a:r>
            <a:r>
              <a:rPr lang="en-US" smtClean="0">
                <a:latin typeface="Calibri" charset="0"/>
                <a:ea typeface="Calibri" charset="0"/>
                <a:cs typeface="Calibri" charset="0"/>
              </a:rPr>
              <a:t>40K unique data entries</a:t>
            </a:r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 Use case: Evaluation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295400"/>
            <a:ext cx="5648721" cy="21394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24200" y="3386365"/>
            <a:ext cx="3429000" cy="37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Sanity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Deduplication</a:t>
            </a:r>
            <a:r>
              <a:rPr lang="en-US" dirty="0" smtClean="0"/>
              <a:t> Overhead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965103"/>
            <a:ext cx="4724400" cy="2235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57500" y="6205783"/>
            <a:ext cx="3429000" cy="37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 </a:t>
            </a:r>
            <a:r>
              <a:rPr lang="en-US" smtClean="0"/>
              <a:t>execution stats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5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Conclusion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9" y="1497656"/>
            <a:ext cx="3094496" cy="10033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Rounded Rectangle 10"/>
          <p:cNvSpPr/>
          <p:nvPr/>
        </p:nvSpPr>
        <p:spPr>
          <a:xfrm>
            <a:off x="255722" y="1447800"/>
            <a:ext cx="5078278" cy="113592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5450" y="1558925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Disaggregation with Cloud functions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Data and Compute are managed independently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9" y="2722469"/>
            <a:ext cx="3048000" cy="1066800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263471" y="2722469"/>
            <a:ext cx="5078278" cy="113592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4140" y="2778692"/>
            <a:ext cx="49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Data events are largely semantically </a:t>
            </a:r>
            <a:r>
              <a:rPr lang="en-US" u="sng" dirty="0" err="1" smtClean="0"/>
              <a:t>equilavent</a:t>
            </a:r>
            <a:endParaRPr lang="en-US" u="sng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Presenting an opportunity to de-duplicate data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263471" y="3981492"/>
            <a:ext cx="5078278" cy="113592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450" y="4043318"/>
            <a:ext cx="49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Cloud functions are commonly deterministic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Presenting an opportunity to de-duplicate data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324" y="3987782"/>
            <a:ext cx="3033845" cy="103440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ounded Rectangle 18"/>
          <p:cNvSpPr/>
          <p:nvPr/>
        </p:nvSpPr>
        <p:spPr>
          <a:xfrm>
            <a:off x="263471" y="5220696"/>
            <a:ext cx="8431078" cy="126808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4140" y="5419159"/>
            <a:ext cx="81612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Cloud functions can be efficiently de-duplicated avoiding their redundant execution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Scale </a:t>
            </a:r>
            <a:r>
              <a:rPr lang="en-US" dirty="0" err="1" smtClean="0"/>
              <a:t>serverless</a:t>
            </a:r>
            <a:r>
              <a:rPr lang="en-US" dirty="0" smtClean="0"/>
              <a:t> platform by requiring less-server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6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Agenda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21458" y="1676400"/>
            <a:ext cx="8465342" cy="4550153"/>
          </a:xfrm>
        </p:spPr>
        <p:txBody>
          <a:bodyPr/>
          <a:lstStyle/>
          <a:p>
            <a:r>
              <a:rPr lang="en-US" sz="2800" dirty="0" smtClean="0">
                <a:latin typeface="Al Bayan Plain" charset="-78"/>
                <a:ea typeface="Al Bayan Plain" charset="-78"/>
                <a:cs typeface="Al Bayan Plain" charset="-78"/>
              </a:rPr>
              <a:t>Background (check)</a:t>
            </a:r>
          </a:p>
          <a:p>
            <a:r>
              <a:rPr lang="en-US" sz="2800" dirty="0" smtClean="0">
                <a:latin typeface="Al Bayan Plain" charset="-78"/>
                <a:ea typeface="Al Bayan Plain" charset="-78"/>
                <a:cs typeface="Al Bayan Plain" charset="-78"/>
              </a:rPr>
              <a:t>Motivation (for Change)</a:t>
            </a:r>
          </a:p>
          <a:p>
            <a:r>
              <a:rPr lang="en-US" sz="2800" dirty="0" smtClean="0">
                <a:latin typeface="Al Bayan Plain" charset="-78"/>
                <a:ea typeface="Al Bayan Plain" charset="-78"/>
                <a:cs typeface="Al Bayan Plain" charset="-78"/>
              </a:rPr>
              <a:t>Sanity Architecture (What, Why and How ?)</a:t>
            </a:r>
          </a:p>
          <a:p>
            <a:r>
              <a:rPr lang="en-US" sz="2800" dirty="0" smtClean="0">
                <a:latin typeface="Al Bayan Plain" charset="-78"/>
                <a:ea typeface="Al Bayan Plain" charset="-78"/>
                <a:cs typeface="Al Bayan Plain" charset="-78"/>
              </a:rPr>
              <a:t>(Validation by) Evaluation</a:t>
            </a:r>
          </a:p>
          <a:p>
            <a:r>
              <a:rPr lang="en-US" sz="2800" dirty="0" smtClean="0">
                <a:latin typeface="Al Bayan Plain" charset="-78"/>
                <a:ea typeface="Al Bayan Plain" charset="-78"/>
                <a:cs typeface="Al Bayan Plain" charset="-78"/>
              </a:rPr>
              <a:t>(Take away) Conclusion</a:t>
            </a:r>
          </a:p>
          <a:p>
            <a:r>
              <a:rPr lang="en-US" sz="2800" dirty="0" smtClean="0">
                <a:latin typeface="Al Bayan Plain" charset="-78"/>
                <a:ea typeface="Al Bayan Plain" charset="-78"/>
                <a:cs typeface="Al Bayan Plain" charset="-78"/>
              </a:rPr>
              <a:t>(Open for) 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3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sz="6000" dirty="0"/>
          </a:p>
          <a:p>
            <a:pPr>
              <a:buFontTx/>
              <a:buNone/>
            </a:pPr>
            <a:r>
              <a:rPr lang="en-US" altLang="en-US" sz="6000" dirty="0"/>
              <a:t>           </a:t>
            </a:r>
            <a:r>
              <a:rPr lang="en-US" altLang="en-US" sz="6000" dirty="0" smtClean="0"/>
              <a:t>Thank You</a:t>
            </a:r>
          </a:p>
          <a:p>
            <a:pPr>
              <a:buNone/>
            </a:pPr>
            <a:r>
              <a:rPr lang="en-US" altLang="en-US" sz="2400" dirty="0" smtClean="0">
                <a:solidFill>
                  <a:srgbClr val="333399"/>
                </a:solidFill>
              </a:rPr>
              <a:t>			Contact </a:t>
            </a:r>
            <a:r>
              <a:rPr lang="en-US" altLang="en-US" sz="2400" dirty="0">
                <a:solidFill>
                  <a:srgbClr val="333399"/>
                </a:solidFill>
              </a:rPr>
              <a:t>: </a:t>
            </a:r>
            <a:r>
              <a:rPr lang="en-US" altLang="en-US" sz="2400" dirty="0" err="1">
                <a:solidFill>
                  <a:srgbClr val="333399"/>
                </a:solidFill>
              </a:rPr>
              <a:t>nadgowda@us.ibm.com</a:t>
            </a:r>
            <a:endParaRPr lang="en-US" altLang="en-US" sz="6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8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381000" y="68564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46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Getting on the same page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98" y="2685433"/>
            <a:ext cx="1252301" cy="104298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21" y="3975588"/>
            <a:ext cx="911847" cy="911847"/>
          </a:xfrm>
          <a:prstGeom prst="rect">
            <a:avLst/>
          </a:prstGeom>
        </p:spPr>
      </p:pic>
      <p:sp>
        <p:nvSpPr>
          <p:cNvPr id="20" name="Vertical Scroll 19"/>
          <p:cNvSpPr/>
          <p:nvPr/>
        </p:nvSpPr>
        <p:spPr>
          <a:xfrm>
            <a:off x="2560550" y="3595312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D1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21" name="Vertical Scroll 20"/>
          <p:cNvSpPr/>
          <p:nvPr/>
        </p:nvSpPr>
        <p:spPr>
          <a:xfrm>
            <a:off x="2560550" y="4165293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D2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22" name="Can 21"/>
          <p:cNvSpPr/>
          <p:nvPr/>
        </p:nvSpPr>
        <p:spPr>
          <a:xfrm>
            <a:off x="3364839" y="3544287"/>
            <a:ext cx="821802" cy="740779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Store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61019" y="2696425"/>
            <a:ext cx="3356658" cy="19445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623" y="2865544"/>
            <a:ext cx="920991" cy="130108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706" y="2865544"/>
            <a:ext cx="920991" cy="130108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789" y="2865544"/>
            <a:ext cx="920991" cy="13010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03750" y="3867515"/>
                <a:ext cx="28943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750" y="3867515"/>
                <a:ext cx="289438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71275" y="3854179"/>
                <a:ext cx="28943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275" y="3854179"/>
                <a:ext cx="289438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urved Connector 15"/>
          <p:cNvCxnSpPr>
            <a:endCxn id="29" idx="1"/>
          </p:cNvCxnSpPr>
          <p:nvPr/>
        </p:nvCxnSpPr>
        <p:spPr>
          <a:xfrm>
            <a:off x="4186641" y="3728421"/>
            <a:ext cx="1117109" cy="354538"/>
          </a:xfrm>
          <a:prstGeom prst="curvedConnector3">
            <a:avLst>
              <a:gd name="adj1" fmla="val 55181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29" idx="3"/>
            <a:endCxn id="22" idx="3"/>
          </p:cNvCxnSpPr>
          <p:nvPr/>
        </p:nvCxnSpPr>
        <p:spPr>
          <a:xfrm flipH="1">
            <a:off x="3775740" y="4082959"/>
            <a:ext cx="1817448" cy="202107"/>
          </a:xfrm>
          <a:prstGeom prst="curvedConnector4">
            <a:avLst>
              <a:gd name="adj1" fmla="val -12578"/>
              <a:gd name="adj2" fmla="val 219707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22" idx="4"/>
          </p:cNvCxnSpPr>
          <p:nvPr/>
        </p:nvCxnSpPr>
        <p:spPr>
          <a:xfrm>
            <a:off x="4186641" y="3914677"/>
            <a:ext cx="2284634" cy="154945"/>
          </a:xfrm>
          <a:prstGeom prst="curvedConnector3">
            <a:avLst>
              <a:gd name="adj1" fmla="val 8731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30" idx="3"/>
            <a:endCxn id="22" idx="3"/>
          </p:cNvCxnSpPr>
          <p:nvPr/>
        </p:nvCxnSpPr>
        <p:spPr>
          <a:xfrm flipH="1">
            <a:off x="3775740" y="4069623"/>
            <a:ext cx="2984973" cy="215443"/>
          </a:xfrm>
          <a:prstGeom prst="curvedConnector4">
            <a:avLst>
              <a:gd name="adj1" fmla="val -7658"/>
              <a:gd name="adj2" fmla="val 393143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Vertical Scroll 40"/>
          <p:cNvSpPr/>
          <p:nvPr/>
        </p:nvSpPr>
        <p:spPr>
          <a:xfrm>
            <a:off x="5825987" y="4184012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/>
              <a:t>R</a:t>
            </a:r>
            <a:r>
              <a:rPr lang="en-US" altLang="x-none" sz="1100" b="1" u="sng" dirty="0" smtClean="0"/>
              <a:t>1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42" name="Vertical Scroll 41"/>
          <p:cNvSpPr/>
          <p:nvPr/>
        </p:nvSpPr>
        <p:spPr>
          <a:xfrm>
            <a:off x="7028096" y="4243794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R2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cxnSp>
        <p:nvCxnSpPr>
          <p:cNvPr id="46" name="Curved Connector 45"/>
          <p:cNvCxnSpPr>
            <a:stCxn id="22" idx="1"/>
            <a:endCxn id="30" idx="0"/>
          </p:cNvCxnSpPr>
          <p:nvPr/>
        </p:nvCxnSpPr>
        <p:spPr>
          <a:xfrm rot="16200000" flipH="1">
            <a:off x="5040921" y="2279106"/>
            <a:ext cx="309892" cy="2840254"/>
          </a:xfrm>
          <a:prstGeom prst="curvedConnector3">
            <a:avLst>
              <a:gd name="adj1" fmla="val -73768"/>
            </a:avLst>
          </a:prstGeom>
          <a:ln w="95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stCxn id="22" idx="1"/>
            <a:endCxn id="29" idx="0"/>
          </p:cNvCxnSpPr>
          <p:nvPr/>
        </p:nvCxnSpPr>
        <p:spPr>
          <a:xfrm rot="16200000" flipH="1">
            <a:off x="4450490" y="2869537"/>
            <a:ext cx="323228" cy="1672729"/>
          </a:xfrm>
          <a:prstGeom prst="curvedConnector3">
            <a:avLst>
              <a:gd name="adj1" fmla="val -70724"/>
            </a:avLst>
          </a:prstGeom>
          <a:ln w="95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0" idx="3"/>
            <a:endCxn id="22" idx="2"/>
          </p:cNvCxnSpPr>
          <p:nvPr/>
        </p:nvCxnSpPr>
        <p:spPr>
          <a:xfrm>
            <a:off x="2967111" y="3728421"/>
            <a:ext cx="397728" cy="18625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1" idx="3"/>
            <a:endCxn id="22" idx="2"/>
          </p:cNvCxnSpPr>
          <p:nvPr/>
        </p:nvCxnSpPr>
        <p:spPr>
          <a:xfrm flipV="1">
            <a:off x="2967111" y="3914677"/>
            <a:ext cx="397728" cy="38372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20" idx="1"/>
          </p:cNvCxnSpPr>
          <p:nvPr/>
        </p:nvCxnSpPr>
        <p:spPr>
          <a:xfrm>
            <a:off x="2183877" y="3591258"/>
            <a:ext cx="409950" cy="137163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9" idx="3"/>
            <a:endCxn id="21" idx="1"/>
          </p:cNvCxnSpPr>
          <p:nvPr/>
        </p:nvCxnSpPr>
        <p:spPr>
          <a:xfrm flipV="1">
            <a:off x="2061468" y="4298402"/>
            <a:ext cx="532359" cy="13311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3879428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821648" y="1356306"/>
            <a:ext cx="1496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Data Read/Write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289449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324713" y="1356305"/>
            <a:ext cx="1496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Function trigger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0" name="Line 127"/>
          <p:cNvSpPr>
            <a:spLocks noChangeShapeType="1"/>
          </p:cNvSpPr>
          <p:nvPr/>
        </p:nvSpPr>
        <p:spPr bwMode="auto">
          <a:xfrm flipV="1">
            <a:off x="2601224" y="6000922"/>
            <a:ext cx="117451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" name="Picture 136" descr="MC900383802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820" y="5664372"/>
            <a:ext cx="705649" cy="56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647792" y="2193175"/>
            <a:ext cx="2121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Event/Data Sources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555142" y="2188385"/>
            <a:ext cx="2121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Compute Platform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9" grpId="0"/>
      <p:bldP spid="30" grpId="0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>
                <a:latin typeface="Al Bayan Plain" charset="-78"/>
                <a:ea typeface="Al Bayan Plain" charset="-78"/>
                <a:cs typeface="Al Bayan Plain" charset="-78"/>
              </a:rPr>
              <a:t>Getting on the same page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98" y="2685433"/>
            <a:ext cx="1252301" cy="104298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21" y="3975588"/>
            <a:ext cx="911847" cy="911847"/>
          </a:xfrm>
          <a:prstGeom prst="rect">
            <a:avLst/>
          </a:prstGeom>
        </p:spPr>
      </p:pic>
      <p:sp>
        <p:nvSpPr>
          <p:cNvPr id="20" name="Vertical Scroll 19"/>
          <p:cNvSpPr/>
          <p:nvPr/>
        </p:nvSpPr>
        <p:spPr>
          <a:xfrm>
            <a:off x="2560550" y="3595312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smtClean="0"/>
              <a:t>D1’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21" name="Vertical Scroll 20"/>
          <p:cNvSpPr/>
          <p:nvPr/>
        </p:nvSpPr>
        <p:spPr>
          <a:xfrm>
            <a:off x="2560550" y="4165293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D2’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22" name="Can 21"/>
          <p:cNvSpPr/>
          <p:nvPr/>
        </p:nvSpPr>
        <p:spPr>
          <a:xfrm>
            <a:off x="3364839" y="3544287"/>
            <a:ext cx="821802" cy="740779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Store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61019" y="2696425"/>
            <a:ext cx="3356658" cy="19445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623" y="2865544"/>
            <a:ext cx="920991" cy="130108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706" y="2865544"/>
            <a:ext cx="920991" cy="130108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789" y="2865544"/>
            <a:ext cx="920991" cy="13010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03750" y="3867515"/>
                <a:ext cx="28943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750" y="3867515"/>
                <a:ext cx="289438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71275" y="3854179"/>
                <a:ext cx="28943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𝑓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275" y="3854179"/>
                <a:ext cx="289438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urved Connector 15"/>
          <p:cNvCxnSpPr>
            <a:endCxn id="29" idx="1"/>
          </p:cNvCxnSpPr>
          <p:nvPr/>
        </p:nvCxnSpPr>
        <p:spPr>
          <a:xfrm>
            <a:off x="4186641" y="3728421"/>
            <a:ext cx="1117109" cy="354538"/>
          </a:xfrm>
          <a:prstGeom prst="curvedConnector3">
            <a:avLst>
              <a:gd name="adj1" fmla="val 55181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29" idx="3"/>
            <a:endCxn id="22" idx="3"/>
          </p:cNvCxnSpPr>
          <p:nvPr/>
        </p:nvCxnSpPr>
        <p:spPr>
          <a:xfrm flipH="1">
            <a:off x="3775740" y="4082959"/>
            <a:ext cx="1817448" cy="202107"/>
          </a:xfrm>
          <a:prstGeom prst="curvedConnector4">
            <a:avLst>
              <a:gd name="adj1" fmla="val -12578"/>
              <a:gd name="adj2" fmla="val 219707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22" idx="4"/>
          </p:cNvCxnSpPr>
          <p:nvPr/>
        </p:nvCxnSpPr>
        <p:spPr>
          <a:xfrm>
            <a:off x="4186641" y="3914677"/>
            <a:ext cx="2284634" cy="154945"/>
          </a:xfrm>
          <a:prstGeom prst="curvedConnector3">
            <a:avLst>
              <a:gd name="adj1" fmla="val 8731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30" idx="3"/>
            <a:endCxn id="22" idx="3"/>
          </p:cNvCxnSpPr>
          <p:nvPr/>
        </p:nvCxnSpPr>
        <p:spPr>
          <a:xfrm flipH="1">
            <a:off x="3775740" y="4069623"/>
            <a:ext cx="2984973" cy="215443"/>
          </a:xfrm>
          <a:prstGeom prst="curvedConnector4">
            <a:avLst>
              <a:gd name="adj1" fmla="val -7658"/>
              <a:gd name="adj2" fmla="val 393143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Vertical Scroll 40"/>
          <p:cNvSpPr/>
          <p:nvPr/>
        </p:nvSpPr>
        <p:spPr>
          <a:xfrm>
            <a:off x="5825987" y="4184012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R1’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42" name="Vertical Scroll 41"/>
          <p:cNvSpPr/>
          <p:nvPr/>
        </p:nvSpPr>
        <p:spPr>
          <a:xfrm>
            <a:off x="7028096" y="4243794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R2’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cxnSp>
        <p:nvCxnSpPr>
          <p:cNvPr id="46" name="Curved Connector 45"/>
          <p:cNvCxnSpPr>
            <a:stCxn id="22" idx="1"/>
            <a:endCxn id="30" idx="0"/>
          </p:cNvCxnSpPr>
          <p:nvPr/>
        </p:nvCxnSpPr>
        <p:spPr>
          <a:xfrm rot="16200000" flipH="1">
            <a:off x="5040921" y="2279106"/>
            <a:ext cx="309892" cy="2840254"/>
          </a:xfrm>
          <a:prstGeom prst="curvedConnector3">
            <a:avLst>
              <a:gd name="adj1" fmla="val -73768"/>
            </a:avLst>
          </a:prstGeom>
          <a:ln w="95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stCxn id="22" idx="1"/>
            <a:endCxn id="29" idx="0"/>
          </p:cNvCxnSpPr>
          <p:nvPr/>
        </p:nvCxnSpPr>
        <p:spPr>
          <a:xfrm rot="16200000" flipH="1">
            <a:off x="4450490" y="2869537"/>
            <a:ext cx="323228" cy="1672729"/>
          </a:xfrm>
          <a:prstGeom prst="curvedConnector3">
            <a:avLst>
              <a:gd name="adj1" fmla="val -70724"/>
            </a:avLst>
          </a:prstGeom>
          <a:ln w="95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0" idx="3"/>
            <a:endCxn id="22" idx="2"/>
          </p:cNvCxnSpPr>
          <p:nvPr/>
        </p:nvCxnSpPr>
        <p:spPr>
          <a:xfrm>
            <a:off x="2967111" y="3728421"/>
            <a:ext cx="397728" cy="18625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1" idx="3"/>
            <a:endCxn id="22" idx="2"/>
          </p:cNvCxnSpPr>
          <p:nvPr/>
        </p:nvCxnSpPr>
        <p:spPr>
          <a:xfrm flipV="1">
            <a:off x="2967111" y="3914677"/>
            <a:ext cx="397728" cy="38372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20" idx="1"/>
          </p:cNvCxnSpPr>
          <p:nvPr/>
        </p:nvCxnSpPr>
        <p:spPr>
          <a:xfrm>
            <a:off x="2183877" y="3591258"/>
            <a:ext cx="409950" cy="137163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9" idx="3"/>
            <a:endCxn id="21" idx="1"/>
          </p:cNvCxnSpPr>
          <p:nvPr/>
        </p:nvCxnSpPr>
        <p:spPr>
          <a:xfrm flipV="1">
            <a:off x="2061468" y="4298402"/>
            <a:ext cx="532359" cy="13311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3879428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821648" y="1356306"/>
            <a:ext cx="1496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Data Read/Write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289449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324713" y="1356305"/>
            <a:ext cx="1496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Function trigger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0" name="Line 127"/>
          <p:cNvSpPr>
            <a:spLocks noChangeShapeType="1"/>
          </p:cNvSpPr>
          <p:nvPr/>
        </p:nvSpPr>
        <p:spPr bwMode="auto">
          <a:xfrm flipV="1">
            <a:off x="2601224" y="5994165"/>
            <a:ext cx="1894576" cy="675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" name="Picture 136" descr="MC900383802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820" y="5664372"/>
            <a:ext cx="705649" cy="56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647792" y="2193175"/>
            <a:ext cx="2121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Event/Data Sources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555142" y="2188385"/>
            <a:ext cx="2121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Compute Platform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0617" y="4809393"/>
            <a:ext cx="1215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D1 ~ D1’</a:t>
            </a:r>
          </a:p>
          <a:p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D2 ~ D2’</a:t>
            </a: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16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Eureka Moment!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893" y="862254"/>
            <a:ext cx="1511300" cy="22220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18288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pple Chancery" charset="0"/>
                <a:ea typeface="Apple Chancery" charset="0"/>
                <a:cs typeface="Apple Chancery" charset="0"/>
              </a:rPr>
              <a:t>What if</a:t>
            </a:r>
          </a:p>
          <a:p>
            <a:r>
              <a:rPr lang="en-US" dirty="0" smtClean="0"/>
              <a:t> 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Data from the input set are </a:t>
            </a:r>
            <a:r>
              <a:rPr lang="en-US" sz="2400" b="1" dirty="0" smtClean="0">
                <a:latin typeface="Calibri" charset="0"/>
                <a:ea typeface="Calibri" charset="0"/>
                <a:cs typeface="Calibri" charset="0"/>
              </a:rPr>
              <a:t>Equivalent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 And</a:t>
            </a:r>
          </a:p>
          <a:p>
            <a:endParaRPr lang="en-US" sz="24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associated functions </a:t>
            </a:r>
            <a:r>
              <a:rPr lang="en-US" sz="2400" b="1" dirty="0" smtClean="0">
                <a:latin typeface="Calibri" charset="0"/>
                <a:ea typeface="Calibri" charset="0"/>
                <a:cs typeface="Calibri" charset="0"/>
              </a:rPr>
              <a:t>Deterministic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 (or idempotent)</a:t>
            </a:r>
          </a:p>
          <a:p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 smtClean="0">
                <a:latin typeface="Apple Chancery" charset="0"/>
                <a:ea typeface="Apple Chancery" charset="0"/>
                <a:cs typeface="Apple Chancery" charset="0"/>
              </a:rPr>
              <a:t>Then,</a:t>
            </a:r>
          </a:p>
          <a:p>
            <a:endParaRPr lang="en-US" sz="2400" dirty="0" smtClean="0">
              <a:latin typeface="Apple Chancery" charset="0"/>
              <a:ea typeface="Apple Chancery" charset="0"/>
              <a:cs typeface="Apple Chancery" charset="0"/>
            </a:endParaRP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can we 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A</a:t>
            </a:r>
            <a:r>
              <a:rPr lang="en-US" sz="2400" b="1" dirty="0" smtClean="0">
                <a:latin typeface="Calibri" charset="0"/>
                <a:ea typeface="Calibri" charset="0"/>
                <a:cs typeface="Calibri" charset="0"/>
              </a:rPr>
              <a:t>void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 execution of functions, and still</a:t>
            </a:r>
          </a:p>
          <a:p>
            <a:endParaRPr lang="en-US" sz="24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D</a:t>
            </a:r>
            <a:r>
              <a:rPr lang="en-US" sz="2400" b="1" dirty="0" smtClean="0">
                <a:latin typeface="Calibri" charset="0"/>
                <a:ea typeface="Calibri" charset="0"/>
                <a:cs typeface="Calibri" charset="0"/>
              </a:rPr>
              <a:t>e-duplicate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 the output results  ?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Sincere tribute 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1417638"/>
            <a:ext cx="1484424" cy="18298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1616076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charset="0"/>
                <a:ea typeface="Calibri" charset="0"/>
                <a:cs typeface="Calibri" charset="0"/>
              </a:rPr>
              <a:t>Insanity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Doing same thing over and over again, and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expecting different results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2292" y="4274038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charset="0"/>
                <a:ea typeface="Calibri" charset="0"/>
                <a:cs typeface="Calibri" charset="0"/>
              </a:rPr>
              <a:t>Sanity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De-duplicate execution of cloud functions for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equivalent data events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3581400" y="3048000"/>
            <a:ext cx="381000" cy="609600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3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Validation: </a:t>
            </a:r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Equivalent data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5600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1616076"/>
            <a:ext cx="8686800" cy="49371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Common data sources for Cloud functions: 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IoT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/Sensor data (e.g. weather), social media (e.g. tweets), user-activity (e.g. click stream), system monitor data (e.g. Prometheus) 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Bounded range of values 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E.g. temperature data to be (-20C to 50C)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Temporal duplication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E.g. data from a fixed sensors, system monitors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Spatial duplication</a:t>
            </a:r>
          </a:p>
          <a:p>
            <a:pPr lvl="1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E.g. data from geo-distributed sensors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dirty="0"/>
              <a:t>S</a:t>
            </a:r>
            <a:r>
              <a:rPr lang="en-US" dirty="0" smtClean="0"/>
              <a:t>emantically </a:t>
            </a:r>
            <a:r>
              <a:rPr lang="en-US" dirty="0"/>
              <a:t>equivalent data </a:t>
            </a:r>
          </a:p>
          <a:p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85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Validation: Deterministic functions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58" y="1419387"/>
            <a:ext cx="6962107" cy="10601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183084"/>
            <a:ext cx="6019800" cy="13462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83" y="5412167"/>
            <a:ext cx="5833215" cy="8110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383" y="1471267"/>
            <a:ext cx="939800" cy="8543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128257"/>
            <a:ext cx="2133600" cy="112814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027" y="5010127"/>
            <a:ext cx="2286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44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8" y="274638"/>
            <a:ext cx="8465342" cy="1143000"/>
          </a:xfrm>
        </p:spPr>
        <p:txBody>
          <a:bodyPr/>
          <a:lstStyle/>
          <a:p>
            <a:pPr algn="l"/>
            <a:r>
              <a:rPr lang="en-US" dirty="0" smtClean="0">
                <a:latin typeface="Al Bayan Plain" charset="-78"/>
                <a:ea typeface="Al Bayan Plain" charset="-78"/>
                <a:cs typeface="Al Bayan Plain" charset="-78"/>
              </a:rPr>
              <a:t>Sanity: Less-server Architecture</a:t>
            </a:r>
            <a:endParaRPr lang="en-US" dirty="0">
              <a:latin typeface="Al Bayan Plain" charset="-78"/>
              <a:ea typeface="Al Bayan Plain" charset="-78"/>
              <a:cs typeface="Al Bayan Plain" charset="-78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76200"/>
            <a:ext cx="8686800" cy="230188"/>
            <a:chOff x="144" y="48"/>
            <a:chExt cx="5472" cy="145"/>
          </a:xfrm>
        </p:grpSpPr>
        <p:cxnSp>
          <p:nvCxnSpPr>
            <p:cNvPr id="5" name="Straight Connector 3"/>
            <p:cNvCxnSpPr/>
            <p:nvPr/>
          </p:nvCxnSpPr>
          <p:spPr>
            <a:xfrm>
              <a:off x="144" y="192"/>
              <a:ext cx="5472" cy="1"/>
            </a:xfrm>
            <a:prstGeom prst="line">
              <a:avLst/>
            </a:prstGeom>
            <a:ln cap="sq" cmpd="sng">
              <a:solidFill>
                <a:srgbClr val="002060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888" y="48"/>
              <a:ext cx="1728" cy="14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400" dirty="0">
                  <a:latin typeface="Calibri" charset="0"/>
                </a:rPr>
                <a:t>IBM </a:t>
              </a:r>
              <a:r>
                <a:rPr lang="en-US" altLang="en-US" sz="1400" dirty="0" smtClean="0">
                  <a:latin typeface="Calibri" charset="0"/>
                </a:rPr>
                <a:t>T J Watson Research Center</a:t>
              </a:r>
              <a:endParaRPr lang="en-US" altLang="en-US" sz="1400" dirty="0">
                <a:latin typeface="Calibri" charset="0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28600" y="6704013"/>
            <a:ext cx="8686800" cy="1587"/>
          </a:xfrm>
          <a:prstGeom prst="line">
            <a:avLst/>
          </a:prstGeom>
          <a:ln cap="sq" cmpd="sng">
            <a:solidFill>
              <a:srgbClr val="00206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98" y="2685433"/>
            <a:ext cx="1252301" cy="104298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21" y="3975588"/>
            <a:ext cx="911847" cy="911847"/>
          </a:xfrm>
          <a:prstGeom prst="rect">
            <a:avLst/>
          </a:prstGeom>
        </p:spPr>
      </p:pic>
      <p:sp>
        <p:nvSpPr>
          <p:cNvPr id="20" name="Vertical Scroll 19"/>
          <p:cNvSpPr/>
          <p:nvPr/>
        </p:nvSpPr>
        <p:spPr>
          <a:xfrm>
            <a:off x="2560550" y="3595312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smtClean="0"/>
              <a:t>D1’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21" name="Vertical Scroll 20"/>
          <p:cNvSpPr/>
          <p:nvPr/>
        </p:nvSpPr>
        <p:spPr>
          <a:xfrm>
            <a:off x="2560550" y="4165293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D2’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22" name="Can 21"/>
          <p:cNvSpPr/>
          <p:nvPr/>
        </p:nvSpPr>
        <p:spPr>
          <a:xfrm>
            <a:off x="3364839" y="3544287"/>
            <a:ext cx="821802" cy="740779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Store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61019" y="2696425"/>
            <a:ext cx="3356658" cy="19445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623" y="2865544"/>
            <a:ext cx="920991" cy="130108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706" y="2865544"/>
            <a:ext cx="920991" cy="130108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789" y="2865544"/>
            <a:ext cx="920991" cy="1301082"/>
          </a:xfrm>
          <a:prstGeom prst="rect">
            <a:avLst/>
          </a:prstGeom>
        </p:spPr>
      </p:pic>
      <p:sp>
        <p:nvSpPr>
          <p:cNvPr id="41" name="Vertical Scroll 40"/>
          <p:cNvSpPr/>
          <p:nvPr/>
        </p:nvSpPr>
        <p:spPr>
          <a:xfrm>
            <a:off x="3966722" y="4956864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R1’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sp>
        <p:nvSpPr>
          <p:cNvPr id="42" name="Vertical Scroll 41"/>
          <p:cNvSpPr/>
          <p:nvPr/>
        </p:nvSpPr>
        <p:spPr>
          <a:xfrm>
            <a:off x="4111254" y="4248243"/>
            <a:ext cx="439838" cy="266218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1100" b="1" u="sng" dirty="0" smtClean="0"/>
              <a:t>R2’</a:t>
            </a:r>
            <a:endParaRPr lang="en-US" altLang="x-none" sz="1100" b="1" dirty="0" smtClean="0"/>
          </a:p>
          <a:p>
            <a:pPr eaLnBrk="1" hangingPunct="1">
              <a:defRPr/>
            </a:pPr>
            <a:endParaRPr lang="en-US" altLang="x-none" sz="800" b="1" dirty="0" smtClean="0"/>
          </a:p>
        </p:txBody>
      </p:sp>
      <p:cxnSp>
        <p:nvCxnSpPr>
          <p:cNvPr id="52" name="Straight Arrow Connector 51"/>
          <p:cNvCxnSpPr>
            <a:stCxn id="20" idx="3"/>
            <a:endCxn id="22" idx="2"/>
          </p:cNvCxnSpPr>
          <p:nvPr/>
        </p:nvCxnSpPr>
        <p:spPr>
          <a:xfrm>
            <a:off x="2967111" y="3728421"/>
            <a:ext cx="397728" cy="186256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1" idx="3"/>
            <a:endCxn id="22" idx="2"/>
          </p:cNvCxnSpPr>
          <p:nvPr/>
        </p:nvCxnSpPr>
        <p:spPr>
          <a:xfrm flipV="1">
            <a:off x="2967111" y="3914677"/>
            <a:ext cx="397728" cy="38372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20" idx="1"/>
          </p:cNvCxnSpPr>
          <p:nvPr/>
        </p:nvCxnSpPr>
        <p:spPr>
          <a:xfrm>
            <a:off x="2183877" y="3591258"/>
            <a:ext cx="409950" cy="137163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9" idx="3"/>
            <a:endCxn id="21" idx="1"/>
          </p:cNvCxnSpPr>
          <p:nvPr/>
        </p:nvCxnSpPr>
        <p:spPr>
          <a:xfrm flipV="1">
            <a:off x="2061468" y="4298402"/>
            <a:ext cx="532359" cy="13311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3879428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821648" y="1356306"/>
            <a:ext cx="1496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Data Read/Write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289449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324713" y="1356305"/>
            <a:ext cx="1496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Function trigger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0" name="Line 127"/>
          <p:cNvSpPr>
            <a:spLocks noChangeShapeType="1"/>
          </p:cNvSpPr>
          <p:nvPr/>
        </p:nvSpPr>
        <p:spPr bwMode="auto">
          <a:xfrm flipV="1">
            <a:off x="2601224" y="5994165"/>
            <a:ext cx="1894576" cy="675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" name="Picture 136" descr="MC900383802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820" y="5664372"/>
            <a:ext cx="705649" cy="56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647792" y="2193175"/>
            <a:ext cx="2121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Event/Data Sources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555142" y="2188385"/>
            <a:ext cx="2121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Compute Platform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0617" y="4809393"/>
            <a:ext cx="1215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D1 ~ D1’</a:t>
            </a:r>
          </a:p>
          <a:p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D2 ~ D2’</a:t>
            </a: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9" name="Curved Connector 8"/>
          <p:cNvCxnSpPr>
            <a:stCxn id="22" idx="1"/>
            <a:endCxn id="22" idx="3"/>
          </p:cNvCxnSpPr>
          <p:nvPr/>
        </p:nvCxnSpPr>
        <p:spPr>
          <a:xfrm rot="16200000" flipH="1">
            <a:off x="3405350" y="3914676"/>
            <a:ext cx="740779" cy="12700"/>
          </a:xfrm>
          <a:prstGeom prst="curvedConnector5">
            <a:avLst>
              <a:gd name="adj1" fmla="val -30859"/>
              <a:gd name="adj2" fmla="val 5035441"/>
              <a:gd name="adj3" fmla="val 130859"/>
            </a:avLst>
          </a:prstGeom>
          <a:ln w="12700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22" idx="1"/>
            <a:endCxn id="22" idx="3"/>
          </p:cNvCxnSpPr>
          <p:nvPr/>
        </p:nvCxnSpPr>
        <p:spPr>
          <a:xfrm rot="16200000" flipH="1">
            <a:off x="3405350" y="3914676"/>
            <a:ext cx="740779" cy="12700"/>
          </a:xfrm>
          <a:prstGeom prst="curvedConnector5">
            <a:avLst>
              <a:gd name="adj1" fmla="val -85255"/>
              <a:gd name="adj2" fmla="val 7354087"/>
              <a:gd name="adj3" fmla="val 183163"/>
            </a:avLst>
          </a:prstGeom>
          <a:ln w="12700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253879" y="1538868"/>
            <a:ext cx="9422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225541" y="1368600"/>
            <a:ext cx="1682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mtClean="0">
                <a:latin typeface="Calibri" charset="0"/>
                <a:ea typeface="Calibri" charset="0"/>
                <a:cs typeface="Calibri" charset="0"/>
              </a:rPr>
              <a:t>Sanity Deduplication</a:t>
            </a:r>
            <a:endParaRPr lang="en-US" sz="1200" b="1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0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18265</TotalTime>
  <Words>847</Words>
  <Application>Microsoft Macintosh PowerPoint</Application>
  <PresentationFormat>On-screen Show (4:3)</PresentationFormat>
  <Paragraphs>300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Al Bayan Plain</vt:lpstr>
      <vt:lpstr>Apple Chancery</vt:lpstr>
      <vt:lpstr>Calibri</vt:lpstr>
      <vt:lpstr>Cambria Math</vt:lpstr>
      <vt:lpstr>Mangal</vt:lpstr>
      <vt:lpstr>ＭＳ Ｐゴシック</vt:lpstr>
      <vt:lpstr>Wingdings</vt:lpstr>
      <vt:lpstr>Arial</vt:lpstr>
      <vt:lpstr>Default Design</vt:lpstr>
      <vt:lpstr>Sanity: The Less Server Architecture for Cloud functions</vt:lpstr>
      <vt:lpstr>Agenda</vt:lpstr>
      <vt:lpstr>Getting on the same page</vt:lpstr>
      <vt:lpstr>Getting on the same page</vt:lpstr>
      <vt:lpstr>Eureka Moment!</vt:lpstr>
      <vt:lpstr>Sincere tribute </vt:lpstr>
      <vt:lpstr>Validation: Equivalent data</vt:lpstr>
      <vt:lpstr>Validation: Deterministic functions</vt:lpstr>
      <vt:lpstr>Sanity: Less-server Architecture</vt:lpstr>
      <vt:lpstr>Sanity: Less-server Architecture</vt:lpstr>
      <vt:lpstr>Sanity Use case: Vulnerability Analysis</vt:lpstr>
      <vt:lpstr>Sanity: Mind the Gap...</vt:lpstr>
      <vt:lpstr>Sanity Use case:Architecture</vt:lpstr>
      <vt:lpstr>Sanity Use case: PoV based de-duplication</vt:lpstr>
      <vt:lpstr>Sanity Use case: PoV based de-duplication</vt:lpstr>
      <vt:lpstr>Sanity Use case: Controller</vt:lpstr>
      <vt:lpstr>Sanity Use case: Controller</vt:lpstr>
      <vt:lpstr>Sanity Use case: Evaluation</vt:lpstr>
      <vt:lpstr>Conclusion</vt:lpstr>
      <vt:lpstr>PowerPoint Presentation</vt:lpstr>
    </vt:vector>
  </TitlesOfParts>
  <Company>IBM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I2Map: Cloud Disaster Recovery based on Image-Instance Mapping</dc:title>
  <dc:creator>shripad</dc:creator>
  <cp:lastModifiedBy>SHRIPAD NADGOWDA</cp:lastModifiedBy>
  <cp:revision>1167</cp:revision>
  <dcterms:created xsi:type="dcterms:W3CDTF">2013-11-22T05:44:03Z</dcterms:created>
  <dcterms:modified xsi:type="dcterms:W3CDTF">2017-12-12T15:03:32Z</dcterms:modified>
</cp:coreProperties>
</file>