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7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93FD09-4607-4D91-8A4F-ED1D65A33A52}" type="datetimeFigureOut">
              <a:rPr lang="en-US" smtClean="0"/>
              <a:t>12/9/2019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91FEA6-6F42-4438-BBE6-B8A626FE7E9B}" type="slidenum">
              <a:rPr lang="en-US" smtClean="0"/>
              <a:t>‹#›</a:t>
            </a:fld>
            <a:endParaRPr lang="en-US"/>
          </a:p>
        </p:txBody>
      </p:sp>
    </p:spTree>
    <p:extLst>
      <p:ext uri="{BB962C8B-B14F-4D97-AF65-F5344CB8AC3E}">
        <p14:creationId xmlns:p14="http://schemas.microsoft.com/office/powerpoint/2010/main" val="2918900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6acfaab5c5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6acfaab5c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solidFill>
                  <a:schemeClr val="dk1"/>
                </a:solidFill>
              </a:rPr>
              <a:t>Note, our main motivation is driven by the fact that serverless will eventually become popular enough that resource requirements of the serverless platform will skyrocket, necessitating smarter resource mgmt and scheduling. After we make this clear, then we can say our goal is to design a smart serverless scheduler, and then you can go to outline slide.</a:t>
            </a:r>
          </a:p>
          <a:p>
            <a:pPr marL="0" lvl="0" indent="0" algn="l" rtl="0">
              <a:spcBef>
                <a:spcPts val="0"/>
              </a:spcBef>
              <a:spcAft>
                <a:spcPts val="0"/>
              </a:spcAft>
              <a:buClr>
                <a:schemeClr val="dk1"/>
              </a:buClr>
              <a:buSzPts val="1100"/>
              <a:buFont typeface="Arial"/>
              <a:buNone/>
            </a:pPr>
            <a:endParaRPr lang="en" dirty="0">
              <a:solidFill>
                <a:schemeClr val="dk1"/>
              </a:solidFill>
            </a:endParaRP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dirty="0"/>
              <a:t>At scale, the underlying infra needed to support the increasing serverless traffic can become a huge expense</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1100" dirty="0">
                <a:solidFill>
                  <a:srgbClr val="FF0000"/>
                </a:solidFill>
                <a:latin typeface="Calibri"/>
                <a:ea typeface="Calibri"/>
                <a:cs typeface="Calibri"/>
                <a:sym typeface="Calibri"/>
              </a:rPr>
              <a:t>Smart scheduling and resource management is critical!</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100" dirty="0">
              <a:solidFill>
                <a:srgbClr val="FF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100" dirty="0">
              <a:solidFill>
                <a:srgbClr val="FF0000"/>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lang="en" dirty="0">
              <a:solidFill>
                <a:schemeClr val="dk1"/>
              </a:solidFill>
            </a:endParaRPr>
          </a:p>
          <a:p>
            <a:pPr marL="0" lvl="0" indent="0" algn="l" rtl="0">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None/>
            </a:pPr>
            <a:endParaRPr dirty="0"/>
          </a:p>
        </p:txBody>
      </p:sp>
    </p:spTree>
    <p:extLst>
      <p:ext uri="{BB962C8B-B14F-4D97-AF65-F5344CB8AC3E}">
        <p14:creationId xmlns:p14="http://schemas.microsoft.com/office/powerpoint/2010/main" val="3528486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7A946-3C3F-4268-9110-6A94C7C2DE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FAEEB5-D680-4836-8AB0-7EF30F22A8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828E3B-9B06-45CA-8808-AB2C7BD715C8}"/>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5" name="Footer Placeholder 4">
            <a:extLst>
              <a:ext uri="{FF2B5EF4-FFF2-40B4-BE49-F238E27FC236}">
                <a16:creationId xmlns:a16="http://schemas.microsoft.com/office/drawing/2014/main" id="{B775432A-B2A5-4E73-BBE6-66F9A07F2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AEB3DE-985A-4095-A556-8589DB03CEAA}"/>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281764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A8DC5-29B1-4CBA-BC62-C36D1A60F1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FC466C-C46C-4C88-ACA1-D8361B0C9F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9424A6-2C08-46CB-B3F4-5A1B6C561835}"/>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5" name="Footer Placeholder 4">
            <a:extLst>
              <a:ext uri="{FF2B5EF4-FFF2-40B4-BE49-F238E27FC236}">
                <a16:creationId xmlns:a16="http://schemas.microsoft.com/office/drawing/2014/main" id="{2D692BA0-B03E-4E32-88C8-BED7BB9090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91BE21-7A44-4E65-8F96-DAED0A9EEEED}"/>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2645945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C88BA7-ACC3-45A0-8E60-7C2B7B75E5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AF046B-0539-44EE-AE84-6881261695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ABF6C7-E1FE-4C60-9F2C-92FCE19B07B5}"/>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5" name="Footer Placeholder 4">
            <a:extLst>
              <a:ext uri="{FF2B5EF4-FFF2-40B4-BE49-F238E27FC236}">
                <a16:creationId xmlns:a16="http://schemas.microsoft.com/office/drawing/2014/main" id="{D05265A9-3F7D-44B1-B057-D3EB74E32B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512931-F62A-4B51-9426-ABC61AA94F8F}"/>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10317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15611" y="992767"/>
            <a:ext cx="113608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933"/>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1" name="Google Shape;11;p2"/>
          <p:cNvSpPr txBox="1">
            <a:spLocks noGrp="1"/>
          </p:cNvSpPr>
          <p:nvPr>
            <p:ph type="subTitle" idx="1"/>
          </p:nvPr>
        </p:nvSpPr>
        <p:spPr>
          <a:xfrm>
            <a:off x="415600" y="3778833"/>
            <a:ext cx="113608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37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sp>
        <p:nvSpPr>
          <p:cNvPr id="12" name="Google Shape;12;p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24098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600" y="2867800"/>
            <a:ext cx="11360800" cy="112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15" name="Google Shape;15;p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204398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582491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3" name="Google Shape;23;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4" name="Google Shape;2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04574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025135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32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endParaRPr/>
          </a:p>
        </p:txBody>
      </p:sp>
      <p:sp>
        <p:nvSpPr>
          <p:cNvPr id="30" name="Google Shape;30;p7"/>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noAutofit/>
          </a:bodyPr>
          <a:lstStyle>
            <a:lvl1pPr marL="609585" lvl="0" indent="-406390">
              <a:spcBef>
                <a:spcPts val="0"/>
              </a:spcBef>
              <a:spcAft>
                <a:spcPts val="0"/>
              </a:spcAft>
              <a:buSzPts val="1200"/>
              <a:buChar char="●"/>
              <a:defRPr sz="1600"/>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31" name="Google Shape;31;p7"/>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352404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653667" y="600200"/>
            <a:ext cx="84904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
        <p:nvSpPr>
          <p:cNvPr id="34" name="Google Shape;34;p8"/>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7900336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37;p9"/>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38" name="Google Shape;38;p9"/>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39" name="Google Shape;39;p9"/>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40" name="Google Shape;40;p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17184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12C9B-E412-4FFF-8C9E-81A28E8FF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802455-8E5F-4CA1-B8F9-8C2DBB5546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87A00D-0D12-4CA7-BE90-8EC7271545CE}"/>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5" name="Footer Placeholder 4">
            <a:extLst>
              <a:ext uri="{FF2B5EF4-FFF2-40B4-BE49-F238E27FC236}">
                <a16:creationId xmlns:a16="http://schemas.microsoft.com/office/drawing/2014/main" id="{763E84F7-0853-468D-8AE4-BC75DBA4DC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19E1E3-753B-49A4-BD43-60839586914D}"/>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2687089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415600" y="5640767"/>
            <a:ext cx="79984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749084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415600" y="1474833"/>
            <a:ext cx="1136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46" name="Google Shape;46;p11"/>
          <p:cNvSpPr txBox="1">
            <a:spLocks noGrp="1"/>
          </p:cNvSpPr>
          <p:nvPr>
            <p:ph type="body" idx="1"/>
          </p:nvPr>
        </p:nvSpPr>
        <p:spPr>
          <a:xfrm>
            <a:off x="415600" y="4202967"/>
            <a:ext cx="113608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47" name="Google Shape;47;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962299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70689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9E070-AEB4-4892-8D31-E5B60968B4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0CFC1A-E2C6-4F41-A3DF-E17793568B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80EE36-F8C1-4A15-9787-23CC6B121B3B}"/>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5" name="Footer Placeholder 4">
            <a:extLst>
              <a:ext uri="{FF2B5EF4-FFF2-40B4-BE49-F238E27FC236}">
                <a16:creationId xmlns:a16="http://schemas.microsoft.com/office/drawing/2014/main" id="{F3642949-B908-45EE-8D93-7CEA0B22B1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2A8F0E-9553-4E89-9AF4-49A4EAE362F1}"/>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3332062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B54A1-F8F6-4A78-9A22-1D0471545D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AF1E77-7757-49D6-95B1-7126AB4D82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E3C6B2-8495-4B93-984D-69EB4E3484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0EB2A0-B96B-433A-97C9-4BDCBFFF564E}"/>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6" name="Footer Placeholder 5">
            <a:extLst>
              <a:ext uri="{FF2B5EF4-FFF2-40B4-BE49-F238E27FC236}">
                <a16:creationId xmlns:a16="http://schemas.microsoft.com/office/drawing/2014/main" id="{69ABEE32-CC98-4E39-B246-37C6D38E3E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71BD2-A41D-45BB-96E6-FA74D77AA474}"/>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112550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C8AE2-C39A-435B-9629-2EDA8CFC3A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0410C2-5930-43FF-98FC-8630DD4F68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6F3DF7-34A0-41A1-8F78-6D47A47A8D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3865F7-3F03-4D1E-A33F-D454CF13E1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1071D9-C84F-4D89-B3B6-0AD9C479D6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D8B53-F62E-499F-B3DF-317715FF1D63}"/>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8" name="Footer Placeholder 7">
            <a:extLst>
              <a:ext uri="{FF2B5EF4-FFF2-40B4-BE49-F238E27FC236}">
                <a16:creationId xmlns:a16="http://schemas.microsoft.com/office/drawing/2014/main" id="{DF7A2D96-3DF1-4C20-AD00-46B57B99AA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BDA547-06C8-4F20-A0D6-B695226B4A18}"/>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1055476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1DFE6-5ACB-46C9-B29A-15A4301C80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CBB9A4-6752-4B62-AAEA-4264C4E3C0CC}"/>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4" name="Footer Placeholder 3">
            <a:extLst>
              <a:ext uri="{FF2B5EF4-FFF2-40B4-BE49-F238E27FC236}">
                <a16:creationId xmlns:a16="http://schemas.microsoft.com/office/drawing/2014/main" id="{94075BBF-EF9D-4D33-8CDC-2CC1A00F77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27D2C5-2182-45D8-A693-CE06752D2D0F}"/>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4250342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EE7A74-CFB2-4608-B8BE-0541B779CAF4}"/>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3" name="Footer Placeholder 2">
            <a:extLst>
              <a:ext uri="{FF2B5EF4-FFF2-40B4-BE49-F238E27FC236}">
                <a16:creationId xmlns:a16="http://schemas.microsoft.com/office/drawing/2014/main" id="{24136FDF-EC70-4709-9868-C25870F402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D2B7C3-6927-4AEA-A918-AB35054D34E4}"/>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955127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96C2D-2E16-4500-8B0A-41C7AAFFA7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4A4E8B-EFC8-470C-90AC-591E3410A6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62A67F-6042-4D85-A549-98C887B29F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42D66-216A-4979-80BA-AF535BACFE84}"/>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6" name="Footer Placeholder 5">
            <a:extLst>
              <a:ext uri="{FF2B5EF4-FFF2-40B4-BE49-F238E27FC236}">
                <a16:creationId xmlns:a16="http://schemas.microsoft.com/office/drawing/2014/main" id="{2E01B079-6580-4957-B23E-3CAED29F94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440C76-F1D1-412F-8445-94326C29AE00}"/>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1990195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312DB-9C8D-495A-BDE9-1678BA8E73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749A16-CD26-43C7-91B9-617B89505D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451E25-DF39-4F86-84CE-B20AD6A41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B3B420-B3AF-4C4C-9BDA-240AA220E6AF}"/>
              </a:ext>
            </a:extLst>
          </p:cNvPr>
          <p:cNvSpPr>
            <a:spLocks noGrp="1"/>
          </p:cNvSpPr>
          <p:nvPr>
            <p:ph type="dt" sz="half" idx="10"/>
          </p:nvPr>
        </p:nvSpPr>
        <p:spPr/>
        <p:txBody>
          <a:bodyPr/>
          <a:lstStyle/>
          <a:p>
            <a:fld id="{883729B6-2B3B-408C-9B70-B59FBDBECDD6}" type="datetimeFigureOut">
              <a:rPr lang="en-US" smtClean="0"/>
              <a:t>12/9/2019</a:t>
            </a:fld>
            <a:endParaRPr lang="en-US"/>
          </a:p>
        </p:txBody>
      </p:sp>
      <p:sp>
        <p:nvSpPr>
          <p:cNvPr id="6" name="Footer Placeholder 5">
            <a:extLst>
              <a:ext uri="{FF2B5EF4-FFF2-40B4-BE49-F238E27FC236}">
                <a16:creationId xmlns:a16="http://schemas.microsoft.com/office/drawing/2014/main" id="{6B033CAF-1277-4101-8752-F313CBCB27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A68761-529B-498F-9A7D-AA873CDA001D}"/>
              </a:ext>
            </a:extLst>
          </p:cNvPr>
          <p:cNvSpPr>
            <a:spLocks noGrp="1"/>
          </p:cNvSpPr>
          <p:nvPr>
            <p:ph type="sldNum" sz="quarter" idx="12"/>
          </p:nvPr>
        </p:nvSpPr>
        <p:spPr/>
        <p:txBody>
          <a:bodyPr/>
          <a:lstStyle/>
          <a:p>
            <a:fld id="{DD7A4714-2457-4805-AC6D-FF848F907AC8}" type="slidenum">
              <a:rPr lang="en-US" smtClean="0"/>
              <a:t>‹#›</a:t>
            </a:fld>
            <a:endParaRPr lang="en-US"/>
          </a:p>
        </p:txBody>
      </p:sp>
    </p:spTree>
    <p:extLst>
      <p:ext uri="{BB962C8B-B14F-4D97-AF65-F5344CB8AC3E}">
        <p14:creationId xmlns:p14="http://schemas.microsoft.com/office/powerpoint/2010/main" val="3008915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A4857D-83A1-454A-9541-A2D88F997F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4A401F-B21E-4E45-9765-97E462B560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49ECC8-4883-4AF7-B119-D13000127B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3729B6-2B3B-408C-9B70-B59FBDBECDD6}" type="datetimeFigureOut">
              <a:rPr lang="en-US" smtClean="0"/>
              <a:t>12/9/2019</a:t>
            </a:fld>
            <a:endParaRPr lang="en-US"/>
          </a:p>
        </p:txBody>
      </p:sp>
      <p:sp>
        <p:nvSpPr>
          <p:cNvPr id="5" name="Footer Placeholder 4">
            <a:extLst>
              <a:ext uri="{FF2B5EF4-FFF2-40B4-BE49-F238E27FC236}">
                <a16:creationId xmlns:a16="http://schemas.microsoft.com/office/drawing/2014/main" id="{89663721-13B7-4E1B-A536-7D8B979041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4ACC19-E1A4-46C7-A9B1-BBB9605184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7A4714-2457-4805-AC6D-FF848F907AC8}" type="slidenum">
              <a:rPr lang="en-US" smtClean="0"/>
              <a:t>‹#›</a:t>
            </a:fld>
            <a:endParaRPr lang="en-US"/>
          </a:p>
        </p:txBody>
      </p:sp>
    </p:spTree>
    <p:extLst>
      <p:ext uri="{BB962C8B-B14F-4D97-AF65-F5344CB8AC3E}">
        <p14:creationId xmlns:p14="http://schemas.microsoft.com/office/powerpoint/2010/main" val="2045175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lgn="r">
              <a:buNone/>
              <a:defRPr sz="1333">
                <a:solidFill>
                  <a:schemeClr val="dk2"/>
                </a:solidFill>
              </a:defRPr>
            </a:lvl1pPr>
            <a:lvl2pPr lvl="1" algn="r">
              <a:buNone/>
              <a:defRPr sz="1333">
                <a:solidFill>
                  <a:schemeClr val="dk2"/>
                </a:solidFill>
              </a:defRPr>
            </a:lvl2pPr>
            <a:lvl3pPr lvl="2" algn="r">
              <a:buNone/>
              <a:defRPr sz="1333">
                <a:solidFill>
                  <a:schemeClr val="dk2"/>
                </a:solidFill>
              </a:defRPr>
            </a:lvl3pPr>
            <a:lvl4pPr lvl="3" algn="r">
              <a:buNone/>
              <a:defRPr sz="1333">
                <a:solidFill>
                  <a:schemeClr val="dk2"/>
                </a:solidFill>
              </a:defRPr>
            </a:lvl4pPr>
            <a:lvl5pPr lvl="4" algn="r">
              <a:buNone/>
              <a:defRPr sz="1333">
                <a:solidFill>
                  <a:schemeClr val="dk2"/>
                </a:solidFill>
              </a:defRPr>
            </a:lvl5pPr>
            <a:lvl6pPr lvl="5" algn="r">
              <a:buNone/>
              <a:defRPr sz="1333">
                <a:solidFill>
                  <a:schemeClr val="dk2"/>
                </a:solidFill>
              </a:defRPr>
            </a:lvl6pPr>
            <a:lvl7pPr lvl="6" algn="r">
              <a:buNone/>
              <a:defRPr sz="1333">
                <a:solidFill>
                  <a:schemeClr val="dk2"/>
                </a:solidFill>
              </a:defRPr>
            </a:lvl7pPr>
            <a:lvl8pPr lvl="7" algn="r">
              <a:buNone/>
              <a:defRPr sz="1333">
                <a:solidFill>
                  <a:schemeClr val="dk2"/>
                </a:solidFill>
              </a:defRPr>
            </a:lvl8pPr>
            <a:lvl9pPr lvl="8" algn="r">
              <a:buNone/>
              <a:defRPr sz="1333">
                <a:solidFill>
                  <a:schemeClr val="dk2"/>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55506474"/>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Google Shape;73;p16"/>
          <p:cNvSpPr txBox="1">
            <a:spLocks noGrp="1"/>
          </p:cNvSpPr>
          <p:nvPr>
            <p:ph type="body" idx="1"/>
          </p:nvPr>
        </p:nvSpPr>
        <p:spPr>
          <a:xfrm>
            <a:off x="415600" y="778509"/>
            <a:ext cx="11360800" cy="3329360"/>
          </a:xfrm>
          <a:prstGeom prst="rect">
            <a:avLst/>
          </a:prstGeom>
        </p:spPr>
        <p:txBody>
          <a:bodyPr spcFirstLastPara="1" wrap="square" lIns="121900" tIns="121900" rIns="121900" bIns="121900" anchor="t" anchorCtr="0">
            <a:noAutofit/>
          </a:bodyPr>
          <a:lstStyle/>
          <a:p>
            <a:pPr>
              <a:buClr>
                <a:schemeClr val="dk1"/>
              </a:buClr>
              <a:buFont typeface="Calibri"/>
              <a:buChar char="-"/>
            </a:pPr>
            <a:r>
              <a:rPr lang="en-US" sz="2933" dirty="0">
                <a:solidFill>
                  <a:schemeClr val="dk1"/>
                </a:solidFill>
                <a:latin typeface="Calibri"/>
                <a:ea typeface="Calibri"/>
                <a:cs typeface="Calibri"/>
                <a:sym typeface="Calibri"/>
              </a:rPr>
              <a:t>Serverless increases programmer productivity, offers seemingly infinite scalability</a:t>
            </a:r>
          </a:p>
          <a:p>
            <a:pPr>
              <a:buClr>
                <a:schemeClr val="dk1"/>
              </a:buClr>
              <a:buFont typeface="Calibri"/>
              <a:buChar char="-"/>
            </a:pPr>
            <a:r>
              <a:rPr lang="en-US" sz="2933" dirty="0">
                <a:solidFill>
                  <a:schemeClr val="dk1"/>
                </a:solidFill>
                <a:latin typeface="Calibri"/>
                <a:ea typeface="Calibri"/>
                <a:cs typeface="Calibri"/>
                <a:sym typeface="Calibri"/>
              </a:rPr>
              <a:t>Interest from different domains</a:t>
            </a:r>
          </a:p>
          <a:p>
            <a:pPr lvl="1" indent="-457189">
              <a:spcBef>
                <a:spcPts val="0"/>
              </a:spcBef>
              <a:buClr>
                <a:schemeClr val="dk1"/>
              </a:buClr>
              <a:buSzPts val="1800"/>
              <a:buFont typeface="Calibri"/>
              <a:buChar char="-"/>
            </a:pPr>
            <a:r>
              <a:rPr lang="en-US" sz="2133" b="1" dirty="0">
                <a:solidFill>
                  <a:schemeClr val="dk1"/>
                </a:solidFill>
                <a:latin typeface="Calibri"/>
                <a:ea typeface="Calibri"/>
                <a:cs typeface="Calibri"/>
                <a:sym typeface="Calibri"/>
              </a:rPr>
              <a:t>Edge-Triggered</a:t>
            </a:r>
            <a:r>
              <a:rPr lang="en-US" sz="2133" dirty="0">
                <a:solidFill>
                  <a:schemeClr val="dk1"/>
                </a:solidFill>
                <a:latin typeface="Calibri"/>
                <a:ea typeface="Calibri"/>
                <a:cs typeface="Calibri"/>
                <a:sym typeface="Calibri"/>
              </a:rPr>
              <a:t> applications: e.g. Web apps, backends, data preprocessing</a:t>
            </a:r>
          </a:p>
          <a:p>
            <a:pPr lvl="1" indent="-457189">
              <a:lnSpc>
                <a:spcPct val="100000"/>
              </a:lnSpc>
              <a:spcBef>
                <a:spcPts val="0"/>
              </a:spcBef>
              <a:spcAft>
                <a:spcPts val="1333"/>
              </a:spcAft>
              <a:buClr>
                <a:schemeClr val="dk1"/>
              </a:buClr>
              <a:buSzPts val="1800"/>
              <a:buFont typeface="Calibri"/>
              <a:buChar char="-"/>
            </a:pPr>
            <a:r>
              <a:rPr lang="en-US" sz="2133" b="1" dirty="0">
                <a:solidFill>
                  <a:schemeClr val="dk1"/>
                </a:solidFill>
                <a:latin typeface="Calibri"/>
                <a:ea typeface="Calibri"/>
                <a:cs typeface="Calibri"/>
                <a:sym typeface="Calibri"/>
              </a:rPr>
              <a:t>Massively Parallel </a:t>
            </a:r>
            <a:r>
              <a:rPr lang="en-US" sz="2133" dirty="0">
                <a:solidFill>
                  <a:schemeClr val="dk1"/>
                </a:solidFill>
                <a:latin typeface="Calibri"/>
                <a:ea typeface="Calibri"/>
                <a:cs typeface="Calibri"/>
                <a:sym typeface="Calibri"/>
              </a:rPr>
              <a:t>applications: e.g. MapReduce, Stream Processing </a:t>
            </a:r>
            <a:endParaRPr lang="en" sz="2133" dirty="0">
              <a:solidFill>
                <a:schemeClr val="dk1"/>
              </a:solidFill>
              <a:latin typeface="Calibri"/>
              <a:ea typeface="Calibri"/>
              <a:cs typeface="Calibri"/>
              <a:sym typeface="Calibri"/>
            </a:endParaRPr>
          </a:p>
          <a:p>
            <a:pPr lvl="0">
              <a:buClr>
                <a:schemeClr val="dk1"/>
              </a:buClr>
              <a:buFont typeface="Calibri"/>
              <a:buChar char="-"/>
            </a:pPr>
            <a:r>
              <a:rPr lang="en-US" sz="2933" dirty="0">
                <a:solidFill>
                  <a:schemeClr val="dk1"/>
                </a:solidFill>
                <a:latin typeface="Calibri"/>
                <a:ea typeface="Calibri"/>
                <a:cs typeface="Calibri"/>
                <a:sym typeface="Calibri"/>
              </a:rPr>
              <a:t>Serverless offers cost benefits: </a:t>
            </a:r>
            <a:r>
              <a:rPr lang="en-US" dirty="0">
                <a:solidFill>
                  <a:schemeClr val="dk1"/>
                </a:solidFill>
                <a:latin typeface="Calibri"/>
                <a:ea typeface="Calibri"/>
                <a:cs typeface="Calibri"/>
                <a:sym typeface="Calibri"/>
              </a:rPr>
              <a:t>20₵ per 1M lambda requests</a:t>
            </a:r>
          </a:p>
          <a:p>
            <a:pPr lvl="1" indent="-457189">
              <a:spcBef>
                <a:spcPts val="0"/>
              </a:spcBef>
              <a:buClr>
                <a:schemeClr val="dk1"/>
              </a:buClr>
              <a:buSzPts val="1800"/>
              <a:buFont typeface="Calibri"/>
              <a:buChar char="-"/>
            </a:pPr>
            <a:r>
              <a:rPr lang="en-US" sz="2133" dirty="0">
                <a:solidFill>
                  <a:schemeClr val="dk1"/>
                </a:solidFill>
                <a:latin typeface="Calibri"/>
                <a:ea typeface="Calibri"/>
                <a:cs typeface="Calibri"/>
                <a:sym typeface="Calibri"/>
              </a:rPr>
              <a:t>Ex-Camera [NSDI’17] </a:t>
            </a:r>
            <a:r>
              <a:rPr lang="en-US" sz="2133" b="1" dirty="0">
                <a:solidFill>
                  <a:schemeClr val="dk1"/>
                </a:solidFill>
                <a:latin typeface="Calibri"/>
                <a:ea typeface="Calibri"/>
                <a:cs typeface="Calibri"/>
                <a:sym typeface="Calibri"/>
              </a:rPr>
              <a:t>serverless</a:t>
            </a:r>
            <a:r>
              <a:rPr lang="en-US" sz="2133" dirty="0">
                <a:solidFill>
                  <a:schemeClr val="dk1"/>
                </a:solidFill>
                <a:latin typeface="Calibri"/>
                <a:ea typeface="Calibri"/>
                <a:cs typeface="Calibri"/>
                <a:sym typeface="Calibri"/>
              </a:rPr>
              <a:t> video encoding is </a:t>
            </a:r>
            <a:r>
              <a:rPr lang="en-US" sz="2133" b="1" dirty="0">
                <a:solidFill>
                  <a:schemeClr val="dk1"/>
                </a:solidFill>
                <a:latin typeface="Calibri"/>
                <a:ea typeface="Calibri"/>
                <a:cs typeface="Calibri"/>
                <a:sym typeface="Calibri"/>
              </a:rPr>
              <a:t>60x </a:t>
            </a:r>
            <a:r>
              <a:rPr lang="en-US" sz="2133" dirty="0">
                <a:solidFill>
                  <a:schemeClr val="dk1"/>
                </a:solidFill>
                <a:latin typeface="Calibri"/>
                <a:ea typeface="Calibri"/>
                <a:cs typeface="Calibri"/>
                <a:sym typeface="Calibri"/>
              </a:rPr>
              <a:t>faster and </a:t>
            </a:r>
            <a:r>
              <a:rPr lang="en-US" sz="2133" b="1" dirty="0">
                <a:solidFill>
                  <a:schemeClr val="dk1"/>
                </a:solidFill>
                <a:latin typeface="Calibri"/>
                <a:ea typeface="Calibri"/>
                <a:cs typeface="Calibri"/>
                <a:sym typeface="Calibri"/>
              </a:rPr>
              <a:t>6x</a:t>
            </a:r>
            <a:r>
              <a:rPr lang="en-US" sz="2133" dirty="0">
                <a:solidFill>
                  <a:schemeClr val="dk1"/>
                </a:solidFill>
                <a:latin typeface="Calibri"/>
                <a:ea typeface="Calibri"/>
                <a:cs typeface="Calibri"/>
                <a:sym typeface="Calibri"/>
              </a:rPr>
              <a:t> cheaper than VM based (</a:t>
            </a:r>
            <a:r>
              <a:rPr lang="en-US" sz="2133" b="1" dirty="0" err="1">
                <a:solidFill>
                  <a:schemeClr val="dk1"/>
                </a:solidFill>
                <a:latin typeface="Calibri"/>
                <a:ea typeface="Calibri"/>
                <a:cs typeface="Calibri"/>
                <a:sym typeface="Calibri"/>
              </a:rPr>
              <a:t>serverful</a:t>
            </a:r>
            <a:r>
              <a:rPr lang="en-US" sz="2133" b="1" dirty="0">
                <a:solidFill>
                  <a:schemeClr val="dk1"/>
                </a:solidFill>
                <a:latin typeface="Calibri"/>
                <a:ea typeface="Calibri"/>
                <a:cs typeface="Calibri"/>
                <a:sym typeface="Calibri"/>
              </a:rPr>
              <a:t>)</a:t>
            </a:r>
            <a:r>
              <a:rPr lang="en-US" sz="2133" dirty="0">
                <a:solidFill>
                  <a:schemeClr val="dk1"/>
                </a:solidFill>
                <a:latin typeface="Calibri"/>
                <a:ea typeface="Calibri"/>
                <a:cs typeface="Calibri"/>
                <a:sym typeface="Calibri"/>
              </a:rPr>
              <a:t> solution.</a:t>
            </a:r>
            <a:endParaRPr lang="en-US" sz="2933" dirty="0">
              <a:solidFill>
                <a:schemeClr val="dk1"/>
              </a:solidFill>
              <a:latin typeface="Calibri"/>
              <a:ea typeface="Calibri"/>
              <a:cs typeface="Calibri"/>
              <a:sym typeface="Calibri"/>
            </a:endParaRPr>
          </a:p>
          <a:p>
            <a:pPr lvl="0">
              <a:buClr>
                <a:schemeClr val="dk1"/>
              </a:buClr>
              <a:buFont typeface="Calibri"/>
              <a:buChar char="-"/>
            </a:pPr>
            <a:r>
              <a:rPr lang="en-US" sz="2933" dirty="0">
                <a:solidFill>
                  <a:schemeClr val="dk1"/>
                </a:solidFill>
                <a:latin typeface="Calibri"/>
                <a:ea typeface="Calibri"/>
                <a:cs typeface="Calibri"/>
                <a:sym typeface="Calibri"/>
              </a:rPr>
              <a:t>Interest in serverless computing will rise. For a viable service: </a:t>
            </a:r>
            <a:r>
              <a:rPr lang="en-US" sz="2400" dirty="0">
                <a:solidFill>
                  <a:srgbClr val="00B0F0"/>
                </a:solidFill>
                <a:latin typeface="Calibri"/>
                <a:ea typeface="Calibri"/>
                <a:cs typeface="Calibri"/>
                <a:sym typeface="Calibri"/>
              </a:rPr>
              <a:t> </a:t>
            </a:r>
          </a:p>
          <a:p>
            <a:pPr lvl="1" indent="-457189">
              <a:spcBef>
                <a:spcPts val="0"/>
              </a:spcBef>
              <a:buClr>
                <a:schemeClr val="dk1"/>
              </a:buClr>
              <a:buSzPts val="1800"/>
              <a:buFont typeface="Calibri"/>
              <a:buChar char="-"/>
            </a:pPr>
            <a:r>
              <a:rPr lang="en-US" sz="2400" b="1" dirty="0">
                <a:solidFill>
                  <a:srgbClr val="92D050"/>
                </a:solidFill>
                <a:latin typeface="Calibri"/>
                <a:ea typeface="Calibri"/>
                <a:cs typeface="Calibri"/>
                <a:sym typeface="Calibri"/>
              </a:rPr>
              <a:t>Efficient</a:t>
            </a:r>
            <a:r>
              <a:rPr lang="en-US" sz="2400" dirty="0">
                <a:solidFill>
                  <a:schemeClr val="dk1"/>
                </a:solidFill>
                <a:latin typeface="Calibri"/>
                <a:ea typeface="Calibri"/>
                <a:cs typeface="Calibri"/>
                <a:sym typeface="Calibri"/>
              </a:rPr>
              <a:t> resource usage </a:t>
            </a:r>
            <a:r>
              <a:rPr lang="en-US" sz="2400" b="1" dirty="0">
                <a:solidFill>
                  <a:srgbClr val="92D050"/>
                </a:solidFill>
                <a:latin typeface="Calibri"/>
                <a:ea typeface="Calibri"/>
                <a:cs typeface="Calibri"/>
                <a:sym typeface="Calibri"/>
              </a:rPr>
              <a:t>@ scale</a:t>
            </a:r>
            <a:r>
              <a:rPr lang="en-US" sz="2400" dirty="0">
                <a:solidFill>
                  <a:srgbClr val="92D050"/>
                </a:solidFill>
                <a:latin typeface="Calibri"/>
                <a:ea typeface="Calibri"/>
                <a:cs typeface="Calibri"/>
                <a:sym typeface="Calibri"/>
              </a:rPr>
              <a:t> </a:t>
            </a:r>
            <a:r>
              <a:rPr lang="en-US" sz="2400" dirty="0">
                <a:solidFill>
                  <a:schemeClr val="dk1"/>
                </a:solidFill>
                <a:latin typeface="Calibri"/>
                <a:ea typeface="Calibri"/>
                <a:cs typeface="Calibri"/>
                <a:sym typeface="Calibri"/>
              </a:rPr>
              <a:t>is important for the </a:t>
            </a:r>
            <a:r>
              <a:rPr lang="en-US" sz="2400" dirty="0">
                <a:solidFill>
                  <a:srgbClr val="92D050"/>
                </a:solidFill>
                <a:latin typeface="Calibri"/>
                <a:ea typeface="Calibri"/>
                <a:cs typeface="Calibri"/>
                <a:sym typeface="Calibri"/>
              </a:rPr>
              <a:t>provider </a:t>
            </a:r>
          </a:p>
          <a:p>
            <a:pPr lvl="1" indent="-457189">
              <a:spcBef>
                <a:spcPts val="0"/>
              </a:spcBef>
              <a:buClr>
                <a:schemeClr val="dk1"/>
              </a:buClr>
              <a:buSzPts val="1800"/>
              <a:buFont typeface="Calibri"/>
              <a:buChar char="-"/>
            </a:pPr>
            <a:r>
              <a:rPr lang="en-US" sz="2400" b="1" i="1" dirty="0">
                <a:solidFill>
                  <a:srgbClr val="00B0F0"/>
                </a:solidFill>
                <a:latin typeface="Calibri"/>
                <a:ea typeface="Calibri"/>
                <a:cs typeface="Calibri"/>
                <a:sym typeface="Calibri"/>
              </a:rPr>
              <a:t>Reasonable</a:t>
            </a:r>
            <a:r>
              <a:rPr lang="en-US" sz="2400" dirty="0">
                <a:solidFill>
                  <a:schemeClr val="dk1"/>
                </a:solidFill>
                <a:latin typeface="Calibri"/>
                <a:ea typeface="Calibri"/>
                <a:cs typeface="Calibri"/>
                <a:sym typeface="Calibri"/>
              </a:rPr>
              <a:t> performance is important for the </a:t>
            </a:r>
            <a:r>
              <a:rPr lang="en-US" sz="2400" b="1" dirty="0">
                <a:solidFill>
                  <a:srgbClr val="00B0F0"/>
                </a:solidFill>
                <a:latin typeface="Calibri"/>
                <a:ea typeface="Calibri"/>
                <a:cs typeface="Calibri"/>
                <a:sym typeface="Calibri"/>
              </a:rPr>
              <a:t>user </a:t>
            </a:r>
          </a:p>
          <a:p>
            <a:pPr marL="761981" lvl="1" indent="0">
              <a:spcBef>
                <a:spcPts val="0"/>
              </a:spcBef>
              <a:buClr>
                <a:schemeClr val="dk1"/>
              </a:buClr>
              <a:buSzPts val="1800"/>
              <a:buNone/>
            </a:pPr>
            <a:endParaRPr lang="en-US" dirty="0">
              <a:solidFill>
                <a:srgbClr val="92D050"/>
              </a:solidFill>
              <a:latin typeface="Calibri"/>
              <a:ea typeface="Calibri"/>
              <a:cs typeface="Calibri"/>
              <a:sym typeface="Calibri"/>
            </a:endParaRPr>
          </a:p>
          <a:p>
            <a:pPr marL="761981" lvl="1" indent="0">
              <a:spcBef>
                <a:spcPts val="0"/>
              </a:spcBef>
              <a:buClr>
                <a:schemeClr val="dk1"/>
              </a:buClr>
              <a:buSzPts val="1800"/>
              <a:buNone/>
            </a:pPr>
            <a:r>
              <a:rPr lang="en-US" sz="2400">
                <a:solidFill>
                  <a:schemeClr val="tx1"/>
                </a:solidFill>
                <a:latin typeface="Calibri"/>
                <a:ea typeface="Calibri"/>
                <a:cs typeface="Calibri"/>
                <a:sym typeface="Calibri"/>
              </a:rPr>
              <a:t>                                                                                                      </a:t>
            </a:r>
            <a:r>
              <a:rPr lang="en-US" sz="2800" b="1">
                <a:solidFill>
                  <a:schemeClr val="tx1"/>
                </a:solidFill>
                <a:latin typeface="Calibri"/>
                <a:ea typeface="Calibri"/>
                <a:cs typeface="Calibri"/>
                <a:sym typeface="Calibri"/>
              </a:rPr>
              <a:t>Amoghavarsha </a:t>
            </a:r>
            <a:r>
              <a:rPr lang="en-US" sz="2800" b="1" dirty="0">
                <a:solidFill>
                  <a:schemeClr val="tx1"/>
                </a:solidFill>
                <a:latin typeface="Calibri"/>
                <a:ea typeface="Calibri"/>
                <a:cs typeface="Calibri"/>
                <a:sym typeface="Calibri"/>
              </a:rPr>
              <a:t>Suresh</a:t>
            </a:r>
          </a:p>
          <a:p>
            <a:pPr lvl="0">
              <a:buClr>
                <a:schemeClr val="dk1"/>
              </a:buClr>
              <a:buFont typeface="Calibri"/>
              <a:buChar char="-"/>
            </a:pPr>
            <a:endParaRPr lang="en-US" dirty="0">
              <a:solidFill>
                <a:schemeClr val="dk1"/>
              </a:solidFill>
              <a:latin typeface="Calibri"/>
              <a:ea typeface="Calibri"/>
              <a:cs typeface="Calibri"/>
              <a:sym typeface="Calibri"/>
            </a:endParaRPr>
          </a:p>
          <a:p>
            <a:pPr lvl="1">
              <a:spcBef>
                <a:spcPts val="0"/>
              </a:spcBef>
              <a:buClr>
                <a:schemeClr val="dk1"/>
              </a:buClr>
              <a:buFont typeface="Calibri"/>
              <a:buChar char="-"/>
            </a:pPr>
            <a:endParaRPr lang="en" dirty="0">
              <a:solidFill>
                <a:schemeClr val="dk1"/>
              </a:solidFill>
              <a:latin typeface="Calibri"/>
              <a:ea typeface="Calibri"/>
              <a:cs typeface="Calibri"/>
              <a:sym typeface="Calibri"/>
            </a:endParaRPr>
          </a:p>
          <a:p>
            <a:pPr marL="795847" lvl="1" indent="0">
              <a:spcBef>
                <a:spcPts val="0"/>
              </a:spcBef>
              <a:buClr>
                <a:schemeClr val="dk1"/>
              </a:buClr>
              <a:buNone/>
            </a:pPr>
            <a:endParaRPr dirty="0">
              <a:solidFill>
                <a:schemeClr val="dk1"/>
              </a:solidFill>
              <a:latin typeface="Calibri"/>
              <a:ea typeface="Calibri"/>
              <a:cs typeface="Calibri"/>
              <a:sym typeface="Calibri"/>
            </a:endParaRPr>
          </a:p>
        </p:txBody>
      </p:sp>
      <p:sp>
        <p:nvSpPr>
          <p:cNvPr id="5" name="Title 4">
            <a:extLst>
              <a:ext uri="{FF2B5EF4-FFF2-40B4-BE49-F238E27FC236}">
                <a16:creationId xmlns:a16="http://schemas.microsoft.com/office/drawing/2014/main" id="{5B19B0AB-C487-4E1E-9E82-D1190F0B26C4}"/>
              </a:ext>
            </a:extLst>
          </p:cNvPr>
          <p:cNvSpPr>
            <a:spLocks noGrp="1"/>
          </p:cNvSpPr>
          <p:nvPr>
            <p:ph type="title"/>
          </p:nvPr>
        </p:nvSpPr>
        <p:spPr>
          <a:xfrm>
            <a:off x="415600" y="115577"/>
            <a:ext cx="11360800" cy="763600"/>
          </a:xfrm>
        </p:spPr>
        <p:txBody>
          <a:bodyPr/>
          <a:lstStyle/>
          <a:p>
            <a:pPr algn="ctr"/>
            <a:r>
              <a:rPr lang="en-US" sz="3600" dirty="0">
                <a:latin typeface="Calibri" panose="020F0502020204030204" pitchFamily="34" charset="0"/>
                <a:cs typeface="Calibri" panose="020F0502020204030204" pitchFamily="34" charset="0"/>
              </a:rPr>
              <a:t>Scheduling &amp; Resource management</a:t>
            </a:r>
          </a:p>
        </p:txBody>
      </p:sp>
      <p:sp>
        <p:nvSpPr>
          <p:cNvPr id="6" name="TextBox 5">
            <a:extLst>
              <a:ext uri="{FF2B5EF4-FFF2-40B4-BE49-F238E27FC236}">
                <a16:creationId xmlns:a16="http://schemas.microsoft.com/office/drawing/2014/main" id="{91CA3A50-9B7D-4830-85D4-FDBD213A9044}"/>
              </a:ext>
            </a:extLst>
          </p:cNvPr>
          <p:cNvSpPr txBox="1"/>
          <p:nvPr/>
        </p:nvSpPr>
        <p:spPr>
          <a:xfrm>
            <a:off x="5637402" y="2973897"/>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42891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196</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Calibri Light</vt:lpstr>
      <vt:lpstr>Office Theme</vt:lpstr>
      <vt:lpstr>Simple Light</vt:lpstr>
      <vt:lpstr>Scheduling &amp; Resource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Scheduling &amp; Resource management</dc:title>
  <dc:creator>Amoghavarsha Suresh</dc:creator>
  <cp:lastModifiedBy>Amoghavarsha Suresh</cp:lastModifiedBy>
  <cp:revision>3</cp:revision>
  <dcterms:created xsi:type="dcterms:W3CDTF">2019-12-09T10:31:25Z</dcterms:created>
  <dcterms:modified xsi:type="dcterms:W3CDTF">2019-12-09T11:17:24Z</dcterms:modified>
</cp:coreProperties>
</file>