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4" r:id="rId6"/>
    <p:sldMasterId id="2147483673" r:id="rId7"/>
    <p:sldMasterId id="2147483682" r:id="rId8"/>
    <p:sldMasterId id="2147483724" r:id="rId9"/>
    <p:sldMasterId id="2147483736" r:id="rId10"/>
    <p:sldMasterId id="2147483750" r:id="rId11"/>
    <p:sldMasterId id="2147483771" r:id="rId12"/>
    <p:sldMasterId id="2147483794" r:id="rId13"/>
    <p:sldMasterId id="2147483798" r:id="rId14"/>
    <p:sldMasterId id="2147483806" r:id="rId15"/>
    <p:sldMasterId id="2147483808" r:id="rId16"/>
    <p:sldMasterId id="2147483815" r:id="rId17"/>
    <p:sldMasterId id="2147483823" r:id="rId18"/>
    <p:sldMasterId id="2147483837" r:id="rId19"/>
  </p:sldMasterIdLst>
  <p:notesMasterIdLst>
    <p:notesMasterId r:id="rId41"/>
  </p:notesMasterIdLst>
  <p:handoutMasterIdLst>
    <p:handoutMasterId r:id="rId42"/>
  </p:handoutMasterIdLst>
  <p:sldIdLst>
    <p:sldId id="392" r:id="rId20"/>
    <p:sldId id="430" r:id="rId21"/>
    <p:sldId id="433" r:id="rId22"/>
    <p:sldId id="413" r:id="rId23"/>
    <p:sldId id="423" r:id="rId24"/>
    <p:sldId id="432" r:id="rId25"/>
    <p:sldId id="431" r:id="rId26"/>
    <p:sldId id="428" r:id="rId27"/>
    <p:sldId id="429" r:id="rId28"/>
    <p:sldId id="434" r:id="rId29"/>
    <p:sldId id="424" r:id="rId30"/>
    <p:sldId id="437" r:id="rId31"/>
    <p:sldId id="439" r:id="rId32"/>
    <p:sldId id="446" r:id="rId33"/>
    <p:sldId id="445" r:id="rId34"/>
    <p:sldId id="443" r:id="rId35"/>
    <p:sldId id="444" r:id="rId36"/>
    <p:sldId id="442" r:id="rId37"/>
    <p:sldId id="436" r:id="rId38"/>
    <p:sldId id="427" r:id="rId39"/>
    <p:sldId id="425" r:id="rId40"/>
  </p:sldIdLst>
  <p:sldSz cx="9144000" cy="5143500" type="screen16x9"/>
  <p:notesSz cx="6934200" cy="9220200"/>
  <p:defaultTextStyle>
    <a:defPPr>
      <a:defRPr lang="en-US"/>
    </a:defPPr>
    <a:lvl1pPr marL="0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1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1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11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82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52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23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94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63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A"/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84262" autoAdjust="0"/>
  </p:normalViewPr>
  <p:slideViewPr>
    <p:cSldViewPr snapToGrid="0" snapToObjects="1">
      <p:cViewPr>
        <p:scale>
          <a:sx n="140" d="100"/>
          <a:sy n="140" d="100"/>
        </p:scale>
        <p:origin x="2296" y="8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12" y="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ableStyles" Target="tableStyles.xml"/><Relationship Id="rId20" Type="http://schemas.openxmlformats.org/officeDocument/2006/relationships/slide" Target="slides/slide1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US" dirty="0">
              <a:latin typeface="Tele-GroteskFet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4" y="0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BD364A1E-6E60-4CD6-B2F0-4356C26C9977}" type="datetimeFigureOut">
              <a:rPr lang="en-US" smtClean="0">
                <a:latin typeface="Tele-GroteskFet" pitchFamily="2" charset="0"/>
              </a:rPr>
              <a:pPr/>
              <a:t>12/6/20</a:t>
            </a:fld>
            <a:endParaRPr lang="en-US" dirty="0">
              <a:latin typeface="Tele-GroteskFe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302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US" dirty="0">
              <a:latin typeface="Tele-GroteskFe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AFF7B38F-DBD3-46D3-B639-1C4522B4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>
                <a:latin typeface="Tele-GroteskFe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84" y="0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>
                <a:latin typeface="Tele-GroteskFet" pitchFamily="2" charset="0"/>
              </a:defRPr>
            </a:lvl1pPr>
          </a:lstStyle>
          <a:p>
            <a:fld id="{B6B915B9-B80B-41A1-AD12-80536BCB267C}" type="datetimeFigureOut">
              <a:rPr lang="en-US" smtClean="0"/>
              <a:pPr/>
              <a:t>12/6/20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0563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48" y="4380225"/>
            <a:ext cx="5546104" cy="4148776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302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>
                <a:latin typeface="Tele-GroteskFe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84" y="8757302"/>
            <a:ext cx="3005448" cy="461325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>
                <a:latin typeface="Tele-GroteskFet" pitchFamily="2" charset="0"/>
              </a:defRPr>
            </a:lvl1pPr>
          </a:lstStyle>
          <a:p>
            <a:fld id="{828D7002-10C4-4E85-AF1E-227934386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5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42871" algn="l" defTabSz="68574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85741" algn="l" defTabSz="68574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28611" algn="l" defTabSz="68574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371482" algn="l" defTabSz="68574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14352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2057223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400094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742963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D7002-10C4-4E85-AF1E-2279343860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6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0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4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jp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jp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18817" y="2142400"/>
            <a:ext cx="4853045" cy="47761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COVER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4132" y="2630237"/>
            <a:ext cx="2617730" cy="364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ele-GroteskFet" pitchFamily="2" charset="0"/>
                <a:cs typeface="Tele-GroteskFe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032" y="1655064"/>
            <a:ext cx="1453896" cy="2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ody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65340" y="877824"/>
            <a:ext cx="630492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37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61" y="1619229"/>
            <a:ext cx="1681361" cy="6100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1545" y="2132178"/>
            <a:ext cx="4505325" cy="4776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rgbClr val="E20074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240" y="2564823"/>
            <a:ext cx="2617730" cy="364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rgbClr val="E20074"/>
                </a:solidFill>
                <a:latin typeface="Tele-GroteskFet" pitchFamily="2" charset="0"/>
                <a:cs typeface="Tele-GroteskFe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94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8687CF-B3E5-48FF-B164-DEF396F0CB5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F112EB-34CA-49C9-97F2-5CED9377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46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8687CF-B3E5-48FF-B164-DEF396F0CB5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F112EB-34CA-49C9-97F2-5CED9377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8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315656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chemeClr val="bg1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Tele-GroteskNor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75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8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pic>
        <p:nvPicPr>
          <p:cNvPr id="8" name="Picture 7" descr="T-Mobile Standard RO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chemeClr val="bg1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Tele-GroteskNo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315656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297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_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717370" y="877824"/>
            <a:ext cx="6233437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8660"/>
            <a:ext cx="2895600" cy="151607"/>
          </a:xfrm>
        </p:spPr>
        <p:txBody>
          <a:bodyPr/>
          <a:lstStyle/>
          <a:p>
            <a:r>
              <a:rPr lang="en-US" dirty="0"/>
              <a:t>T-Mobile Confidential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chemeClr val="bg1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Tele-GroteskNor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315656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57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5356861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72038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8660"/>
            <a:ext cx="2895600" cy="151607"/>
          </a:xfrm>
        </p:spPr>
        <p:txBody>
          <a:bodyPr/>
          <a:lstStyle/>
          <a:p>
            <a:r>
              <a:rPr lang="en-US" dirty="0"/>
              <a:t>T-Mobile Confidential</a:t>
            </a:r>
          </a:p>
        </p:txBody>
      </p:sp>
      <p:pic>
        <p:nvPicPr>
          <p:cNvPr id="21" name="Picture 20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chemeClr val="bg1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Tele-GroteskNo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79218" y="201168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315656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4039882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27167" y="547548"/>
            <a:ext cx="4852241" cy="428903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40" y="0"/>
            <a:ext cx="3944287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11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6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chemeClr val="tx1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Tele-GroteskNor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79218" y="201168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3644098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3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5492206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chemeClr val="bg1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Tele-GroteskNor" pitchFamily="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655113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8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142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dy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4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6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330055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8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Magent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63943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82878" y="873050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9"/>
            <a:ext cx="9144000" cy="2714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7" name="Picture 16" descr="T-Mobile Standard RO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7367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282724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72039"/>
            <a:ext cx="9144000" cy="2714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T-Mobile Confidential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2"/>
          </p:nvPr>
        </p:nvSpPr>
        <p:spPr>
          <a:xfrm>
            <a:off x="182626" y="878111"/>
            <a:ext cx="4297680" cy="388286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3"/>
          </p:nvPr>
        </p:nvSpPr>
        <p:spPr>
          <a:xfrm>
            <a:off x="4666234" y="877825"/>
            <a:ext cx="4297680" cy="388286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 descr="T-Mobile Standard RO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73676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4086601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8661"/>
            <a:ext cx="2895600" cy="151607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T-Mobile Confidential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2"/>
          </p:nvPr>
        </p:nvSpPr>
        <p:spPr>
          <a:xfrm>
            <a:off x="3638550" y="877825"/>
            <a:ext cx="5312257" cy="390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72" y="1"/>
            <a:ext cx="9144000" cy="73676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09191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2879" y="877825"/>
            <a:ext cx="5427345" cy="3865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72039"/>
            <a:ext cx="9144000" cy="2714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8661"/>
            <a:ext cx="2895600" cy="151607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7367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pic>
        <p:nvPicPr>
          <p:cNvPr id="18" name="Picture 17" descr="T-Mobile Standard RO 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801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8" y="-521"/>
            <a:ext cx="3883019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5"/>
            <a:ext cx="3560445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pic>
        <p:nvPicPr>
          <p:cNvPr id="13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7" y="4889817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948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987800" y="146305"/>
            <a:ext cx="5007041" cy="4821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8" y="-521"/>
            <a:ext cx="3883019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5"/>
            <a:ext cx="3560445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66088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86297" y="877824"/>
            <a:ext cx="5326063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5979" y="146305"/>
            <a:ext cx="53263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pic>
        <p:nvPicPr>
          <p:cNvPr id="13" name="Picture 12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80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dy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pic>
        <p:nvPicPr>
          <p:cNvPr id="9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7" y="4889817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64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2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Magenta">
    <p:bg>
      <p:bgPr>
        <a:solidFill>
          <a:srgbClr val="E20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1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504" y="2241550"/>
            <a:ext cx="2136993" cy="3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4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86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2226F-31D1-49DC-B863-6D56845547E3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8083229-EE53-4411-A3CA-E29C3CB8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65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9573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  <a:solidFill>
            <a:srgbClr val="E20074"/>
          </a:solidFill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43799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938954" y="877824"/>
            <a:ext cx="502216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8955" y="146304"/>
            <a:ext cx="5022163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99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497821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41542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169476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372443" y="983087"/>
            <a:ext cx="5310237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r"/>
            <a:r>
              <a:rPr lang="en-US" sz="19000" b="1" spc="-300" dirty="0">
                <a:solidFill>
                  <a:srgbClr val="E2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9000" b="1" dirty="0">
                <a:solidFill>
                  <a:srgbClr val="E2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253398" y="750276"/>
            <a:ext cx="3051140" cy="492927"/>
            <a:chOff x="5253398" y="750276"/>
            <a:chExt cx="3051140" cy="49292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5746596" y="781538"/>
              <a:ext cx="2557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Tele-GroteskHal" pitchFamily="2" charset="0"/>
                  <a:cs typeface="Arial" pitchFamily="34" charset="0"/>
                </a:rPr>
                <a:t>EXPEDITION</a:t>
              </a:r>
              <a:r>
                <a:rPr lang="en-US" sz="2400" baseline="0" dirty="0">
                  <a:solidFill>
                    <a:schemeClr val="bg1"/>
                  </a:solidFill>
                  <a:latin typeface="Tele-GroteskHal" pitchFamily="2" charset="0"/>
                  <a:cs typeface="Arial" pitchFamily="34" charset="0"/>
                </a:rPr>
                <a:t> </a:t>
              </a:r>
              <a:r>
                <a:rPr lang="en-US" sz="2400" dirty="0">
                  <a:solidFill>
                    <a:schemeClr val="accent1"/>
                  </a:solidFill>
                  <a:latin typeface="Tele-GroteskUlt" pitchFamily="2" charset="0"/>
                  <a:cs typeface="Arial" pitchFamily="34" charset="0"/>
                </a:rPr>
                <a:t>THREE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398" y="750276"/>
              <a:ext cx="461665" cy="461665"/>
            </a:xfrm>
            <a:prstGeom prst="rect">
              <a:avLst/>
            </a:prstGeom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52689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10686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Magent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460247" y="1570467"/>
            <a:ext cx="527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419880" y="2494325"/>
            <a:ext cx="549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ATTENDING!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52689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253398" y="750276"/>
            <a:ext cx="3051140" cy="492927"/>
            <a:chOff x="5253398" y="750276"/>
            <a:chExt cx="3051140" cy="49292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746596" y="781538"/>
              <a:ext cx="2557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Tele-GroteskHal" pitchFamily="2" charset="0"/>
                  <a:cs typeface="Arial" pitchFamily="34" charset="0"/>
                </a:rPr>
                <a:t>EXPEDITION</a:t>
              </a:r>
              <a:r>
                <a:rPr lang="en-US" sz="2400" baseline="0" dirty="0">
                  <a:solidFill>
                    <a:schemeClr val="bg1"/>
                  </a:solidFill>
                  <a:latin typeface="Tele-GroteskHal" pitchFamily="2" charset="0"/>
                  <a:cs typeface="Arial" pitchFamily="34" charset="0"/>
                </a:rPr>
                <a:t> </a:t>
              </a:r>
              <a:r>
                <a:rPr lang="en-US" sz="2400" dirty="0">
                  <a:solidFill>
                    <a:schemeClr val="accent1"/>
                  </a:solidFill>
                  <a:latin typeface="Tele-GroteskUlt" pitchFamily="2" charset="0"/>
                  <a:cs typeface="Arial" pitchFamily="34" charset="0"/>
                </a:rPr>
                <a:t>THREE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398" y="750276"/>
              <a:ext cx="461665" cy="461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6213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79631" y="2071957"/>
            <a:ext cx="4728307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631" y="2626868"/>
            <a:ext cx="4728307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7884" y="4830660"/>
            <a:ext cx="1765716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000" smtClean="0">
                <a:solidFill>
                  <a:schemeClr val="bg1"/>
                </a:solidFill>
                <a:latin typeface="Tele-GroteskUlt" pitchFamily="2" charset="0"/>
              </a:rPr>
              <a:pPr/>
              <a:t>‹#›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| 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383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  <a:effectLst/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effectLst/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115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6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ody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65340" y="877824"/>
            <a:ext cx="630492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11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" y="880657"/>
            <a:ext cx="5626249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5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ody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7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6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3664915" y="146304"/>
            <a:ext cx="5314493" cy="469027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315650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10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ody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5691226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6605626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046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D80A1A7-3AA9-4E49-8FF0-BAD2EE8798DE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04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4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6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2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194098"/>
            <a:ext cx="9144000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ctr"/>
            <a:r>
              <a:rPr lang="en-US" sz="16600" spc="-300" dirty="0">
                <a:solidFill>
                  <a:srgbClr val="E20074"/>
                </a:solidFill>
              </a:rPr>
              <a:t>Q</a:t>
            </a:r>
            <a:r>
              <a:rPr lang="en-US" sz="8800" spc="300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en-US" sz="16600" dirty="0">
                <a:solidFill>
                  <a:srgbClr val="E20074"/>
                </a:solidFill>
              </a:rPr>
              <a:t>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Magent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19967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8397" y="1711111"/>
            <a:ext cx="5184973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8397" y="2266022"/>
            <a:ext cx="5184973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194098"/>
            <a:ext cx="9144000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ctr"/>
            <a:r>
              <a:rPr lang="en-US" sz="16600" spc="-300" dirty="0">
                <a:solidFill>
                  <a:srgbClr val="E20074"/>
                </a:solidFill>
              </a:rPr>
              <a:t>Q</a:t>
            </a:r>
            <a:r>
              <a:rPr lang="en-US" sz="8800" spc="300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en-US" sz="16600" dirty="0">
                <a:solidFill>
                  <a:srgbClr val="E20074"/>
                </a:solidFill>
              </a:rPr>
              <a:t>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31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Magent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8207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  <a:effectLst/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effectLst/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8129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ody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65340" y="877824"/>
            <a:ext cx="630492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8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8397" y="1711111"/>
            <a:ext cx="5184973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8397" y="2266022"/>
            <a:ext cx="5184973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9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ice of Confidenti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9697" y="1334814"/>
            <a:ext cx="7830206" cy="1313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0C39-5108-E841-85F7-F0B9C0D30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457200" y="395062"/>
            <a:ext cx="7510923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8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3760" y="2396155"/>
            <a:ext cx="822960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8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30" y="3002361"/>
            <a:ext cx="6382765" cy="364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7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77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92510"/>
            <a:ext cx="91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737" y="4938666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153676" y="4910962"/>
            <a:ext cx="1063743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 Strategy </a:t>
            </a:r>
          </a:p>
          <a:p>
            <a:pPr algn="l">
              <a:defRPr/>
            </a:pPr>
            <a:r>
              <a:rPr lang="en-US" sz="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Development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1" y="4892510"/>
            <a:ext cx="956940" cy="25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01790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40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44508" y="147443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737" y="4938666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61522" y="4890490"/>
            <a:ext cx="1091855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1" dirty="0">
                <a:solidFill>
                  <a:srgbClr val="FFFFFF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800" b="1" dirty="0">
                <a:solidFill>
                  <a:srgbClr val="FFFFFF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5" y="4872040"/>
            <a:ext cx="1030844" cy="27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41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717374" y="877824"/>
            <a:ext cx="6233437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050" dirty="0">
              <a:latin typeface="Tele-GroteskNor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4896" y="147440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36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82882" y="877824"/>
            <a:ext cx="5356861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72040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050" dirty="0">
              <a:latin typeface="Tele-GroteskNor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4896" y="147440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0"/>
            <a:ext cx="400338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27174" y="146312"/>
            <a:ext cx="4852241" cy="469027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883" y="146312"/>
            <a:ext cx="3644099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3" b="25295"/>
          <a:stretch/>
        </p:blipFill>
        <p:spPr bwMode="auto">
          <a:xfrm>
            <a:off x="8191503" y="4953002"/>
            <a:ext cx="879871" cy="1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05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79219" y="196855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65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2886" y="877824"/>
            <a:ext cx="5295051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12"/>
            <a:ext cx="8412480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050" dirty="0"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9" y="196855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0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dy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12"/>
            <a:ext cx="8412480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3" b="25295"/>
          <a:stretch/>
        </p:blipFill>
        <p:spPr bwMode="auto">
          <a:xfrm>
            <a:off x="8191503" y="4953002"/>
            <a:ext cx="879871" cy="1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6800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05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79219" y="196855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7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944933" y="4933756"/>
            <a:ext cx="1153067" cy="151607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pPr defTabSz="342863"/>
            <a:fld id="{40421585-AB57-43A7-9A47-FC7A0B958991}" type="datetimeFigureOut">
              <a:rPr lang="en-US" smtClean="0">
                <a:solidFill>
                  <a:srgbClr val="FFFFFF"/>
                </a:solidFill>
              </a:rPr>
              <a:pPr defTabSz="342863"/>
              <a:t>12/6/20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3475" y="4938724"/>
            <a:ext cx="2517059" cy="14663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9" y="4933747"/>
            <a:ext cx="778933" cy="151607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pPr defTabSz="342863"/>
            <a:fld id="{1A202910-896D-4A76-AEC9-526956FB8C05}" type="slidenum">
              <a:rPr lang="en-US" smtClean="0">
                <a:solidFill>
                  <a:srgbClr val="FFFFFF"/>
                </a:solidFill>
              </a:rPr>
              <a:pPr defTabSz="342863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0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_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3760" y="2350805"/>
            <a:ext cx="822960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34" y="2849057"/>
            <a:ext cx="6382765" cy="364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385" rtl="0" eaLnBrk="1" latinLnBrk="0" hangingPunct="1">
              <a:spcBef>
                <a:spcPct val="0"/>
              </a:spcBef>
              <a:buNone/>
              <a:defRPr lang="en-US" sz="20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3" b="25295"/>
          <a:stretch/>
        </p:blipFill>
        <p:spPr bwMode="auto">
          <a:xfrm>
            <a:off x="8191503" y="4953002"/>
            <a:ext cx="879871" cy="1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737" y="4938666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1096925" y="4890490"/>
            <a:ext cx="1091855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1" dirty="0">
                <a:solidFill>
                  <a:srgbClr val="E20074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800" b="1" dirty="0">
                <a:solidFill>
                  <a:srgbClr val="E20074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4881728"/>
            <a:ext cx="944523" cy="2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-Mobile Highly 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9697" y="1334814"/>
            <a:ext cx="7830206" cy="1313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0C39-5108-E841-85F7-F0B9C0D30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457200" y="402935"/>
            <a:ext cx="758408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3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6588" y="4872359"/>
            <a:ext cx="2895600" cy="145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T-Mobile Proprietary and Confidential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4" y="4623904"/>
            <a:ext cx="4655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E20074"/>
                </a:solidFill>
              </a:defRPr>
            </a:lvl1pPr>
          </a:lstStyle>
          <a:p>
            <a:pPr defTabSz="342863"/>
            <a:fld id="{9C38755D-335C-AE4A-A85B-1A64B1E871A6}" type="slidenum">
              <a:rPr lang="en-US" smtClean="0"/>
              <a:pPr defTabSz="34286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17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7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  <a:effectLst/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effectLst/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036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ody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65340" y="877824"/>
            <a:ext cx="630492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80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8397" y="1711111"/>
            <a:ext cx="5184973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8397" y="2266022"/>
            <a:ext cx="5184973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8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194098"/>
            <a:ext cx="9144000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ctr"/>
            <a:r>
              <a:rPr lang="en-US" sz="16600" spc="-300" dirty="0">
                <a:solidFill>
                  <a:srgbClr val="E20074"/>
                </a:solidFill>
              </a:rPr>
              <a:t>Q</a:t>
            </a:r>
            <a:r>
              <a:rPr lang="en-US" sz="8800" spc="300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en-US" sz="16600" dirty="0">
                <a:solidFill>
                  <a:srgbClr val="E20074"/>
                </a:solidFill>
              </a:rPr>
              <a:t>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6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Magent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986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3760" y="2396155"/>
            <a:ext cx="822960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8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30" y="3002361"/>
            <a:ext cx="6382765" cy="364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7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97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90735"/>
            <a:ext cx="9144000" cy="5322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551"/>
            <a:ext cx="7670800" cy="760268"/>
          </a:xfrm>
        </p:spPr>
        <p:txBody>
          <a:bodyPr>
            <a:normAutofit/>
          </a:bodyPr>
          <a:lstStyle>
            <a:lvl1pPr algn="r">
              <a:defRPr sz="2700" b="0" i="0">
                <a:solidFill>
                  <a:schemeClr val="bg1"/>
                </a:solidFill>
                <a:latin typeface="Tele-GroteskUltra"/>
                <a:cs typeface="Tele-GroteskUlt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03500"/>
            <a:ext cx="6985000" cy="577850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Tele-GroteskFet" pitchFamily="2" charset="0"/>
                <a:cs typeface="Tele-GroteskFet" pitchFamily="2" charset="0"/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933" y="4933753"/>
            <a:ext cx="1153067" cy="151607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E8E8E8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7581" y="4938713"/>
            <a:ext cx="4025842" cy="113082"/>
          </a:xfrm>
        </p:spPr>
        <p:txBody>
          <a:bodyPr/>
          <a:lstStyle>
            <a:lvl1pPr>
              <a:defRPr sz="825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8E8E8">
                    <a:lumMod val="50000"/>
                  </a:srgbClr>
                </a:solidFill>
              </a:rPr>
              <a:t>T-Mobile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7" y="4933743"/>
            <a:ext cx="778933" cy="151607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202910-896D-4A76-AEC9-526956FB8C05}" type="slidenum">
              <a:rPr lang="en-US" smtClean="0">
                <a:solidFill>
                  <a:srgbClr val="E8E8E8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E8E8E8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47" y="83128"/>
            <a:ext cx="134059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3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400"/>
            <a:ext cx="7948571" cy="461665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DIGITAL COMMERCE PLATFORM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511" y="4616783"/>
            <a:ext cx="774305" cy="2718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0143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3760" y="2396155"/>
            <a:ext cx="822960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8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30" y="3002361"/>
            <a:ext cx="6382765" cy="364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7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83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1645"/>
            <a:ext cx="8229600" cy="46166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36344"/>
            <a:ext cx="2895600" cy="111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52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1489" y="914400"/>
            <a:ext cx="3948112" cy="348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738689" y="914400"/>
            <a:ext cx="3948112" cy="348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220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1489" y="1028700"/>
            <a:ext cx="3948112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738689" y="1028700"/>
            <a:ext cx="3948112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471489" y="2800350"/>
            <a:ext cx="3948112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738689" y="2800350"/>
            <a:ext cx="3948112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24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0538" y="1314450"/>
            <a:ext cx="3886200" cy="3200400"/>
          </a:xfr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1pPr>
            <a:lvl2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2pPr>
            <a:lvl3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3pPr>
            <a:lvl4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4pPr>
            <a:lvl5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dirty="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953000" y="1314450"/>
            <a:ext cx="3886200" cy="32004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927152"/>
            <a:ext cx="3886200" cy="305918"/>
          </a:xfrm>
          <a:solidFill>
            <a:srgbClr val="6A6A6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788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927152"/>
            <a:ext cx="3886200" cy="305918"/>
          </a:xfrm>
          <a:solidFill>
            <a:srgbClr val="6A6A6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788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16838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24200" y="2552303"/>
            <a:ext cx="4419600" cy="795539"/>
          </a:xfr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1pPr>
            <a:lvl2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2pPr>
            <a:lvl3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3pPr>
            <a:lvl4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4pPr>
            <a:lvl5pPr algn="l" defTabSz="257175" rtl="0" eaLnBrk="1" latinLnBrk="0" hangingPunct="1">
              <a:spcBef>
                <a:spcPct val="20000"/>
              </a:spcBef>
              <a:buSzPct val="120000"/>
              <a:defRPr lang="en-US" sz="788" b="0" i="0" kern="1200" dirty="0" smtClean="0">
                <a:solidFill>
                  <a:srgbClr val="6A6A6A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2165005"/>
            <a:ext cx="4419600" cy="305918"/>
          </a:xfrm>
          <a:solidFill>
            <a:srgbClr val="6A6A6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788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Supporting materials</a:t>
            </a:r>
          </a:p>
        </p:txBody>
      </p:sp>
    </p:spTree>
    <p:extLst>
      <p:ext uri="{BB962C8B-B14F-4D97-AF65-F5344CB8AC3E}">
        <p14:creationId xmlns:p14="http://schemas.microsoft.com/office/powerpoint/2010/main" val="3225339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435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srgbClr val="FFFFFF"/>
              </a:solidFill>
            </a:endParaRPr>
          </a:p>
        </p:txBody>
      </p:sp>
      <p:pic>
        <p:nvPicPr>
          <p:cNvPr id="14" name="Picture 13" descr="11596-15266-TMOLogo_MG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3" t="21723" r="10237" b="21378"/>
          <a:stretch/>
        </p:blipFill>
        <p:spPr>
          <a:xfrm>
            <a:off x="6786495" y="4527578"/>
            <a:ext cx="1949705" cy="483567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0" y="4158348"/>
            <a:ext cx="9144000" cy="102394"/>
          </a:xfrm>
          <a:prstGeom prst="round2Same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429805"/>
            <a:ext cx="5334000" cy="230833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Author, CS&amp;A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2169" y="2167128"/>
            <a:ext cx="7409105" cy="1234440"/>
          </a:xfrm>
        </p:spPr>
        <p:txBody>
          <a:bodyPr>
            <a:normAutofit/>
          </a:bodyPr>
          <a:lstStyle>
            <a:lvl1pPr marL="0" indent="0">
              <a:buNone/>
              <a:defRPr sz="1575" b="0" i="0">
                <a:solidFill>
                  <a:srgbClr val="6A6A6A"/>
                </a:solidFill>
                <a:latin typeface="TM AG Book Rounded Regular"/>
                <a:cs typeface="TM AG Book Rounded Regular"/>
              </a:defRPr>
            </a:lvl1pPr>
          </a:lstStyle>
          <a:p>
            <a:pPr lvl="0"/>
            <a:r>
              <a:rPr lang="en-US" dirty="0"/>
              <a:t>The Title Goes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740459"/>
            <a:ext cx="3503522" cy="159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42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514259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514259"/>
            <a:fld id="{62CC3208-ADB5-468A-B027-4886AF91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2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29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2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18819" y="897989"/>
            <a:ext cx="4853045" cy="47761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COVER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4133" y="1385825"/>
            <a:ext cx="2617730" cy="364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ele-GroteskFet" pitchFamily="2" charset="0"/>
                <a:cs typeface="Tele-GroteskFet" pitchFamily="2" charset="0"/>
              </a:defRPr>
            </a:lvl1pPr>
            <a:lvl2pPr marL="34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</p:spTree>
    <p:extLst>
      <p:ext uri="{BB962C8B-B14F-4D97-AF65-F5344CB8AC3E}">
        <p14:creationId xmlns:p14="http://schemas.microsoft.com/office/powerpoint/2010/main" val="2418554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4955779"/>
            <a:ext cx="2895600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ctr" defTabSz="342871" rtl="0" eaLnBrk="1" latinLnBrk="0" hangingPunct="1">
              <a:defRPr sz="900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>
                <a:solidFill>
                  <a:srgbClr val="FFFFFF"/>
                </a:solidFill>
              </a:rPr>
              <a:t>T-Mobile Confidential</a:t>
            </a:r>
            <a:endParaRPr lang="en-US" sz="67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70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9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T-Mobile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6798" y="147439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>
              <a:latin typeface="Tele-GroteskNor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79218" y="196851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871141" y="4890488"/>
            <a:ext cx="818891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1">
                <a:solidFill>
                  <a:srgbClr val="FFFFFF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800" b="1">
                <a:solidFill>
                  <a:srgbClr val="FFFFFF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" y="4872039"/>
            <a:ext cx="773133" cy="2714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768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8397" y="1711111"/>
            <a:ext cx="5184973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8397" y="2266022"/>
            <a:ext cx="5184973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53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9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8" name="Picture 7" descr="T-Mobile Standard RO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798" y="147439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79218" y="196851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5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871141" y="4890488"/>
            <a:ext cx="818891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1" dirty="0">
                <a:solidFill>
                  <a:srgbClr val="FFFFFF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800" b="1" dirty="0">
                <a:solidFill>
                  <a:srgbClr val="FFFFFF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" y="4872039"/>
            <a:ext cx="773133" cy="2714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81305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6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  <a:effectLst/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effectLst/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50548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8397" y="1711111"/>
            <a:ext cx="5184973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8397" y="2266022"/>
            <a:ext cx="5184973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63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194098"/>
            <a:ext cx="9144000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ctr"/>
            <a:r>
              <a:rPr lang="en-US" sz="16600" spc="-300" dirty="0">
                <a:solidFill>
                  <a:srgbClr val="E20074"/>
                </a:solidFill>
              </a:rPr>
              <a:t>Q</a:t>
            </a:r>
            <a:r>
              <a:rPr lang="en-US" sz="8800" spc="300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en-US" sz="16600" dirty="0">
                <a:solidFill>
                  <a:srgbClr val="E20074"/>
                </a:solidFill>
              </a:rPr>
              <a:t>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4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ody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65340" y="877824"/>
            <a:ext cx="630492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94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8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38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8" name="Picture 7" descr="T-Mobile Standard RO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801063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_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717370" y="877824"/>
            <a:ext cx="6233437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8660"/>
            <a:ext cx="2895600" cy="15160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14766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5356861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72038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8660"/>
            <a:ext cx="2895600" cy="15160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21" name="Picture 20" descr="T-Mobile Standard RO 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1"/>
            <a:ext cx="9144000" cy="7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79218" y="201168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25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07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27167" y="146304"/>
            <a:ext cx="4852241" cy="469027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40" y="0"/>
            <a:ext cx="3944287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6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rgbClr val="000000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79218" y="201168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3644098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758060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5492206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74570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dy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355726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7444207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68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Slide / </a:t>
            </a:r>
            <a:fld id="{1AF40C39-5108-E841-85F7-F0B9C0D30E8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10" y="4968468"/>
            <a:ext cx="585216" cy="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5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92510"/>
            <a:ext cx="91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738" y="4938667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153676" y="4910962"/>
            <a:ext cx="1063743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 Strategy </a:t>
            </a:r>
          </a:p>
          <a:p>
            <a:pPr algn="l">
              <a:defRPr/>
            </a:pPr>
            <a:r>
              <a:rPr lang="en-US" sz="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Development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1" y="4892510"/>
            <a:ext cx="956940" cy="25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3126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2041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44509" y="147443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400" dirty="0">
              <a:latin typeface="Tele-GroteskNor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738" y="4938667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61523" y="4890490"/>
            <a:ext cx="1091855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675" b="1" dirty="0">
                <a:solidFill>
                  <a:srgbClr val="FFFFFF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675" b="1" dirty="0">
                <a:solidFill>
                  <a:srgbClr val="FFFFFF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5" y="4872041"/>
            <a:ext cx="1030844" cy="27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37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717374" y="877824"/>
            <a:ext cx="6233437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050" dirty="0">
              <a:latin typeface="Tele-GroteskNor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4896" y="147440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805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82882" y="877824"/>
            <a:ext cx="5356861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72041"/>
            <a:ext cx="9144000" cy="271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050" dirty="0">
              <a:latin typeface="Tele-GroteskNor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2"/>
            <a:ext cx="9144000" cy="5581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9834"/>
            <a:ext cx="8412480" cy="552973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4896" y="147440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24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0"/>
            <a:ext cx="400338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27174" y="146313"/>
            <a:ext cx="4852241" cy="469027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883" y="146313"/>
            <a:ext cx="3644099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3" b="25295"/>
          <a:stretch/>
        </p:blipFill>
        <p:spPr bwMode="auto">
          <a:xfrm>
            <a:off x="8191503" y="4953003"/>
            <a:ext cx="879871" cy="1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05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79219" y="196856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354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_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2885" y="877824"/>
            <a:ext cx="5295051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13"/>
            <a:ext cx="8412480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latin typeface="Tele-GroteskNor" pitchFamily="2" charset="0"/>
              </a:rPr>
              <a:pPr algn="r"/>
              <a:t>‹#›</a:t>
            </a:fld>
            <a:endParaRPr lang="en-US" sz="1050" dirty="0"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9" y="196856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8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  <a:effectLst/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effectLst/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303908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dy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13"/>
            <a:ext cx="8412480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3" b="25295"/>
          <a:stretch/>
        </p:blipFill>
        <p:spPr bwMode="auto">
          <a:xfrm>
            <a:off x="8191503" y="4953003"/>
            <a:ext cx="879871" cy="1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6801" y="147442"/>
            <a:ext cx="408940" cy="21311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05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05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79219" y="196856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55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944933" y="4933756"/>
            <a:ext cx="1153067" cy="151607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pPr defTabSz="342863"/>
            <a:fld id="{40421585-AB57-43A7-9A47-FC7A0B958991}" type="datetimeFigureOut">
              <a:rPr lang="en-US" smtClean="0">
                <a:solidFill>
                  <a:srgbClr val="FFFFFF"/>
                </a:solidFill>
              </a:rPr>
              <a:pPr defTabSz="342863"/>
              <a:t>12/6/20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3475" y="4938725"/>
            <a:ext cx="2517059" cy="14663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9" y="4933747"/>
            <a:ext cx="778933" cy="151607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pPr defTabSz="342863"/>
            <a:fld id="{1A202910-896D-4A76-AEC9-526956FB8C05}" type="slidenum">
              <a:rPr lang="en-US" smtClean="0">
                <a:solidFill>
                  <a:srgbClr val="FFFFFF"/>
                </a:solidFill>
              </a:rPr>
              <a:pPr defTabSz="342863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6588" y="4872360"/>
            <a:ext cx="2895600" cy="145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T-Mobile Proprietary and Confidential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4" y="4623905"/>
            <a:ext cx="4655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E20074"/>
                </a:solidFill>
              </a:defRPr>
            </a:lvl1pPr>
          </a:lstStyle>
          <a:p>
            <a:pPr defTabSz="342863"/>
            <a:fld id="{9C38755D-335C-AE4A-A85B-1A64B1E871A6}" type="slidenum">
              <a:rPr lang="en-US" smtClean="0"/>
              <a:pPr defTabSz="34286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395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  <a:effectLst/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effectLst/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effectLst/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6848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8397" y="1711111"/>
            <a:ext cx="5184973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8397" y="2266022"/>
            <a:ext cx="5184973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51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194098"/>
            <a:ext cx="9144000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ctr"/>
            <a:r>
              <a:rPr lang="en-US" sz="16600" spc="-300" dirty="0">
                <a:solidFill>
                  <a:srgbClr val="E20074"/>
                </a:solidFill>
              </a:rPr>
              <a:t>Q</a:t>
            </a:r>
            <a:r>
              <a:rPr lang="en-US" sz="8800" spc="300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en-US" sz="16600" dirty="0">
                <a:solidFill>
                  <a:srgbClr val="E20074"/>
                </a:solidFill>
              </a:rPr>
              <a:t>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34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ody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65340" y="877824"/>
            <a:ext cx="630492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T-Mobile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340" y="4901210"/>
            <a:ext cx="78486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kern="1200" dirty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t>Slide / </a:t>
            </a:r>
            <a:fld id="{1AF40C39-5108-E841-85F7-F0B9C0D30E8D}" type="slidenum">
              <a:rPr lang="en-US" sz="900" b="0" i="0" kern="1200" smtClean="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rPr>
              <a:pPr algn="l"/>
              <a:t>‹#›</a:t>
            </a:fld>
            <a:endParaRPr lang="en-US" sz="900" b="0" i="0" kern="1200" dirty="0">
              <a:solidFill>
                <a:schemeClr val="bg1"/>
              </a:solidFill>
              <a:latin typeface="Tele-GroteskHal" pitchFamily="2" charset="0"/>
              <a:ea typeface="+mn-ea"/>
              <a:cs typeface="Tele-Grotesk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662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Magent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86214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52689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40554" y="2027265"/>
            <a:ext cx="4263983" cy="707886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4000" b="0" i="0">
                <a:solidFill>
                  <a:schemeClr val="accent1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COVER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0554" y="2716202"/>
            <a:ext cx="4263983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ele-GroteskFet" pitchFamily="2" charset="0"/>
                <a:cs typeface="Tele-GroteskFe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253398" y="750276"/>
            <a:ext cx="3051140" cy="492927"/>
            <a:chOff x="5253398" y="750276"/>
            <a:chExt cx="3051140" cy="492927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5746596" y="781538"/>
              <a:ext cx="2557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Tele-GroteskHal" pitchFamily="2" charset="0"/>
                  <a:cs typeface="Arial" pitchFamily="34" charset="0"/>
                </a:rPr>
                <a:t>EXPEDITION</a:t>
              </a:r>
              <a:r>
                <a:rPr lang="en-US" sz="2400" baseline="0" dirty="0">
                  <a:solidFill>
                    <a:schemeClr val="bg1"/>
                  </a:solidFill>
                  <a:latin typeface="Tele-GroteskHal" pitchFamily="2" charset="0"/>
                  <a:cs typeface="Arial" pitchFamily="34" charset="0"/>
                </a:rPr>
                <a:t> </a:t>
              </a:r>
              <a:r>
                <a:rPr lang="en-US" sz="2400" dirty="0">
                  <a:solidFill>
                    <a:schemeClr val="accent1"/>
                  </a:solidFill>
                  <a:latin typeface="Tele-GroteskUlt" pitchFamily="2" charset="0"/>
                  <a:cs typeface="Arial" pitchFamily="34" charset="0"/>
                </a:rPr>
                <a:t>THREE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398" y="750276"/>
              <a:ext cx="461665" cy="461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03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79631" y="2071957"/>
            <a:ext cx="4728307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631" y="2626868"/>
            <a:ext cx="4728307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7884" y="4830660"/>
            <a:ext cx="1765716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000" smtClean="0">
                <a:solidFill>
                  <a:schemeClr val="bg1"/>
                </a:solidFill>
                <a:latin typeface="Tele-GroteskUlt" pitchFamily="2" charset="0"/>
              </a:rPr>
              <a:pPr/>
              <a:t>‹#›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| 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621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194098"/>
            <a:ext cx="9144000" cy="2764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algn="ctr"/>
            <a:r>
              <a:rPr lang="en-US" sz="16600" spc="-300" dirty="0">
                <a:solidFill>
                  <a:srgbClr val="E20074"/>
                </a:solidFill>
              </a:rPr>
              <a:t>Q</a:t>
            </a:r>
            <a:r>
              <a:rPr lang="en-US" sz="8800" spc="300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en-US" sz="16600" dirty="0">
                <a:solidFill>
                  <a:srgbClr val="E20074"/>
                </a:solidFill>
              </a:rPr>
              <a:t>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808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970256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938954" y="877824"/>
            <a:ext cx="5022164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8955" y="146304"/>
            <a:ext cx="5022163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435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5655422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82878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146304"/>
            <a:ext cx="8778239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717843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880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2584" y="877824"/>
            <a:ext cx="4297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787384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2929614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79" y="877824"/>
            <a:ext cx="877824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6798" y="147438"/>
            <a:ext cx="408940" cy="21311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F40C39-5108-E841-85F7-F0B9C0D30E8D}" type="slidenum">
              <a:rPr lang="en-US" sz="1400" smtClean="0">
                <a:solidFill>
                  <a:srgbClr val="E20074"/>
                </a:solidFill>
                <a:latin typeface="Tele-GroteskNor" pitchFamily="2" charset="0"/>
              </a:rPr>
              <a:pPr algn="r"/>
              <a:t>‹#›</a:t>
            </a:fld>
            <a:endParaRPr lang="en-US" sz="1400" dirty="0">
              <a:solidFill>
                <a:srgbClr val="E20074"/>
              </a:solidFill>
              <a:latin typeface="Tele-GroteskNor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9218" y="196850"/>
            <a:ext cx="0" cy="4480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46304"/>
            <a:ext cx="8412480" cy="552973"/>
          </a:xfrm>
        </p:spPr>
        <p:txBody>
          <a:bodyPr>
            <a:noAutofit/>
          </a:bodyPr>
          <a:lstStyle>
            <a:lvl1pPr>
              <a:defRPr sz="3200" baseline="0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2204762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79631" y="2071957"/>
            <a:ext cx="4728307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>
              <a:defRPr sz="4400">
                <a:solidFill>
                  <a:srgbClr val="E20074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631" y="2626868"/>
            <a:ext cx="4728307" cy="360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343403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SINGLE SUPPORT LINE</a:t>
            </a:r>
          </a:p>
        </p:txBody>
      </p:sp>
      <p:pic>
        <p:nvPicPr>
          <p:cNvPr id="8" name="Picture 4" descr="C:\Users\Kkent\Desktop\Design\Marketing Designs 2014\Logos\Magenta on White T-Mobile\30686-44938-TMO_Magent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225"/>
          <a:stretch/>
        </p:blipFill>
        <p:spPr bwMode="auto">
          <a:xfrm>
            <a:off x="8422401" y="4889816"/>
            <a:ext cx="707879" cy="232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87884" y="4830660"/>
            <a:ext cx="1765716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000" smtClean="0">
                <a:solidFill>
                  <a:schemeClr val="bg1"/>
                </a:solidFill>
                <a:latin typeface="Tele-GroteskUlt" pitchFamily="2" charset="0"/>
              </a:rPr>
              <a:pPr/>
              <a:t>‹#›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| 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99052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42931"/>
            <a:ext cx="2136722" cy="404978"/>
          </a:xfrm>
          <a:prstGeom prst="rect">
            <a:avLst/>
          </a:prstGeom>
          <a:solidFill>
            <a:srgbClr val="E200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1545" y="2132178"/>
            <a:ext cx="4505325" cy="4776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92240" y="2564823"/>
            <a:ext cx="2617730" cy="364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ele-GroteskFet" pitchFamily="2" charset="0"/>
                <a:cs typeface="Tele-GroteskFe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60" y="1732067"/>
            <a:ext cx="1453896" cy="2388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92240" y="2929109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000" b="0" kern="1200" cap="small" dirty="0">
                <a:solidFill>
                  <a:srgbClr val="E20074"/>
                </a:solidFill>
                <a:effectLst/>
                <a:latin typeface="Tele-GroteskUlt" pitchFamily="2" charset="0"/>
                <a:ea typeface="+mn-ea"/>
                <a:cs typeface="+mn-cs"/>
              </a:rPr>
              <a:t>Enterprise </a:t>
            </a:r>
            <a:r>
              <a:rPr lang="en-NZ" sz="2000" b="0" kern="1200" cap="small" dirty="0">
                <a:solidFill>
                  <a:schemeClr val="bg1"/>
                </a:solidFill>
                <a:effectLst/>
                <a:latin typeface="Tele-GroteskUlt" pitchFamily="2" charset="0"/>
                <a:ea typeface="+mn-ea"/>
                <a:cs typeface="+mn-cs"/>
              </a:rPr>
              <a:t>IT</a:t>
            </a:r>
            <a:endParaRPr lang="en-US" sz="2000" b="0" kern="1200" dirty="0">
              <a:solidFill>
                <a:schemeClr val="bg1"/>
              </a:solidFill>
              <a:effectLst/>
              <a:latin typeface="Tele-GroteskUl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14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61" y="1619229"/>
            <a:ext cx="1681361" cy="6100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1545" y="2132178"/>
            <a:ext cx="4505325" cy="4776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rgbClr val="E20074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240" y="2564823"/>
            <a:ext cx="2617730" cy="364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rgbClr val="E20074"/>
                </a:solidFill>
                <a:latin typeface="Tele-GroteskFet" pitchFamily="2" charset="0"/>
                <a:cs typeface="Tele-GroteskFe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7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42931"/>
            <a:ext cx="2136722" cy="404978"/>
          </a:xfrm>
          <a:prstGeom prst="rect">
            <a:avLst/>
          </a:prstGeom>
          <a:solidFill>
            <a:srgbClr val="E200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1545" y="2132178"/>
            <a:ext cx="4505325" cy="4776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Tele-GroteskUlt" pitchFamily="2" charset="0"/>
                <a:cs typeface="Tele-GroteskUlt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92240" y="2564823"/>
            <a:ext cx="2617730" cy="364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ele-GroteskFet" pitchFamily="2" charset="0"/>
                <a:cs typeface="Tele-GroteskFet" pitchFamily="2" charset="0"/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&amp; Date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60" y="1732067"/>
            <a:ext cx="1453896" cy="2388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86913" y="2929109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000" b="0" kern="1200" cap="small" dirty="0">
                <a:solidFill>
                  <a:srgbClr val="E20074"/>
                </a:solidFill>
                <a:effectLst/>
                <a:latin typeface="Tele-GroteskUlt" pitchFamily="2" charset="0"/>
                <a:ea typeface="+mn-ea"/>
                <a:cs typeface="+mn-cs"/>
              </a:rPr>
              <a:t>Enterprise </a:t>
            </a:r>
            <a:r>
              <a:rPr lang="en-NZ" sz="2000" b="0" kern="1200" cap="small" dirty="0">
                <a:solidFill>
                  <a:schemeClr val="bg1"/>
                </a:solidFill>
                <a:effectLst/>
                <a:latin typeface="Tele-GroteskUlt" pitchFamily="2" charset="0"/>
                <a:ea typeface="+mn-ea"/>
                <a:cs typeface="+mn-cs"/>
              </a:rPr>
              <a:t>IT</a:t>
            </a:r>
            <a:endParaRPr lang="en-US" sz="2000" b="0" kern="1200" dirty="0">
              <a:solidFill>
                <a:schemeClr val="bg1"/>
              </a:solidFill>
              <a:effectLst/>
              <a:latin typeface="Tele-GroteskUlt" pitchFamily="2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" y="4968746"/>
            <a:ext cx="578069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5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28.emf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20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291" y="100209"/>
            <a:ext cx="1033396" cy="21782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57175" y="14933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Cover</a:t>
            </a:r>
            <a:r>
              <a:rPr lang="en-US" baseline="0" dirty="0"/>
              <a:t> Page</a:t>
            </a:r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336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4017" r:id="rId2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291" y="100209"/>
            <a:ext cx="1033396" cy="21782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57175" y="14933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Cover</a:t>
            </a:r>
            <a:r>
              <a:rPr lang="en-US" baseline="0" dirty="0"/>
              <a:t> Page</a:t>
            </a:r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9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u="none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150252"/>
            <a:ext cx="882507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6075"/>
            <a:ext cx="8825078" cy="3883704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pic>
        <p:nvPicPr>
          <p:cNvPr id="7" name="Picture 6" descr="T-Mobile Standard RO Whit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3" y="4972973"/>
            <a:ext cx="585216" cy="95098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99884" y="4953060"/>
            <a:ext cx="1765716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000" smtClean="0">
                <a:solidFill>
                  <a:schemeClr val="bg1"/>
                </a:solidFill>
                <a:latin typeface="Tele-GroteskUlt" pitchFamily="2" charset="0"/>
              </a:rPr>
              <a:pPr/>
              <a:t>‹#›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| 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774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291" y="100209"/>
            <a:ext cx="1033396" cy="2178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361950" y="13536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Section Title Slides  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61950" y="1985460"/>
            <a:ext cx="6908800" cy="151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Tele-GroteskFet" pitchFamily="2" charset="0"/>
                <a:ea typeface="+mn-ea"/>
                <a:cs typeface="Tele-GroteskFet" pitchFamily="2" charset="0"/>
              </a:defRPr>
            </a:lvl1pPr>
            <a:lvl2pPr marL="34340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686806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030209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373612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1717015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60418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3820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722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</a:t>
            </a:r>
            <a:r>
              <a:rPr lang="en-US" baseline="0" dirty="0"/>
              <a:t> provided layouts should be used for sub-sections or individual chapters within a presentation.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291" y="100209"/>
            <a:ext cx="1033396" cy="21782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57175" y="14933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Cover</a:t>
            </a:r>
            <a:r>
              <a:rPr lang="en-US" baseline="0" dirty="0"/>
              <a:t> Page</a:t>
            </a:r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7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41248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8538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10" name="Picture 9" descr="T-Mobile Standard RO Whit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735" y="4938661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146305"/>
            <a:ext cx="841248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7824"/>
            <a:ext cx="8769096" cy="3886200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1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pPr defTabSz="342863"/>
            <a:r>
              <a:rPr lang="en-US">
                <a:solidFill>
                  <a:srgbClr val="FFFFFF"/>
                </a:solidFill>
              </a:rPr>
              <a:t>T-Mobile Confidential</a:t>
            </a:r>
          </a:p>
        </p:txBody>
      </p:sp>
      <p:pic>
        <p:nvPicPr>
          <p:cNvPr id="7" name="Picture 6" descr="T-Mobile Standard RO Whit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10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5" r:id="rId10"/>
    <p:sldLayoutId id="2147483836" r:id="rId11"/>
  </p:sldLayoutIdLst>
  <p:hf sldNum="0" hdr="0" ftr="0" dt="0"/>
  <p:txStyles>
    <p:titleStyle>
      <a:lvl1pPr algn="l" defTabSz="343394" rtl="0" eaLnBrk="1" latinLnBrk="0" hangingPunct="1">
        <a:spcBef>
          <a:spcPct val="0"/>
        </a:spcBef>
        <a:buNone/>
        <a:defRPr sz="3200" b="0" i="0" kern="1200">
          <a:solidFill>
            <a:srgbClr val="E20074"/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46" indent="-257546" algn="l" defTabSz="343394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16" indent="-214622" algn="l" defTabSz="343394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485" indent="-171697" algn="l" defTabSz="343394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880" indent="-171697" algn="l" defTabSz="343394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275" indent="-171697" algn="l" defTabSz="343394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669" indent="-171697" algn="l" defTabSz="34339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63" indent="-171697" algn="l" defTabSz="34339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457" indent="-171697" algn="l" defTabSz="34339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852" indent="-171697" algn="l" defTabSz="34339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394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789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184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578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972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366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760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154" algn="l" defTabSz="3433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150252"/>
            <a:ext cx="882507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6075"/>
            <a:ext cx="8825078" cy="3883704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pic>
        <p:nvPicPr>
          <p:cNvPr id="7" name="Picture 6" descr="T-Mobile Standard RO Whit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3" y="4972973"/>
            <a:ext cx="585216" cy="95098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99884" y="4953060"/>
            <a:ext cx="1765716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000" smtClean="0">
                <a:solidFill>
                  <a:schemeClr val="bg1"/>
                </a:solidFill>
                <a:latin typeface="Tele-GroteskUlt" pitchFamily="2" charset="0"/>
              </a:rPr>
              <a:pPr/>
              <a:t>‹#›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| 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950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4" y="4938660"/>
            <a:ext cx="778933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l">
              <a:defRPr sz="900">
                <a:solidFill>
                  <a:srgbClr val="FFFFFF"/>
                </a:solidFill>
                <a:latin typeface="Tele-GroteskHal" pitchFamily="2" charset="0"/>
              </a:defRPr>
            </a:lvl1pPr>
          </a:lstStyle>
          <a:p>
            <a:fld id="{1AF40C39-5108-E841-85F7-F0B9C0D30E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-Mobile Standard RO Whit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3" y="4972973"/>
            <a:ext cx="585216" cy="9509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257175" y="14933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>
                <a:solidFill>
                  <a:srgbClr val="E20074"/>
                </a:solidFill>
              </a:rPr>
              <a:t>Confidential Statements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 dirty="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9753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0" indent="0" algn="l" defTabSz="343403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291" y="100209"/>
            <a:ext cx="1033396" cy="2178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361950" y="13536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Section Title Slides  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61950" y="1985460"/>
            <a:ext cx="6908800" cy="151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Tele-GroteskFet" pitchFamily="2" charset="0"/>
                <a:ea typeface="+mn-ea"/>
                <a:cs typeface="Tele-GroteskFet" pitchFamily="2" charset="0"/>
              </a:defRPr>
            </a:lvl1pPr>
            <a:lvl2pPr marL="34340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686806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030209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373612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1717015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60418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3820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722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</a:t>
            </a:r>
            <a:r>
              <a:rPr lang="en-US" baseline="0" dirty="0"/>
              <a:t> provided layouts should be used for sub-sections or individual chapters within a presentation.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9" r:id="rId2"/>
    <p:sldLayoutId id="2147483888" r:id="rId3"/>
    <p:sldLayoutId id="2147483889" r:id="rId4"/>
    <p:sldLayoutId id="2147483890" r:id="rId5"/>
    <p:sldLayoutId id="2147483891" r:id="rId6"/>
    <p:sldLayoutId id="2147483892" r:id="rId7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150252"/>
            <a:ext cx="882507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6075"/>
            <a:ext cx="8825078" cy="3883704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/>
              <a:t>T-Mobile Confidential</a:t>
            </a:r>
            <a:endParaRPr lang="en-US" dirty="0"/>
          </a:p>
        </p:txBody>
      </p:sp>
      <p:pic>
        <p:nvPicPr>
          <p:cNvPr id="7" name="Picture 6" descr="T-Mobile Standard RO White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3" y="4972973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677" r:id="rId3"/>
    <p:sldLayoutId id="2147483690" r:id="rId4"/>
    <p:sldLayoutId id="2147483714" r:id="rId5"/>
    <p:sldLayoutId id="2147483717" r:id="rId6"/>
    <p:sldLayoutId id="2147483715" r:id="rId7"/>
    <p:sldLayoutId id="2147483716" r:id="rId8"/>
    <p:sldLayoutId id="2147483676" r:id="rId9"/>
    <p:sldLayoutId id="2147483886" r:id="rId10"/>
    <p:sldLayoutId id="2147483887" r:id="rId11"/>
    <p:sldLayoutId id="2147483893" r:id="rId12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57175" y="1493342"/>
            <a:ext cx="8099426" cy="966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Closing</a:t>
            </a:r>
            <a:r>
              <a:rPr lang="en-US" baseline="0" dirty="0"/>
              <a:t>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883" r:id="rId3"/>
    <p:sldLayoutId id="2147483884" r:id="rId4"/>
    <p:sldLayoutId id="2147483885" r:id="rId5"/>
    <p:sldLayoutId id="2147483921" r:id="rId6"/>
    <p:sldLayoutId id="2147484019" r:id="rId7"/>
  </p:sldLayoutIdLst>
  <p:hf sldNum="0" hdr="0" dt="0"/>
  <p:txStyles>
    <p:titleStyle>
      <a:lvl1pPr algn="ctr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109731"/>
            <a:ext cx="841248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8538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6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pPr defTabSz="342863"/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737" y="4938666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96925" y="4890490"/>
            <a:ext cx="1091855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1" dirty="0">
                <a:solidFill>
                  <a:srgbClr val="E20074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800" b="1" dirty="0">
                <a:solidFill>
                  <a:srgbClr val="E20074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4881728"/>
            <a:ext cx="944523" cy="2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880" r:id="rId11"/>
    <p:sldLayoutId id="2147483881" r:id="rId12"/>
    <p:sldLayoutId id="2147483882" r:id="rId13"/>
    <p:sldLayoutId id="2147483918" r:id="rId14"/>
    <p:sldLayoutId id="2147483919" r:id="rId15"/>
    <p:sldLayoutId id="2147483920" r:id="rId16"/>
    <p:sldLayoutId id="2147484018" r:id="rId17"/>
  </p:sldLayoutIdLst>
  <p:hf sldNum="0" hdr="0" dt="0"/>
  <p:txStyles>
    <p:titleStyle>
      <a:lvl1pPr algn="l" defTabSz="343385" rtl="0" eaLnBrk="1" latinLnBrk="0" hangingPunct="1">
        <a:spcBef>
          <a:spcPct val="0"/>
        </a:spcBef>
        <a:buNone/>
        <a:defRPr sz="28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40" indent="-257540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03" indent="-214616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464" indent="-171693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851" indent="-171693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1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236" indent="-171693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622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08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394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779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385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772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158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544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929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315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700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085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45"/>
            <a:ext cx="9144000" cy="53606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35979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0" y="5041109"/>
            <a:ext cx="9144000" cy="102394"/>
          </a:xfrm>
          <a:prstGeom prst="round2Same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36346"/>
            <a:ext cx="2895600" cy="132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4331" y="5036344"/>
            <a:ext cx="744939" cy="125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/>
            <a:fld id="{9C38755D-335C-AE4A-A85B-1A64B1E871A6}" type="slidenum">
              <a:rPr 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9645"/>
            <a:ext cx="7948571" cy="46166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61863" y="99753"/>
            <a:ext cx="468066" cy="3915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8755D-335C-AE4A-A85B-1A64B1E871A6}" type="slidenum">
              <a:rPr lang="en-US" sz="2100" smtClean="0">
                <a:solidFill>
                  <a:srgbClr val="000000"/>
                </a:solidFill>
              </a:rPr>
              <a:pPr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61863" y="99754"/>
            <a:ext cx="0" cy="33601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922" r:id="rId14"/>
    <p:sldLayoutId id="2147483923" r:id="rId15"/>
    <p:sldLayoutId id="2147483924" r:id="rId16"/>
    <p:sldLayoutId id="2147483925" r:id="rId17"/>
    <p:sldLayoutId id="2147483926" r:id="rId18"/>
  </p:sldLayoutIdLst>
  <p:hf hdr="0" ftr="0"/>
  <p:txStyles>
    <p:titleStyle>
      <a:lvl1pPr algn="l" defTabSz="257175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131267" indent="-131267" algn="l" defTabSz="257175" rtl="0" eaLnBrk="1" latinLnBrk="0" hangingPunct="1">
        <a:spcBef>
          <a:spcPct val="20000"/>
        </a:spcBef>
        <a:buClr>
          <a:schemeClr val="accent1"/>
        </a:buClr>
        <a:buSzPct val="120000"/>
        <a:buFont typeface="Wingdings" pitchFamily="2" charset="2"/>
        <a:buChar char="§"/>
        <a:defRPr sz="1050" b="0" i="0" kern="1200">
          <a:solidFill>
            <a:srgbClr val="6A6A6A"/>
          </a:solidFill>
          <a:latin typeface="Arial" pitchFamily="34" charset="0"/>
          <a:ea typeface="+mn-ea"/>
          <a:cs typeface="Arial" pitchFamily="34" charset="0"/>
        </a:defRPr>
      </a:lvl1pPr>
      <a:lvl2pPr marL="257175" indent="-125909" algn="l" defTabSz="257175" rtl="0" eaLnBrk="1" latinLnBrk="0" hangingPunct="1">
        <a:spcBef>
          <a:spcPct val="20000"/>
        </a:spcBef>
        <a:buClr>
          <a:schemeClr val="accent1"/>
        </a:buClr>
        <a:buSzPct val="120000"/>
        <a:buFont typeface="Arial"/>
        <a:buChar char="–"/>
        <a:defRPr sz="1050" b="0" i="0" kern="1200">
          <a:solidFill>
            <a:srgbClr val="6A6A6A"/>
          </a:solidFill>
          <a:latin typeface="Arial" pitchFamily="34" charset="0"/>
          <a:ea typeface="+mn-ea"/>
          <a:cs typeface="Arial" pitchFamily="34" charset="0"/>
        </a:defRPr>
      </a:lvl2pPr>
      <a:lvl3pPr marL="388442" indent="-131267" algn="l" defTabSz="257175" rtl="0" eaLnBrk="1" latinLnBrk="0" hangingPunct="1">
        <a:spcBef>
          <a:spcPct val="20000"/>
        </a:spcBef>
        <a:buClr>
          <a:schemeClr val="accent1"/>
        </a:buClr>
        <a:buSzPct val="120000"/>
        <a:buFont typeface="Arial"/>
        <a:buChar char="•"/>
        <a:defRPr sz="1050" b="0" i="0" kern="1200">
          <a:solidFill>
            <a:srgbClr val="6A6A6A"/>
          </a:solidFill>
          <a:latin typeface="Arial" pitchFamily="34" charset="0"/>
          <a:ea typeface="+mn-ea"/>
          <a:cs typeface="Arial" pitchFamily="34" charset="0"/>
        </a:defRPr>
      </a:lvl3pPr>
      <a:lvl4pPr marL="579537" indent="-191096" algn="l" defTabSz="257175" rtl="0" eaLnBrk="1" latinLnBrk="0" hangingPunct="1">
        <a:spcBef>
          <a:spcPct val="20000"/>
        </a:spcBef>
        <a:buClr>
          <a:schemeClr val="accent1"/>
        </a:buClr>
        <a:buSzPct val="120000"/>
        <a:buFont typeface="Arial"/>
        <a:buChar char="–"/>
        <a:defRPr sz="1050" b="0" i="0" kern="1200">
          <a:solidFill>
            <a:srgbClr val="6A6A6A"/>
          </a:solidFill>
          <a:latin typeface="Arial" pitchFamily="34" charset="0"/>
          <a:ea typeface="+mn-ea"/>
          <a:cs typeface="Arial" pitchFamily="34" charset="0"/>
        </a:defRPr>
      </a:lvl4pPr>
      <a:lvl5pPr marL="771525" indent="-191989" algn="l" defTabSz="257175" rtl="0" eaLnBrk="1" latinLnBrk="0" hangingPunct="1">
        <a:spcBef>
          <a:spcPct val="20000"/>
        </a:spcBef>
        <a:buClr>
          <a:schemeClr val="accent1"/>
        </a:buClr>
        <a:buSzPct val="120000"/>
        <a:buFont typeface="Arial"/>
        <a:buChar char="»"/>
        <a:defRPr sz="1050" b="0" i="0" kern="1200">
          <a:solidFill>
            <a:srgbClr val="6A6A6A"/>
          </a:solidFill>
          <a:latin typeface="Arial" pitchFamily="34" charset="0"/>
          <a:ea typeface="+mn-ea"/>
          <a:cs typeface="Arial" pitchFamily="34" charset="0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41248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8538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0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 b="0" i="0">
                <a:solidFill>
                  <a:schemeClr val="bg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T-Mobile Confidential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T-Mobile Standard RO 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3" y="4964809"/>
            <a:ext cx="585216" cy="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894" r:id="rId8"/>
  </p:sldLayoutIdLst>
  <p:hf sldNum="0" hdr="0" dt="0"/>
  <p:txStyles>
    <p:titleStyle>
      <a:lvl1pPr algn="l" defTabSz="343403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52" indent="-257552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30" indent="-214627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507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5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910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313" indent="-171701" algn="l" defTabSz="343403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716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3434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34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109731"/>
            <a:ext cx="8412480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8538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8667"/>
            <a:ext cx="2895600" cy="151607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675" b="0" i="0">
                <a:solidFill>
                  <a:schemeClr val="tx1"/>
                </a:solidFill>
                <a:latin typeface="Tele-GroteskHal" pitchFamily="2" charset="0"/>
                <a:cs typeface="Tele-GroteskHal" pitchFamily="2" charset="0"/>
              </a:defRPr>
            </a:lvl1pPr>
          </a:lstStyle>
          <a:p>
            <a:pPr defTabSz="342863"/>
            <a:r>
              <a:rPr lang="en-US">
                <a:solidFill>
                  <a:srgbClr val="000000"/>
                </a:solidFill>
              </a:rPr>
              <a:t>T-Mobile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64" y="4968746"/>
            <a:ext cx="742096" cy="9144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738" y="4938667"/>
            <a:ext cx="778933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/>
              <a:pPr/>
              <a:t>‹#›</a:t>
            </a:fld>
            <a:endParaRPr lang="en-US" sz="675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96925" y="4890490"/>
            <a:ext cx="1091855" cy="21812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defPPr>
              <a:defRPr lang="en-US"/>
            </a:defPPr>
            <a:lvl1pPr marL="0" algn="ctr" defTabSz="342871" rtl="0" eaLnBrk="1" latinLnBrk="0" hangingPunct="1">
              <a:defRPr sz="675" b="0" i="0" kern="1200">
                <a:solidFill>
                  <a:schemeClr val="bg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1" dirty="0">
                <a:solidFill>
                  <a:srgbClr val="E20074"/>
                </a:solidFill>
                <a:latin typeface="Calibri"/>
                <a:cs typeface="Calibri"/>
              </a:rPr>
              <a:t>Cloud Strategy </a:t>
            </a:r>
          </a:p>
          <a:p>
            <a:pPr algn="l">
              <a:defRPr/>
            </a:pPr>
            <a:r>
              <a:rPr lang="en-US" sz="800" b="1" dirty="0">
                <a:solidFill>
                  <a:srgbClr val="E20074"/>
                </a:solidFill>
                <a:latin typeface="Calibri"/>
                <a:cs typeface="Calibri"/>
              </a:rPr>
              <a:t>&amp; Development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" y="4881728"/>
            <a:ext cx="944523" cy="2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1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hf sldNum="0" hdr="0" dt="0"/>
  <p:txStyles>
    <p:titleStyle>
      <a:lvl1pPr algn="l" defTabSz="343385" rtl="0" eaLnBrk="1" latinLnBrk="0" hangingPunct="1">
        <a:spcBef>
          <a:spcPct val="0"/>
        </a:spcBef>
        <a:buNone/>
        <a:defRPr sz="2800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257540" indent="-257540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itchFamily="34" charset="0"/>
        </a:defRPr>
      </a:lvl1pPr>
      <a:lvl2pPr marL="558003" indent="-214616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858464" indent="-171693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201851" indent="-171693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1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1545236" indent="-171693" algn="l" defTabSz="3433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1888622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08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394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779" indent="-171693" algn="l" defTabSz="34338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385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772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158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544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929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315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700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085" algn="l" defTabSz="343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677896-195D-452A-B652-15C33132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0" y="1188721"/>
            <a:ext cx="6690544" cy="1760408"/>
          </a:xfrm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latin typeface="Tele-GroteskFet" pitchFamily="2" charset="77"/>
              </a:rPr>
              <a:t>Why Serverless can work </a:t>
            </a:r>
            <a:br>
              <a:rPr lang="en-US" sz="4000" b="1" dirty="0">
                <a:latin typeface="Tele-GroteskFet" pitchFamily="2" charset="77"/>
              </a:rPr>
            </a:br>
            <a:r>
              <a:rPr lang="en-US" sz="4000" b="1" dirty="0">
                <a:latin typeface="Tele-GroteskFet" pitchFamily="2" charset="77"/>
              </a:rPr>
              <a:t>for enterprises?</a:t>
            </a:r>
          </a:p>
        </p:txBody>
      </p:sp>
    </p:spTree>
    <p:extLst>
      <p:ext uri="{BB962C8B-B14F-4D97-AF65-F5344CB8AC3E}">
        <p14:creationId xmlns:p14="http://schemas.microsoft.com/office/powerpoint/2010/main" val="298515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37328-8127-B64F-B8A6-4A1F65303C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4048" y="1430796"/>
            <a:ext cx="8138160" cy="304061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We built </a:t>
            </a:r>
            <a:r>
              <a:rPr lang="en-US" b="1" dirty="0">
                <a:latin typeface="+mn-lt"/>
              </a:rPr>
              <a:t>Jazz</a:t>
            </a:r>
            <a:r>
              <a:rPr lang="en-US" dirty="0">
                <a:latin typeface="+mn-lt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a </a:t>
            </a:r>
            <a:r>
              <a:rPr lang="en-US" b="1" dirty="0">
                <a:latin typeface="+mn-lt"/>
              </a:rPr>
              <a:t>Serverless Development Platform</a:t>
            </a:r>
            <a:r>
              <a:rPr lang="en-US" dirty="0">
                <a:latin typeface="+mn-lt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that enables developers to build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secure, compliant serverless apps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that are operationally ready from day one!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31CAE-770E-0249-9FD8-195055AC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ea typeface="Segoe UI" panose="020B0502040204020203" pitchFamily="34" charset="0"/>
                <a:cs typeface="Segoe UI" panose="020B0502040204020203" pitchFamily="34" charset="0"/>
              </a:rPr>
              <a:t>Toolset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23611-EF9A-B941-A027-3350094B6A3E}"/>
              </a:ext>
            </a:extLst>
          </p:cNvPr>
          <p:cNvSpPr/>
          <p:nvPr/>
        </p:nvSpPr>
        <p:spPr>
          <a:xfrm>
            <a:off x="3202529" y="3990630"/>
            <a:ext cx="2245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github.com</a:t>
            </a:r>
            <a:r>
              <a:rPr lang="en-US" b="1" dirty="0"/>
              <a:t>/</a:t>
            </a:r>
            <a:r>
              <a:rPr lang="en-US" b="1" dirty="0" err="1"/>
              <a:t>tmobile</a:t>
            </a:r>
            <a:r>
              <a:rPr lang="en-US" b="1" dirty="0"/>
              <a:t>/jazz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B8455-58B0-E34D-A50A-AA11D1196F07}"/>
              </a:ext>
            </a:extLst>
          </p:cNvPr>
          <p:cNvGrpSpPr/>
          <p:nvPr/>
        </p:nvGrpSpPr>
        <p:grpSpPr>
          <a:xfrm>
            <a:off x="621792" y="2026376"/>
            <a:ext cx="679583" cy="828126"/>
            <a:chOff x="736600" y="2053808"/>
            <a:chExt cx="679583" cy="828126"/>
          </a:xfrm>
        </p:grpSpPr>
        <p:pic>
          <p:nvPicPr>
            <p:cNvPr id="2050" name="Picture 2" descr="Jazz Logo">
              <a:extLst>
                <a:ext uri="{FF2B5EF4-FFF2-40B4-BE49-F238E27FC236}">
                  <a16:creationId xmlns:a16="http://schemas.microsoft.com/office/drawing/2014/main" id="{54356211-9592-654D-AD80-D6095D175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2053808"/>
              <a:ext cx="679583" cy="46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953FB4-0DE4-7F4F-AFCE-19C5877FAA2F}"/>
                </a:ext>
              </a:extLst>
            </p:cNvPr>
            <p:cNvSpPr txBox="1"/>
            <p:nvPr/>
          </p:nvSpPr>
          <p:spPr>
            <a:xfrm>
              <a:off x="837184" y="2571750"/>
              <a:ext cx="479552" cy="31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Jazz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96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821197"/>
            <a:ext cx="8679766" cy="391492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Accelerate Serverless Adoption</a:t>
            </a:r>
          </a:p>
          <a:p>
            <a:r>
              <a:rPr lang="en-US" sz="2200" dirty="0">
                <a:latin typeface="+mn-lt"/>
              </a:rPr>
              <a:t>Built around two themes – </a:t>
            </a:r>
          </a:p>
          <a:p>
            <a:pPr lvl="1"/>
            <a:r>
              <a:rPr lang="en-US" dirty="0"/>
              <a:t>Ease of use</a:t>
            </a:r>
          </a:p>
          <a:p>
            <a:pPr lvl="1"/>
            <a:r>
              <a:rPr lang="en-US" dirty="0"/>
              <a:t>Build compliant applications in the cloud</a:t>
            </a:r>
          </a:p>
          <a:p>
            <a:pPr lvl="0" indent="-457200">
              <a:spcBef>
                <a:spcPts val="0"/>
              </a:spcBef>
            </a:pPr>
            <a:r>
              <a:rPr lang="en-US" dirty="0">
                <a:latin typeface="+mn-lt"/>
              </a:rPr>
              <a:t>Enterprise processes are 100% automated</a:t>
            </a:r>
          </a:p>
          <a:p>
            <a:pPr lvl="0" indent="-457200">
              <a:spcBef>
                <a:spcPts val="0"/>
              </a:spcBef>
            </a:pPr>
            <a:r>
              <a:rPr lang="en-US" dirty="0">
                <a:latin typeface="+mn-lt"/>
              </a:rPr>
              <a:t>Self-Service enabled to reduce dependencies</a:t>
            </a:r>
          </a:p>
          <a:p>
            <a:pPr lvl="0" indent="-457200">
              <a:spcBef>
                <a:spcPts val="0"/>
              </a:spcBef>
            </a:pPr>
            <a:r>
              <a:rPr lang="en-US" dirty="0">
                <a:latin typeface="+mn-lt"/>
              </a:rPr>
              <a:t>Bridge gaps between actual serverless promise and the reality</a:t>
            </a:r>
          </a:p>
          <a:p>
            <a:pPr lvl="0" indent="-457200">
              <a:spcBef>
                <a:spcPts val="0"/>
              </a:spcBef>
            </a:pPr>
            <a:r>
              <a:rPr lang="en-US" dirty="0">
                <a:latin typeface="+mn-lt"/>
              </a:rPr>
              <a:t>Keep developers &amp; management happy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it down</a:t>
            </a:r>
          </a:p>
        </p:txBody>
      </p:sp>
    </p:spTree>
    <p:extLst>
      <p:ext uri="{BB962C8B-B14F-4D97-AF65-F5344CB8AC3E}">
        <p14:creationId xmlns:p14="http://schemas.microsoft.com/office/powerpoint/2010/main" val="188814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821197"/>
            <a:ext cx="8679766" cy="39149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CI/CD</a:t>
            </a:r>
          </a:p>
          <a:p>
            <a:r>
              <a:rPr lang="en-US" dirty="0">
                <a:latin typeface="+mn-lt"/>
              </a:rPr>
              <a:t>Standards &amp; Security Controls baked in</a:t>
            </a:r>
          </a:p>
          <a:p>
            <a:r>
              <a:rPr lang="en-US" dirty="0">
                <a:latin typeface="+mn-lt"/>
              </a:rPr>
              <a:t>Multi Tenancy</a:t>
            </a:r>
          </a:p>
          <a:p>
            <a:r>
              <a:rPr lang="en-US" dirty="0">
                <a:latin typeface="+mn-lt"/>
              </a:rPr>
              <a:t>1-Click Environments</a:t>
            </a:r>
          </a:p>
          <a:p>
            <a:r>
              <a:rPr lang="en-US" dirty="0">
                <a:latin typeface="+mn-lt"/>
              </a:rPr>
              <a:t>Best practices through code templates (application marketplace)</a:t>
            </a:r>
          </a:p>
          <a:p>
            <a:r>
              <a:rPr lang="en-US" dirty="0">
                <a:latin typeface="+mn-lt"/>
              </a:rPr>
              <a:t>Governance &amp; Compliance</a:t>
            </a:r>
          </a:p>
          <a:p>
            <a:r>
              <a:rPr lang="en-US" dirty="0">
                <a:latin typeface="+mn-lt"/>
              </a:rPr>
              <a:t>Log collection, aggregation &amp; analytics</a:t>
            </a:r>
          </a:p>
          <a:p>
            <a:r>
              <a:rPr lang="en-US" dirty="0">
                <a:latin typeface="+mn-lt"/>
              </a:rPr>
              <a:t>Monitoring – Metrics, Dashboards &amp; Alerts</a:t>
            </a:r>
          </a:p>
          <a:p>
            <a:r>
              <a:rPr lang="en-US" dirty="0">
                <a:latin typeface="+mn-lt"/>
              </a:rPr>
              <a:t>Enterprise Integrations through extensions</a:t>
            </a:r>
          </a:p>
          <a:p>
            <a:r>
              <a:rPr lang="en-US" dirty="0">
                <a:latin typeface="+mn-lt"/>
              </a:rPr>
              <a:t>Abstract Complexity with Cloud Provider solutions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16066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821197"/>
            <a:ext cx="8679766" cy="3914926"/>
          </a:xfrm>
        </p:spPr>
        <p:txBody>
          <a:bodyPr>
            <a:normAutofit/>
          </a:bodyPr>
          <a:lstStyle/>
          <a:p>
            <a:pPr marL="571500" indent="-342900"/>
            <a:r>
              <a:rPr lang="en-US" sz="2200" dirty="0">
                <a:latin typeface="+mn-lt"/>
              </a:rPr>
              <a:t>Improved time to market</a:t>
            </a:r>
          </a:p>
          <a:p>
            <a:pPr marL="571500" indent="-342900"/>
            <a:r>
              <a:rPr lang="en-US" sz="2200" dirty="0">
                <a:latin typeface="+mn-lt"/>
              </a:rPr>
              <a:t>Faster access to the cloud</a:t>
            </a:r>
          </a:p>
          <a:p>
            <a:pPr marL="571500" indent="-342900"/>
            <a:r>
              <a:rPr lang="en-US" sz="2200" dirty="0">
                <a:latin typeface="+mn-lt"/>
              </a:rPr>
              <a:t>Lower environment creation is as easy a simple ”git commit”</a:t>
            </a:r>
          </a:p>
          <a:p>
            <a:pPr marL="571500" indent="-342900"/>
            <a:r>
              <a:rPr lang="en-US" sz="2200" dirty="0">
                <a:latin typeface="+mn-lt"/>
              </a:rPr>
              <a:t>Best practices are being shared</a:t>
            </a:r>
          </a:p>
          <a:p>
            <a:pPr marL="571500" indent="-342900"/>
            <a:r>
              <a:rPr lang="en-US" sz="2200" dirty="0">
                <a:latin typeface="+mn-lt"/>
              </a:rPr>
              <a:t>Developers are talking to each other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Jazz help with adoption</a:t>
            </a:r>
          </a:p>
        </p:txBody>
      </p:sp>
    </p:spTree>
    <p:extLst>
      <p:ext uri="{BB962C8B-B14F-4D97-AF65-F5344CB8AC3E}">
        <p14:creationId xmlns:p14="http://schemas.microsoft.com/office/powerpoint/2010/main" val="293496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821197"/>
            <a:ext cx="8679766" cy="3914926"/>
          </a:xfrm>
        </p:spPr>
        <p:txBody>
          <a:bodyPr>
            <a:normAutofit/>
          </a:bodyPr>
          <a:lstStyle/>
          <a:p>
            <a:pPr marL="571500" indent="-342900"/>
            <a:r>
              <a:rPr lang="en-US" sz="2200" dirty="0">
                <a:latin typeface="+mn-lt"/>
              </a:rPr>
              <a:t>Single purpose APIs</a:t>
            </a:r>
          </a:p>
          <a:p>
            <a:pPr marL="571500" indent="-342900"/>
            <a:r>
              <a:rPr lang="en-US" sz="2200" dirty="0">
                <a:latin typeface="+mn-lt"/>
              </a:rPr>
              <a:t>Static Websites</a:t>
            </a:r>
          </a:p>
          <a:p>
            <a:pPr marL="571500" indent="-342900"/>
            <a:r>
              <a:rPr lang="en-US" sz="2200" dirty="0">
                <a:latin typeface="+mn-lt"/>
              </a:rPr>
              <a:t>Event driven applications/functions</a:t>
            </a:r>
          </a:p>
          <a:p>
            <a:pPr marL="571500" indent="-342900"/>
            <a:r>
              <a:rPr lang="en-US" sz="2200" dirty="0">
                <a:latin typeface="+mn-lt"/>
              </a:rPr>
              <a:t>Scheduled functions</a:t>
            </a:r>
          </a:p>
          <a:p>
            <a:pPr marL="571500" indent="-342900"/>
            <a:r>
              <a:rPr lang="en-US" sz="2200" dirty="0">
                <a:latin typeface="+mn-lt"/>
              </a:rPr>
              <a:t>Data transfer/manipulation/processing jobs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Usecases</a:t>
            </a:r>
          </a:p>
        </p:txBody>
      </p:sp>
    </p:spTree>
    <p:extLst>
      <p:ext uri="{BB962C8B-B14F-4D97-AF65-F5344CB8AC3E}">
        <p14:creationId xmlns:p14="http://schemas.microsoft.com/office/powerpoint/2010/main" val="56765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C7F22-5491-0C4F-B35B-F0785B88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91" y="699277"/>
            <a:ext cx="3897991" cy="39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339F3-0324-E345-A76E-7373F422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-1674" b="49163"/>
          <a:stretch/>
        </p:blipFill>
        <p:spPr>
          <a:xfrm>
            <a:off x="1004031" y="422790"/>
            <a:ext cx="7135938" cy="44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F1F5F-7185-4343-9E42-ED20B8F7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0" y="699277"/>
            <a:ext cx="6976280" cy="3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DE0A2-5CC0-EA46-9A30-F46B05A4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1" y="699277"/>
            <a:ext cx="6030636" cy="39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6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821197"/>
            <a:ext cx="8679766" cy="391492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Difficult to change developer mindset</a:t>
            </a:r>
          </a:p>
          <a:p>
            <a:r>
              <a:rPr lang="en-US" sz="2200" dirty="0">
                <a:latin typeface="+mn-lt"/>
              </a:rPr>
              <a:t>Looking for Lift-n-Shift</a:t>
            </a:r>
          </a:p>
          <a:p>
            <a:r>
              <a:rPr lang="en-US" sz="2200" dirty="0">
                <a:latin typeface="+mn-lt"/>
              </a:rPr>
              <a:t>Constrained by lot of factors when making modern design choices</a:t>
            </a:r>
          </a:p>
          <a:p>
            <a:r>
              <a:rPr lang="en-US" sz="2200" dirty="0">
                <a:latin typeface="+mn-lt"/>
              </a:rPr>
              <a:t>Developers are not aware of Op-Ex savings</a:t>
            </a:r>
          </a:p>
          <a:p>
            <a:r>
              <a:rPr lang="en-US" sz="2200" dirty="0">
                <a:latin typeface="+mn-lt"/>
              </a:rPr>
              <a:t>Lack of training, not being up-to-date with technology</a:t>
            </a:r>
          </a:p>
          <a:p>
            <a:r>
              <a:rPr lang="en-US" sz="2200" dirty="0">
                <a:latin typeface="+mn-lt"/>
              </a:rPr>
              <a:t>Technical limitations with cloud offerings (might go away with time)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still remain..</a:t>
            </a:r>
          </a:p>
        </p:txBody>
      </p:sp>
    </p:spTree>
    <p:extLst>
      <p:ext uri="{BB962C8B-B14F-4D97-AF65-F5344CB8AC3E}">
        <p14:creationId xmlns:p14="http://schemas.microsoft.com/office/powerpoint/2010/main" val="35991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82E84E6A-F3F0-C848-AE7B-D47ECB4B5A49}"/>
              </a:ext>
            </a:extLst>
          </p:cNvPr>
          <p:cNvSpPr txBox="1">
            <a:spLocks/>
          </p:cNvSpPr>
          <p:nvPr/>
        </p:nvSpPr>
        <p:spPr>
          <a:xfrm>
            <a:off x="182879" y="146304"/>
            <a:ext cx="877823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I’m..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EAE3CD-72A9-6945-A3AD-4D8036FF6695}"/>
              </a:ext>
            </a:extLst>
          </p:cNvPr>
          <p:cNvSpPr/>
          <p:nvPr/>
        </p:nvSpPr>
        <p:spPr>
          <a:xfrm>
            <a:off x="182879" y="1796957"/>
            <a:ext cx="49286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Principal Architect @</a:t>
            </a:r>
            <a:r>
              <a:rPr lang="en-US" sz="2000" dirty="0">
                <a:solidFill>
                  <a:schemeClr val="accent1"/>
                </a:solidFill>
              </a:rPr>
              <a:t>T-Mobile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Part of Cloud Center of Excellence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Serverless Advocate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Focus: Cloud Technologies, Application Design &amp; Architecture, Developer Experience &amp; Tooling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1B9CF-FE50-C649-9E4F-FE92C8F8A287}"/>
              </a:ext>
            </a:extLst>
          </p:cNvPr>
          <p:cNvSpPr txBox="1"/>
          <p:nvPr/>
        </p:nvSpPr>
        <p:spPr>
          <a:xfrm>
            <a:off x="242314" y="894174"/>
            <a:ext cx="3157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Tele-GroteskNor" pitchFamily="2" charset="0"/>
                <a:cs typeface="Arial" pitchFamily="34" charset="0"/>
              </a:rPr>
              <a:t>Satish Malireddi</a:t>
            </a:r>
          </a:p>
        </p:txBody>
      </p:sp>
    </p:spTree>
    <p:extLst>
      <p:ext uri="{BB962C8B-B14F-4D97-AF65-F5344CB8AC3E}">
        <p14:creationId xmlns:p14="http://schemas.microsoft.com/office/powerpoint/2010/main" val="391888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821197"/>
            <a:ext cx="8679766" cy="39149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Identify </a:t>
            </a:r>
            <a:r>
              <a:rPr lang="en-US" dirty="0">
                <a:solidFill>
                  <a:srgbClr val="CC006A"/>
                </a:solidFill>
                <a:latin typeface="+mn-lt"/>
              </a:rPr>
              <a:t>use cases</a:t>
            </a:r>
            <a:r>
              <a:rPr lang="en-US" dirty="0">
                <a:latin typeface="+mn-lt"/>
              </a:rPr>
              <a:t> that are best suited and go after them</a:t>
            </a:r>
          </a:p>
          <a:p>
            <a:r>
              <a:rPr lang="en-US" dirty="0">
                <a:latin typeface="+mn-lt"/>
              </a:rPr>
              <a:t>Don't over engineer! Serverless might not be the </a:t>
            </a:r>
            <a:r>
              <a:rPr lang="en-US" dirty="0">
                <a:solidFill>
                  <a:srgbClr val="CC006A"/>
                </a:solidFill>
                <a:latin typeface="+mn-lt"/>
              </a:rPr>
              <a:t>perfect fit </a:t>
            </a:r>
            <a:r>
              <a:rPr lang="en-US" dirty="0">
                <a:latin typeface="+mn-lt"/>
              </a:rPr>
              <a:t>for all your applications</a:t>
            </a:r>
          </a:p>
          <a:p>
            <a:r>
              <a:rPr lang="en-US" dirty="0">
                <a:latin typeface="+mn-lt"/>
              </a:rPr>
              <a:t>Provide </a:t>
            </a:r>
            <a:r>
              <a:rPr lang="en-US" dirty="0">
                <a:solidFill>
                  <a:srgbClr val="CC006A"/>
                </a:solidFill>
                <a:latin typeface="+mn-lt"/>
              </a:rPr>
              <a:t>visibility into cost </a:t>
            </a:r>
            <a:r>
              <a:rPr lang="en-US" dirty="0">
                <a:latin typeface="+mn-lt"/>
              </a:rPr>
              <a:t>savings/estimates during the development phase</a:t>
            </a:r>
          </a:p>
          <a:p>
            <a:r>
              <a:rPr lang="en-US" dirty="0">
                <a:solidFill>
                  <a:srgbClr val="CC006A"/>
                </a:solidFill>
                <a:latin typeface="+mn-lt"/>
              </a:rPr>
              <a:t>Training</a:t>
            </a:r>
            <a:r>
              <a:rPr lang="en-US" dirty="0">
                <a:latin typeface="+mn-lt"/>
              </a:rPr>
              <a:t> (most of the time its about people not being aware) &amp; make it a continuous exercise</a:t>
            </a:r>
          </a:p>
          <a:p>
            <a:r>
              <a:rPr lang="en-US" dirty="0">
                <a:latin typeface="+mn-lt"/>
              </a:rPr>
              <a:t>Have </a:t>
            </a:r>
            <a:r>
              <a:rPr lang="en-US" dirty="0">
                <a:solidFill>
                  <a:srgbClr val="CC006A"/>
                </a:solidFill>
                <a:latin typeface="+mn-lt"/>
              </a:rPr>
              <a:t>CoE</a:t>
            </a:r>
            <a:r>
              <a:rPr lang="en-US" dirty="0">
                <a:latin typeface="+mn-lt"/>
              </a:rPr>
              <a:t> teams: Dedicated folks who can experiment, learn, train others, identify tools to empower developers</a:t>
            </a:r>
          </a:p>
          <a:p>
            <a:r>
              <a:rPr lang="en-US" dirty="0">
                <a:latin typeface="+mn-lt"/>
              </a:rPr>
              <a:t>Create framework for developers so that they can </a:t>
            </a:r>
            <a:r>
              <a:rPr lang="en-US" dirty="0">
                <a:solidFill>
                  <a:srgbClr val="CC006A"/>
                </a:solidFill>
                <a:latin typeface="+mn-lt"/>
              </a:rPr>
              <a:t>experiment easily </a:t>
            </a:r>
            <a:r>
              <a:rPr lang="en-US" dirty="0">
                <a:latin typeface="+mn-lt"/>
              </a:rPr>
              <a:t>within controlled guard rails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If you are developing abstractions, </a:t>
            </a:r>
            <a:r>
              <a:rPr lang="en-US" dirty="0">
                <a:solidFill>
                  <a:srgbClr val="CC006A"/>
                </a:solidFill>
                <a:latin typeface="+mn-lt"/>
              </a:rPr>
              <a:t>listen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to your developers to solve their pain points and improve developer 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that worked for us</a:t>
            </a:r>
          </a:p>
        </p:txBody>
      </p:sp>
    </p:spTree>
    <p:extLst>
      <p:ext uri="{BB962C8B-B14F-4D97-AF65-F5344CB8AC3E}">
        <p14:creationId xmlns:p14="http://schemas.microsoft.com/office/powerpoint/2010/main" val="362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DE9BB3-857D-454E-AC56-41A4DC998BC2}"/>
              </a:ext>
            </a:extLst>
          </p:cNvPr>
          <p:cNvSpPr txBox="1"/>
          <p:nvPr/>
        </p:nvSpPr>
        <p:spPr>
          <a:xfrm>
            <a:off x="4443046" y="5040923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73038" indent="-173038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5161A-AC56-8043-8778-07102426F6FF}"/>
              </a:ext>
            </a:extLst>
          </p:cNvPr>
          <p:cNvSpPr txBox="1"/>
          <p:nvPr/>
        </p:nvSpPr>
        <p:spPr>
          <a:xfrm>
            <a:off x="4255477" y="4994031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73038" indent="-173038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8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82E84E6A-F3F0-C848-AE7B-D47ECB4B5A49}"/>
              </a:ext>
            </a:extLst>
          </p:cNvPr>
          <p:cNvSpPr txBox="1">
            <a:spLocks/>
          </p:cNvSpPr>
          <p:nvPr/>
        </p:nvSpPr>
        <p:spPr>
          <a:xfrm>
            <a:off x="182879" y="146304"/>
            <a:ext cx="877823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EAE3CD-72A9-6945-A3AD-4D8036FF6695}"/>
              </a:ext>
            </a:extLst>
          </p:cNvPr>
          <p:cNvSpPr/>
          <p:nvPr/>
        </p:nvSpPr>
        <p:spPr>
          <a:xfrm>
            <a:off x="182879" y="1147733"/>
            <a:ext cx="4928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T-Mobile’s Serverless Journey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Challenges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Business Case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Toolset &amp; Serverless Adoption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Use Cases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Adoption Plan (that worked for us!)</a:t>
            </a:r>
          </a:p>
        </p:txBody>
      </p:sp>
    </p:spTree>
    <p:extLst>
      <p:ext uri="{BB962C8B-B14F-4D97-AF65-F5344CB8AC3E}">
        <p14:creationId xmlns:p14="http://schemas.microsoft.com/office/powerpoint/2010/main" val="237310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82E84E6A-F3F0-C848-AE7B-D47ECB4B5A49}"/>
              </a:ext>
            </a:extLst>
          </p:cNvPr>
          <p:cNvSpPr txBox="1">
            <a:spLocks/>
          </p:cNvSpPr>
          <p:nvPr/>
        </p:nvSpPr>
        <p:spPr>
          <a:xfrm>
            <a:off x="182879" y="146304"/>
            <a:ext cx="877823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IN" dirty="0">
                <a:ea typeface="Segoe UI" panose="020B0502040204020203" pitchFamily="34" charset="0"/>
                <a:cs typeface="Segoe UI" panose="020B0502040204020203" pitchFamily="34" charset="0"/>
              </a:rPr>
              <a:t>Serverless Journey…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DB59E6-7741-5549-BD2C-CD60558289D1}"/>
              </a:ext>
            </a:extLst>
          </p:cNvPr>
          <p:cNvCxnSpPr/>
          <p:nvPr/>
        </p:nvCxnSpPr>
        <p:spPr>
          <a:xfrm>
            <a:off x="5627182" y="2591891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1789F2-517F-8646-ACA5-2D4E5CB9CDAD}"/>
              </a:ext>
            </a:extLst>
          </p:cNvPr>
          <p:cNvCxnSpPr/>
          <p:nvPr/>
        </p:nvCxnSpPr>
        <p:spPr>
          <a:xfrm>
            <a:off x="3363433" y="2591891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16B67-CB53-6F45-B97A-0C93C40611AF}"/>
              </a:ext>
            </a:extLst>
          </p:cNvPr>
          <p:cNvCxnSpPr/>
          <p:nvPr/>
        </p:nvCxnSpPr>
        <p:spPr>
          <a:xfrm>
            <a:off x="1110000" y="2591891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C9CE63C6-ED8C-204E-9D5B-E3909225C894}"/>
              </a:ext>
            </a:extLst>
          </p:cNvPr>
          <p:cNvSpPr/>
          <p:nvPr/>
        </p:nvSpPr>
        <p:spPr>
          <a:xfrm>
            <a:off x="602691" y="213231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8F6FBC-DA2D-554B-A3B2-C8C313F51080}"/>
              </a:ext>
            </a:extLst>
          </p:cNvPr>
          <p:cNvSpPr/>
          <p:nvPr/>
        </p:nvSpPr>
        <p:spPr>
          <a:xfrm>
            <a:off x="967022" y="2496641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Circle: Hollow 8">
            <a:extLst>
              <a:ext uri="{FF2B5EF4-FFF2-40B4-BE49-F238E27FC236}">
                <a16:creationId xmlns:a16="http://schemas.microsoft.com/office/drawing/2014/main" id="{B72C5C30-B897-3B4B-8E77-721ABAF2753D}"/>
              </a:ext>
            </a:extLst>
          </p:cNvPr>
          <p:cNvSpPr/>
          <p:nvPr/>
        </p:nvSpPr>
        <p:spPr>
          <a:xfrm>
            <a:off x="847959" y="2377578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Circle: Hollow 9">
            <a:extLst>
              <a:ext uri="{FF2B5EF4-FFF2-40B4-BE49-F238E27FC236}">
                <a16:creationId xmlns:a16="http://schemas.microsoft.com/office/drawing/2014/main" id="{901A3908-0DF6-3C4C-B9A5-205A99E63999}"/>
              </a:ext>
            </a:extLst>
          </p:cNvPr>
          <p:cNvSpPr/>
          <p:nvPr/>
        </p:nvSpPr>
        <p:spPr>
          <a:xfrm>
            <a:off x="715087" y="224470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8B8244-F101-1D4C-8BB3-5907B1B75107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073995" y="2939079"/>
            <a:ext cx="1" cy="539332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B200087-BE0E-434B-BE40-E468EBAF5705}"/>
              </a:ext>
            </a:extLst>
          </p:cNvPr>
          <p:cNvSpPr/>
          <p:nvPr/>
        </p:nvSpPr>
        <p:spPr>
          <a:xfrm>
            <a:off x="1011875" y="3478411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6E151-4F33-F34C-90AB-37AC237B6E8F}"/>
              </a:ext>
            </a:extLst>
          </p:cNvPr>
          <p:cNvSpPr txBox="1"/>
          <p:nvPr/>
        </p:nvSpPr>
        <p:spPr>
          <a:xfrm>
            <a:off x="304580" y="1945970"/>
            <a:ext cx="151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3A1A4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BA705-8F3D-9045-A601-559D4EDFAC2A}"/>
              </a:ext>
            </a:extLst>
          </p:cNvPr>
          <p:cNvSpPr txBox="1"/>
          <p:nvPr/>
        </p:nvSpPr>
        <p:spPr>
          <a:xfrm>
            <a:off x="139355" y="3678706"/>
            <a:ext cx="3201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Proof of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Microsites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Policy &amp; Compliance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006A"/>
                </a:solidFill>
              </a:rPr>
              <a:t>Jazz – Open source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F4922F22-21A6-C14A-BD73-E5FF68BABCD7}"/>
              </a:ext>
            </a:extLst>
          </p:cNvPr>
          <p:cNvSpPr/>
          <p:nvPr/>
        </p:nvSpPr>
        <p:spPr>
          <a:xfrm rot="5400000">
            <a:off x="2841169" y="213231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01B40D-8903-214B-8086-39316526EF09}"/>
              </a:ext>
            </a:extLst>
          </p:cNvPr>
          <p:cNvSpPr/>
          <p:nvPr/>
        </p:nvSpPr>
        <p:spPr>
          <a:xfrm>
            <a:off x="3205500" y="2496641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Circle: Hollow 20">
            <a:extLst>
              <a:ext uri="{FF2B5EF4-FFF2-40B4-BE49-F238E27FC236}">
                <a16:creationId xmlns:a16="http://schemas.microsoft.com/office/drawing/2014/main" id="{3CD7EF99-DBDC-A44C-B605-AA47E0DCDF87}"/>
              </a:ext>
            </a:extLst>
          </p:cNvPr>
          <p:cNvSpPr/>
          <p:nvPr/>
        </p:nvSpPr>
        <p:spPr>
          <a:xfrm>
            <a:off x="3086437" y="2377578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5" name="Circle: Hollow 21">
            <a:extLst>
              <a:ext uri="{FF2B5EF4-FFF2-40B4-BE49-F238E27FC236}">
                <a16:creationId xmlns:a16="http://schemas.microsoft.com/office/drawing/2014/main" id="{7091A898-C569-B44D-9055-BA79B2C8AD55}"/>
              </a:ext>
            </a:extLst>
          </p:cNvPr>
          <p:cNvSpPr/>
          <p:nvPr/>
        </p:nvSpPr>
        <p:spPr>
          <a:xfrm>
            <a:off x="2953565" y="224470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318096-CFA8-934D-B292-13C01CF9C6B3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3300750" y="1746400"/>
            <a:ext cx="2" cy="498308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2315AB2-307B-F342-9662-FB44C925D65D}"/>
              </a:ext>
            </a:extLst>
          </p:cNvPr>
          <p:cNvSpPr/>
          <p:nvPr/>
        </p:nvSpPr>
        <p:spPr>
          <a:xfrm>
            <a:off x="3238630" y="1622160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1390F-1489-7E4A-8132-E0B0A498BA47}"/>
              </a:ext>
            </a:extLst>
          </p:cNvPr>
          <p:cNvSpPr txBox="1"/>
          <p:nvPr/>
        </p:nvSpPr>
        <p:spPr>
          <a:xfrm>
            <a:off x="2543057" y="2979183"/>
            <a:ext cx="151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E9524"/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D6F0E6-18D0-6C46-8149-711BF15710B5}"/>
              </a:ext>
            </a:extLst>
          </p:cNvPr>
          <p:cNvSpPr txBox="1"/>
          <p:nvPr/>
        </p:nvSpPr>
        <p:spPr>
          <a:xfrm>
            <a:off x="1948872" y="836370"/>
            <a:ext cx="2782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Thousands of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Millions of Invocations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006A"/>
                </a:solidFill>
              </a:rPr>
              <a:t>Jazz - Production Ready!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6BB7B11-5CA4-8648-8D32-B878676F9F40}"/>
              </a:ext>
            </a:extLst>
          </p:cNvPr>
          <p:cNvSpPr/>
          <p:nvPr/>
        </p:nvSpPr>
        <p:spPr>
          <a:xfrm>
            <a:off x="5094602" y="213231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839796-922A-8243-858C-E0CE62A1551D}"/>
              </a:ext>
            </a:extLst>
          </p:cNvPr>
          <p:cNvSpPr/>
          <p:nvPr/>
        </p:nvSpPr>
        <p:spPr>
          <a:xfrm>
            <a:off x="5458933" y="2496641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Circle: Hollow 29">
            <a:extLst>
              <a:ext uri="{FF2B5EF4-FFF2-40B4-BE49-F238E27FC236}">
                <a16:creationId xmlns:a16="http://schemas.microsoft.com/office/drawing/2014/main" id="{1DB3E480-D159-FB43-B3E5-11BAA046CA4B}"/>
              </a:ext>
            </a:extLst>
          </p:cNvPr>
          <p:cNvSpPr/>
          <p:nvPr/>
        </p:nvSpPr>
        <p:spPr>
          <a:xfrm>
            <a:off x="5339870" y="2377578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Circle: Hollow 30">
            <a:extLst>
              <a:ext uri="{FF2B5EF4-FFF2-40B4-BE49-F238E27FC236}">
                <a16:creationId xmlns:a16="http://schemas.microsoft.com/office/drawing/2014/main" id="{F0067876-A365-7845-AC22-050B5D42B983}"/>
              </a:ext>
            </a:extLst>
          </p:cNvPr>
          <p:cNvSpPr/>
          <p:nvPr/>
        </p:nvSpPr>
        <p:spPr>
          <a:xfrm>
            <a:off x="5206998" y="224470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E1A7B-DDD7-D141-AD30-76B574A1DEFC}"/>
              </a:ext>
            </a:extLst>
          </p:cNvPr>
          <p:cNvCxnSpPr>
            <a:cxnSpLocks/>
          </p:cNvCxnSpPr>
          <p:nvPr/>
        </p:nvCxnSpPr>
        <p:spPr>
          <a:xfrm flipV="1">
            <a:off x="5554184" y="2939078"/>
            <a:ext cx="0" cy="539333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3A68847-B213-2845-981D-3345677AF8A0}"/>
              </a:ext>
            </a:extLst>
          </p:cNvPr>
          <p:cNvSpPr/>
          <p:nvPr/>
        </p:nvSpPr>
        <p:spPr>
          <a:xfrm>
            <a:off x="5502942" y="3466105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0E1885-998D-0449-8898-48F500CA9054}"/>
              </a:ext>
            </a:extLst>
          </p:cNvPr>
          <p:cNvSpPr txBox="1"/>
          <p:nvPr/>
        </p:nvSpPr>
        <p:spPr>
          <a:xfrm>
            <a:off x="4796491" y="1945970"/>
            <a:ext cx="151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F3078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CCA04FD-70E9-7B46-B068-EAF82FEFCEAF}"/>
              </a:ext>
            </a:extLst>
          </p:cNvPr>
          <p:cNvSpPr/>
          <p:nvPr/>
        </p:nvSpPr>
        <p:spPr>
          <a:xfrm rot="5400000">
            <a:off x="7358351" y="213231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8CABEC-2729-104F-A2BF-4288A4D80B7D}"/>
              </a:ext>
            </a:extLst>
          </p:cNvPr>
          <p:cNvSpPr/>
          <p:nvPr/>
        </p:nvSpPr>
        <p:spPr>
          <a:xfrm>
            <a:off x="7722682" y="2496641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Circle: Hollow 46">
            <a:extLst>
              <a:ext uri="{FF2B5EF4-FFF2-40B4-BE49-F238E27FC236}">
                <a16:creationId xmlns:a16="http://schemas.microsoft.com/office/drawing/2014/main" id="{6C904903-F6E6-D541-B2F9-7FDCFC75A117}"/>
              </a:ext>
            </a:extLst>
          </p:cNvPr>
          <p:cNvSpPr/>
          <p:nvPr/>
        </p:nvSpPr>
        <p:spPr>
          <a:xfrm>
            <a:off x="7603619" y="2377578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" name="Circle: Hollow 47">
            <a:extLst>
              <a:ext uri="{FF2B5EF4-FFF2-40B4-BE49-F238E27FC236}">
                <a16:creationId xmlns:a16="http://schemas.microsoft.com/office/drawing/2014/main" id="{0F995623-27ED-224C-A738-79AF6A6220F1}"/>
              </a:ext>
            </a:extLst>
          </p:cNvPr>
          <p:cNvSpPr/>
          <p:nvPr/>
        </p:nvSpPr>
        <p:spPr>
          <a:xfrm>
            <a:off x="7470747" y="224470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980DFC-A327-5744-BCF1-44D72642D050}"/>
              </a:ext>
            </a:extLst>
          </p:cNvPr>
          <p:cNvCxnSpPr>
            <a:cxnSpLocks/>
          </p:cNvCxnSpPr>
          <p:nvPr/>
        </p:nvCxnSpPr>
        <p:spPr>
          <a:xfrm flipV="1">
            <a:off x="7817933" y="1746400"/>
            <a:ext cx="0" cy="49830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D26C628-4953-1841-BA9D-F495DB676C03}"/>
              </a:ext>
            </a:extLst>
          </p:cNvPr>
          <p:cNvSpPr/>
          <p:nvPr/>
        </p:nvSpPr>
        <p:spPr>
          <a:xfrm>
            <a:off x="7755812" y="1622160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8449A5-A7A5-9E44-9527-94DF931FCC86}"/>
              </a:ext>
            </a:extLst>
          </p:cNvPr>
          <p:cNvSpPr txBox="1"/>
          <p:nvPr/>
        </p:nvSpPr>
        <p:spPr>
          <a:xfrm>
            <a:off x="7060239" y="2979183"/>
            <a:ext cx="151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C7CBB"/>
                </a:solidFill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49017-9F16-D949-920F-EDD8CA799949}"/>
              </a:ext>
            </a:extLst>
          </p:cNvPr>
          <p:cNvSpPr txBox="1"/>
          <p:nvPr/>
        </p:nvSpPr>
        <p:spPr>
          <a:xfrm>
            <a:off x="6212009" y="839853"/>
            <a:ext cx="2870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3X growth in serverless workloads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Tier-1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Spike in $, #requests &amp; #resources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F523F2-051C-EA48-9250-CBB267EE3FC4}"/>
              </a:ext>
            </a:extLst>
          </p:cNvPr>
          <p:cNvCxnSpPr>
            <a:cxnSpLocks/>
          </p:cNvCxnSpPr>
          <p:nvPr/>
        </p:nvCxnSpPr>
        <p:spPr>
          <a:xfrm>
            <a:off x="270538" y="4671019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CEA9B11-D045-6949-9C48-127403EB8BF8}"/>
              </a:ext>
            </a:extLst>
          </p:cNvPr>
          <p:cNvCxnSpPr>
            <a:cxnSpLocks/>
          </p:cNvCxnSpPr>
          <p:nvPr/>
        </p:nvCxnSpPr>
        <p:spPr>
          <a:xfrm>
            <a:off x="4722081" y="4709971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F53EEA-1F17-E440-926E-62EF8891E701}"/>
              </a:ext>
            </a:extLst>
          </p:cNvPr>
          <p:cNvCxnSpPr>
            <a:cxnSpLocks/>
          </p:cNvCxnSpPr>
          <p:nvPr/>
        </p:nvCxnSpPr>
        <p:spPr>
          <a:xfrm>
            <a:off x="2288041" y="829939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B860D1-EB86-A94E-AC43-71F5414A98FB}"/>
              </a:ext>
            </a:extLst>
          </p:cNvPr>
          <p:cNvCxnSpPr>
            <a:cxnSpLocks/>
          </p:cNvCxnSpPr>
          <p:nvPr/>
        </p:nvCxnSpPr>
        <p:spPr>
          <a:xfrm>
            <a:off x="6241582" y="825766"/>
            <a:ext cx="2574172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739D74-0AC1-074E-A7F5-C1F901530F9B}"/>
              </a:ext>
            </a:extLst>
          </p:cNvPr>
          <p:cNvSpPr txBox="1"/>
          <p:nvPr/>
        </p:nvSpPr>
        <p:spPr>
          <a:xfrm>
            <a:off x="4452035" y="3654979"/>
            <a:ext cx="270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Platform Strategy - Serverless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Billions of events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Multiple apps in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006A"/>
                </a:solidFill>
              </a:rPr>
              <a:t>Jazz Adoption</a:t>
            </a:r>
          </a:p>
        </p:txBody>
      </p:sp>
    </p:spTree>
    <p:extLst>
      <p:ext uri="{BB962C8B-B14F-4D97-AF65-F5344CB8AC3E}">
        <p14:creationId xmlns:p14="http://schemas.microsoft.com/office/powerpoint/2010/main" val="154408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3F683-3F24-3748-A10C-CAC2DDD3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86132" y="1137722"/>
            <a:ext cx="5971735" cy="739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serverless adoption journey was not easy.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9B38D-3B15-7A45-9FB0-9DE925C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3467CDF-B5C9-6C4A-83A6-0E2B3D18778C}"/>
              </a:ext>
            </a:extLst>
          </p:cNvPr>
          <p:cNvSpPr txBox="1">
            <a:spLocks/>
          </p:cNvSpPr>
          <p:nvPr/>
        </p:nvSpPr>
        <p:spPr>
          <a:xfrm>
            <a:off x="1586132" y="1877683"/>
            <a:ext cx="5971735" cy="2143334"/>
          </a:xfrm>
          <a:prstGeom prst="rect">
            <a:avLst/>
          </a:prstGeom>
        </p:spPr>
        <p:txBody>
          <a:bodyPr vert="horz" lIns="68681" tIns="34340" rIns="68681" bIns="34340" rtlCol="0">
            <a:normAutofit fontScale="85000" lnSpcReduction="20000"/>
          </a:bodyPr>
          <a:lstStyle>
            <a:lvl1pPr marL="257552" indent="-257552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Because many developers think serverless…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is new &amp; immature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has limitations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requires a lot of architectural changes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ecosystem is always changing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might actually become expensive</a:t>
            </a:r>
          </a:p>
        </p:txBody>
      </p:sp>
    </p:spTree>
    <p:extLst>
      <p:ext uri="{BB962C8B-B14F-4D97-AF65-F5344CB8AC3E}">
        <p14:creationId xmlns:p14="http://schemas.microsoft.com/office/powerpoint/2010/main" val="19945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82E84E6A-F3F0-C848-AE7B-D47ECB4B5A49}"/>
              </a:ext>
            </a:extLst>
          </p:cNvPr>
          <p:cNvSpPr txBox="1">
            <a:spLocks/>
          </p:cNvSpPr>
          <p:nvPr/>
        </p:nvSpPr>
        <p:spPr>
          <a:xfrm>
            <a:off x="182879" y="146304"/>
            <a:ext cx="877823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IN" dirty="0">
                <a:ea typeface="Segoe UI" panose="020B0502040204020203" pitchFamily="34" charset="0"/>
                <a:cs typeface="Segoe UI" panose="020B0502040204020203" pitchFamily="34" charset="0"/>
              </a:rPr>
              <a:t>Business Case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94FF0-8DAD-1642-9D22-B45CD408A24B}"/>
              </a:ext>
            </a:extLst>
          </p:cNvPr>
          <p:cNvSpPr txBox="1"/>
          <p:nvPr/>
        </p:nvSpPr>
        <p:spPr>
          <a:xfrm>
            <a:off x="1517904" y="1975104"/>
            <a:ext cx="648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Arial" pitchFamily="34" charset="0"/>
              </a:rPr>
              <a:t>Why should we really use serverless?</a:t>
            </a:r>
          </a:p>
        </p:txBody>
      </p:sp>
    </p:spTree>
    <p:extLst>
      <p:ext uri="{BB962C8B-B14F-4D97-AF65-F5344CB8AC3E}">
        <p14:creationId xmlns:p14="http://schemas.microsoft.com/office/powerpoint/2010/main" val="304853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82E84E6A-F3F0-C848-AE7B-D47ECB4B5A49}"/>
              </a:ext>
            </a:extLst>
          </p:cNvPr>
          <p:cNvSpPr txBox="1">
            <a:spLocks/>
          </p:cNvSpPr>
          <p:nvPr/>
        </p:nvSpPr>
        <p:spPr>
          <a:xfrm>
            <a:off x="182879" y="146304"/>
            <a:ext cx="877823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IN" dirty="0">
                <a:ea typeface="Segoe UI" panose="020B0502040204020203" pitchFamily="34" charset="0"/>
                <a:cs typeface="Segoe UI" panose="020B0502040204020203" pitchFamily="34" charset="0"/>
              </a:rPr>
              <a:t>Business Case</a:t>
            </a:r>
            <a:endParaRPr lang="en-US" dirty="0"/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D7972349-66AE-1C45-80B2-FF241D1C7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109" y="1843251"/>
            <a:ext cx="604308" cy="604308"/>
          </a:xfrm>
          <a:prstGeom prst="rect">
            <a:avLst/>
          </a:prstGeom>
        </p:spPr>
      </p:pic>
      <p:pic>
        <p:nvPicPr>
          <p:cNvPr id="18" name="Graphic 17" descr="Gavel">
            <a:extLst>
              <a:ext uri="{FF2B5EF4-FFF2-40B4-BE49-F238E27FC236}">
                <a16:creationId xmlns:a16="http://schemas.microsoft.com/office/drawing/2014/main" id="{065C7671-A228-0B44-AD7A-41451EA94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2502" y="1824875"/>
            <a:ext cx="604308" cy="604308"/>
          </a:xfrm>
          <a:prstGeom prst="rect">
            <a:avLst/>
          </a:prstGeom>
        </p:spPr>
      </p:pic>
      <p:pic>
        <p:nvPicPr>
          <p:cNvPr id="15" name="Graphic 14" descr="Run with solid fill">
            <a:extLst>
              <a:ext uri="{FF2B5EF4-FFF2-40B4-BE49-F238E27FC236}">
                <a16:creationId xmlns:a16="http://schemas.microsoft.com/office/drawing/2014/main" id="{5BB99A33-ED53-0B41-8786-9C64772C1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6540" y="1843653"/>
            <a:ext cx="603504" cy="603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1101AA-921A-D74D-90BF-E77B24D22A2C}"/>
              </a:ext>
            </a:extLst>
          </p:cNvPr>
          <p:cNvSpPr txBox="1"/>
          <p:nvPr/>
        </p:nvSpPr>
        <p:spPr>
          <a:xfrm>
            <a:off x="763959" y="2841634"/>
            <a:ext cx="168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 pitchFamily="34" charset="0"/>
              </a:rPr>
              <a:t>Cost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07BA3-9266-8C45-8D80-D378AD7654EC}"/>
              </a:ext>
            </a:extLst>
          </p:cNvPr>
          <p:cNvSpPr/>
          <p:nvPr/>
        </p:nvSpPr>
        <p:spPr>
          <a:xfrm>
            <a:off x="3040668" y="2841634"/>
            <a:ext cx="286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Arial" pitchFamily="34" charset="0"/>
              </a:rPr>
              <a:t>Security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ADD139-25FB-3049-8F56-4C9B65F76EB7}"/>
              </a:ext>
            </a:extLst>
          </p:cNvPr>
          <p:cNvSpPr/>
          <p:nvPr/>
        </p:nvSpPr>
        <p:spPr>
          <a:xfrm>
            <a:off x="5744304" y="2841634"/>
            <a:ext cx="286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Arial" pitchFamily="34" charset="0"/>
              </a:rPr>
              <a:t>Agility</a:t>
            </a: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0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82E84E6A-F3F0-C848-AE7B-D47ECB4B5A49}"/>
              </a:ext>
            </a:extLst>
          </p:cNvPr>
          <p:cNvSpPr txBox="1">
            <a:spLocks/>
          </p:cNvSpPr>
          <p:nvPr/>
        </p:nvSpPr>
        <p:spPr>
          <a:xfrm>
            <a:off x="182879" y="146304"/>
            <a:ext cx="8778239" cy="552973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IN" dirty="0">
                <a:ea typeface="Segoe UI" panose="020B0502040204020203" pitchFamily="34" charset="0"/>
                <a:cs typeface="Segoe UI" panose="020B0502040204020203" pitchFamily="34" charset="0"/>
              </a:rPr>
              <a:t>Business Case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F366F-6A72-9540-AFBB-81BD7E644A59}"/>
              </a:ext>
            </a:extLst>
          </p:cNvPr>
          <p:cNvSpPr txBox="1"/>
          <p:nvPr/>
        </p:nvSpPr>
        <p:spPr>
          <a:xfrm>
            <a:off x="568921" y="3696041"/>
            <a:ext cx="213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Reduce costs for suitable workloads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Visibility into incurred costs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D7555-66BE-534D-969E-F8A17093AAEF}"/>
              </a:ext>
            </a:extLst>
          </p:cNvPr>
          <p:cNvSpPr txBox="1"/>
          <p:nvPr/>
        </p:nvSpPr>
        <p:spPr>
          <a:xfrm>
            <a:off x="6261102" y="3653417"/>
            <a:ext cx="2107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100% Automation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Ease of Use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Improved Developer Experience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5629B-C431-9648-A584-5E539A53D6A1}"/>
              </a:ext>
            </a:extLst>
          </p:cNvPr>
          <p:cNvSpPr txBox="1"/>
          <p:nvPr/>
        </p:nvSpPr>
        <p:spPr>
          <a:xfrm>
            <a:off x="3399689" y="3669381"/>
            <a:ext cx="23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Secure from day 1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Complete visibility into what’s being built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Implement guardrails through the platform</a:t>
            </a: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D7972349-66AE-1C45-80B2-FF241D1C7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109" y="1843251"/>
            <a:ext cx="604308" cy="604308"/>
          </a:xfrm>
          <a:prstGeom prst="rect">
            <a:avLst/>
          </a:prstGeom>
        </p:spPr>
      </p:pic>
      <p:pic>
        <p:nvPicPr>
          <p:cNvPr id="18" name="Graphic 17" descr="Gavel">
            <a:extLst>
              <a:ext uri="{FF2B5EF4-FFF2-40B4-BE49-F238E27FC236}">
                <a16:creationId xmlns:a16="http://schemas.microsoft.com/office/drawing/2014/main" id="{065C7671-A228-0B44-AD7A-41451EA94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2502" y="1824875"/>
            <a:ext cx="604308" cy="604308"/>
          </a:xfrm>
          <a:prstGeom prst="rect">
            <a:avLst/>
          </a:prstGeom>
        </p:spPr>
      </p:pic>
      <p:pic>
        <p:nvPicPr>
          <p:cNvPr id="15" name="Graphic 14" descr="Run with solid fill">
            <a:extLst>
              <a:ext uri="{FF2B5EF4-FFF2-40B4-BE49-F238E27FC236}">
                <a16:creationId xmlns:a16="http://schemas.microsoft.com/office/drawing/2014/main" id="{5BB99A33-ED53-0B41-8786-9C64772C1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6540" y="1843653"/>
            <a:ext cx="603504" cy="603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1101AA-921A-D74D-90BF-E77B24D22A2C}"/>
              </a:ext>
            </a:extLst>
          </p:cNvPr>
          <p:cNvSpPr txBox="1"/>
          <p:nvPr/>
        </p:nvSpPr>
        <p:spPr>
          <a:xfrm>
            <a:off x="763959" y="2841634"/>
            <a:ext cx="168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Cost</a:t>
            </a:r>
            <a:r>
              <a:rPr lang="en-US" sz="2000" dirty="0">
                <a:cs typeface="Arial" pitchFamily="34" charset="0"/>
              </a:rPr>
              <a:t> Control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07BA3-9266-8C45-8D80-D378AD7654EC}"/>
              </a:ext>
            </a:extLst>
          </p:cNvPr>
          <p:cNvSpPr/>
          <p:nvPr/>
        </p:nvSpPr>
        <p:spPr>
          <a:xfrm>
            <a:off x="3040668" y="2714318"/>
            <a:ext cx="286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Security</a:t>
            </a:r>
            <a:r>
              <a:rPr lang="en-US" sz="2000" dirty="0">
                <a:cs typeface="Arial" pitchFamily="34" charset="0"/>
              </a:rPr>
              <a:t>, </a:t>
            </a:r>
          </a:p>
          <a:p>
            <a:pPr algn="ctr"/>
            <a:r>
              <a:rPr lang="en-US" sz="2000" dirty="0">
                <a:cs typeface="Arial" pitchFamily="34" charset="0"/>
              </a:rPr>
              <a:t>Governance &amp; Compliance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ADD139-25FB-3049-8F56-4C9B65F76EB7}"/>
              </a:ext>
            </a:extLst>
          </p:cNvPr>
          <p:cNvSpPr/>
          <p:nvPr/>
        </p:nvSpPr>
        <p:spPr>
          <a:xfrm>
            <a:off x="5880659" y="2696344"/>
            <a:ext cx="286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Arial" pitchFamily="34" charset="0"/>
              </a:rPr>
              <a:t>Reduce dependencies </a:t>
            </a:r>
          </a:p>
          <a:p>
            <a:pPr algn="ctr"/>
            <a:r>
              <a:rPr lang="en-US" sz="2000" dirty="0">
                <a:cs typeface="Arial" pitchFamily="34" charset="0"/>
              </a:rPr>
              <a:t>that hamper </a:t>
            </a:r>
            <a:r>
              <a:rPr lang="en-US" sz="2000" b="1" dirty="0">
                <a:cs typeface="Arial" pitchFamily="34" charset="0"/>
              </a:rPr>
              <a:t>agility</a:t>
            </a:r>
          </a:p>
        </p:txBody>
      </p:sp>
    </p:spTree>
    <p:extLst>
      <p:ext uri="{BB962C8B-B14F-4D97-AF65-F5344CB8AC3E}">
        <p14:creationId xmlns:p14="http://schemas.microsoft.com/office/powerpoint/2010/main" val="11557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37328-8127-B64F-B8A6-4A1F65303C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What Developers want?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latin typeface="+mn-lt"/>
              </a:rPr>
              <a:t>Agility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+mn-lt"/>
              </a:rPr>
              <a:t>Faster Time to Market</a:t>
            </a:r>
          </a:p>
          <a:p>
            <a:r>
              <a:rPr lang="en-US" dirty="0">
                <a:latin typeface="+mn-lt"/>
              </a:rPr>
              <a:t>Ease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AE77-7EF3-B24A-8B4B-7862EA1F19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What Management wants?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latin typeface="+mn-lt"/>
              </a:rPr>
              <a:t>Governance</a:t>
            </a:r>
          </a:p>
          <a:p>
            <a:pPr lvl="0"/>
            <a:r>
              <a:rPr lang="en-US" dirty="0">
                <a:latin typeface="+mn-lt"/>
              </a:rPr>
              <a:t>Visibility </a:t>
            </a:r>
          </a:p>
          <a:p>
            <a:pPr lvl="0"/>
            <a:r>
              <a:rPr lang="en-US" dirty="0">
                <a:latin typeface="+mn-lt"/>
              </a:rPr>
              <a:t>Compliance </a:t>
            </a:r>
          </a:p>
          <a:p>
            <a:pPr lvl="0"/>
            <a:r>
              <a:rPr lang="en-US" dirty="0">
                <a:latin typeface="+mn-lt"/>
              </a:rPr>
              <a:t>Standardization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+mn-lt"/>
              </a:rPr>
              <a:t>Guardrails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+mn-lt"/>
              </a:rPr>
              <a:t>Process Control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31CAE-770E-0249-9FD8-195055AC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ea typeface="Segoe UI" panose="020B0502040204020203" pitchFamily="34" charset="0"/>
                <a:cs typeface="Segoe UI" panose="020B0502040204020203" pitchFamily="34" charset="0"/>
              </a:rPr>
              <a:t>Business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 Title Slide">
  <a:themeElements>
    <a:clrScheme name="T-Mobile">
      <a:dk1>
        <a:srgbClr val="40404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202020"/>
      </a:accent4>
      <a:accent5>
        <a:srgbClr val="7F7F7F"/>
      </a:accent5>
      <a:accent6>
        <a:srgbClr val="E20074"/>
      </a:accent6>
      <a:hlink>
        <a:srgbClr val="E20074"/>
      </a:hlink>
      <a:folHlink>
        <a:srgbClr val="97024F"/>
      </a:folHlink>
    </a:clrScheme>
    <a:fontScheme name="Un-leash">
      <a:majorFont>
        <a:latin typeface="Tele-GroteskUlt"/>
        <a:ea typeface=""/>
        <a:cs typeface=""/>
      </a:majorFont>
      <a:minorFont>
        <a:latin typeface="Tele-GroteskH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Presentation Title Slide">
  <a:themeElements>
    <a:clrScheme name="T-Mobile">
      <a:dk1>
        <a:srgbClr val="40404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202020"/>
      </a:accent4>
      <a:accent5>
        <a:srgbClr val="7F7F7F"/>
      </a:accent5>
      <a:accent6>
        <a:srgbClr val="E20074"/>
      </a:accent6>
      <a:hlink>
        <a:srgbClr val="E20074"/>
      </a:hlink>
      <a:folHlink>
        <a:srgbClr val="97024F"/>
      </a:folHlink>
    </a:clrScheme>
    <a:fontScheme name="Un-leash">
      <a:majorFont>
        <a:latin typeface="Tele-GroteskUlt"/>
        <a:ea typeface=""/>
        <a:cs typeface=""/>
      </a:majorFont>
      <a:minorFont>
        <a:latin typeface="Tele-GroteskH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Section Title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Black_Presentation Title Slide">
  <a:themeElements>
    <a:clrScheme name="T-Mobile">
      <a:dk1>
        <a:srgbClr val="40404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202020"/>
      </a:accent4>
      <a:accent5>
        <a:srgbClr val="7F7F7F"/>
      </a:accent5>
      <a:accent6>
        <a:srgbClr val="E20074"/>
      </a:accent6>
      <a:hlink>
        <a:srgbClr val="E20074"/>
      </a:hlink>
      <a:folHlink>
        <a:srgbClr val="97024F"/>
      </a:folHlink>
    </a:clrScheme>
    <a:fontScheme name="Un-leash">
      <a:majorFont>
        <a:latin typeface="Tele-GroteskUlt"/>
        <a:ea typeface=""/>
        <a:cs typeface=""/>
      </a:majorFont>
      <a:minorFont>
        <a:latin typeface="Tele-GroteskH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19C44E6-4BAD-4896-B65A-8A4AC0816FE1}" vid="{22BDC0D0-0BF3-47F1-A3BD-09DF44203369}"/>
    </a:ext>
  </a:extLst>
</a:theme>
</file>

<file path=ppt/theme/theme14.xml><?xml version="1.0" encoding="utf-8"?>
<a:theme xmlns:a="http://schemas.openxmlformats.org/drawingml/2006/main" name="Magenta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19C44E6-4BAD-4896-B65A-8A4AC0816FE1}" vid="{87226421-9DFC-4F55-B01E-6C60A2F4AF88}"/>
    </a:ext>
  </a:extLst>
</a:theme>
</file>

<file path=ppt/theme/theme15.xml><?xml version="1.0" encoding="utf-8"?>
<a:theme xmlns:a="http://schemas.openxmlformats.org/drawingml/2006/main" name="6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7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T-Mobile 2.0 B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C1D82F"/>
      </a:accent4>
      <a:accent5>
        <a:srgbClr val="6DB33F"/>
      </a:accent5>
      <a:accent6>
        <a:srgbClr val="008DA8"/>
      </a:accent6>
      <a:hlink>
        <a:srgbClr val="E20074"/>
      </a:hlink>
      <a:folHlink>
        <a:srgbClr val="9702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T-Mobile 2.0 B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C1D82F"/>
      </a:accent4>
      <a:accent5>
        <a:srgbClr val="6DB33F"/>
      </a:accent5>
      <a:accent6>
        <a:srgbClr val="008DA8"/>
      </a:accent6>
      <a:hlink>
        <a:srgbClr val="E20074"/>
      </a:hlink>
      <a:folHlink>
        <a:srgbClr val="9702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fidentiality Statement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ection Title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ing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  <a:effectLst/>
      </a:spPr>
      <a:bodyPr rtlCol="0" anchor="t" anchorCtr="0"/>
      <a:lstStyle>
        <a:defPPr>
          <a:defRPr sz="1000" b="1" dirty="0"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D_Light_Un-carrier PPT Template_Magenta_4x3_Sept 2015" id="{5CB1CD6D-703C-4040-83F6-FDC14F6BD1B9}" vid="{1186C939-D11E-E545-95C0-5537C06BBE21}"/>
    </a:ext>
  </a:extLst>
</a:theme>
</file>

<file path=ppt/theme/theme7.xml><?xml version="1.0" encoding="utf-8"?>
<a:theme xmlns:a="http://schemas.openxmlformats.org/drawingml/2006/main" name="2012-02-07_Master">
  <a:themeElements>
    <a:clrScheme name="T-Mobile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US">
      <a:majorFont>
        <a:latin typeface="TM AG Book Rounded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noAutofit/>
      </a:bodyPr>
      <a:lstStyle>
        <a:defPPr marL="173038" indent="-173038">
          <a:buClr>
            <a:schemeClr val="accent1"/>
          </a:buClr>
          <a:buFont typeface="Wingdings" pitchFamily="2" charset="2"/>
          <a:buChar char="§"/>
          <a:defRPr sz="14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T-Mobile Tele">
      <a:majorFont>
        <a:latin typeface="Tele-GroteskFe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ation Body and Information Slides">
  <a:themeElements>
    <a:clrScheme name="T-Mobile 2014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E8E8E8"/>
      </a:accent4>
      <a:accent5>
        <a:srgbClr val="000000"/>
      </a:accent5>
      <a:accent6>
        <a:srgbClr val="9B9B9B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  <a:effectLst/>
      </a:spPr>
      <a:bodyPr rtlCol="0" anchor="t" anchorCtr="0"/>
      <a:lstStyle>
        <a:defPPr>
          <a:defRPr sz="1000" b="1" dirty="0"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loud_OrgStrategy_Uber_20160610" id="{CB5FEE67-AABE-804E-9394-4689D0D7A1C3}" vid="{68E93B64-2DE1-4840-834C-913F0ABC66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80B0D1E1049439B5373BBE4EE4034" ma:contentTypeVersion="5" ma:contentTypeDescription="Create a new document." ma:contentTypeScope="" ma:versionID="0e9fcb09206e1e00a34a471c26f766b6">
  <xsd:schema xmlns:xsd="http://www.w3.org/2001/XMLSchema" xmlns:xs="http://www.w3.org/2001/XMLSchema" xmlns:p="http://schemas.microsoft.com/office/2006/metadata/properties" xmlns:ns1="http://schemas.microsoft.com/sharepoint/v3" xmlns:ns2="d877c67f-44b7-488d-ab62-406de2cbc255" targetNamespace="http://schemas.microsoft.com/office/2006/metadata/properties" ma:root="true" ma:fieldsID="f95614415c5a8ad69642fbae84fa6803" ns1:_="" ns2:_="">
    <xsd:import namespace="http://schemas.microsoft.com/sharepoint/v3"/>
    <xsd:import namespace="d877c67f-44b7-488d-ab62-406de2cbc25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7c67f-44b7-488d-ab62-406de2cbc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BA0EC1-08B1-4C25-B946-EEDF3653A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5781D-3B2F-4211-BC02-5984F60A1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77c67f-44b7-488d-ab62-406de2cbc2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519F53-8130-4966-AEEC-1D337E7E2C5C}">
  <ds:schemaRefs>
    <ds:schemaRef ds:uri="http://purl.org/dc/elements/1.1/"/>
    <ds:schemaRef ds:uri="http://purl.org/dc/dcmitype/"/>
    <ds:schemaRef ds:uri="d877c67f-44b7-488d-ab62-406de2cbc255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604</Words>
  <Application>Microsoft Macintosh PowerPoint</Application>
  <PresentationFormat>On-screen Show (16:9)</PresentationFormat>
  <Paragraphs>140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9" baseType="lpstr">
      <vt:lpstr>Arial</vt:lpstr>
      <vt:lpstr>Calibri</vt:lpstr>
      <vt:lpstr>Century Gothic</vt:lpstr>
      <vt:lpstr>Segoe UI</vt:lpstr>
      <vt:lpstr>Tele-GroteskFet</vt:lpstr>
      <vt:lpstr>Tele-GroteskHal</vt:lpstr>
      <vt:lpstr>Tele-GroteskNor</vt:lpstr>
      <vt:lpstr>Tele-GroteskUlt</vt:lpstr>
      <vt:lpstr>Tele-GroteskUltra</vt:lpstr>
      <vt:lpstr>TM AG Book Rounded Regular</vt:lpstr>
      <vt:lpstr>Wingdings</vt:lpstr>
      <vt:lpstr>Presentation Title Slide</vt:lpstr>
      <vt:lpstr>Confidentiality Statements</vt:lpstr>
      <vt:lpstr>Section Title Slides</vt:lpstr>
      <vt:lpstr>Presentation Body and Information Slides</vt:lpstr>
      <vt:lpstr>Closing Slides</vt:lpstr>
      <vt:lpstr>1_Presentation Body and Information Slides</vt:lpstr>
      <vt:lpstr>2012-02-07_Master</vt:lpstr>
      <vt:lpstr>2_Presentation Body and Information Slides</vt:lpstr>
      <vt:lpstr>3_Presentation Body and Information Slides</vt:lpstr>
      <vt:lpstr>1_Presentation Title Slide</vt:lpstr>
      <vt:lpstr>5_Presentation Body and Information Slides</vt:lpstr>
      <vt:lpstr>1_Section Title Slides</vt:lpstr>
      <vt:lpstr>Black_Presentation Title Slide</vt:lpstr>
      <vt:lpstr>Magenta_Presentation Body and Information Slides</vt:lpstr>
      <vt:lpstr>6_Presentation Body and Information Slides</vt:lpstr>
      <vt:lpstr>7_Presentation Body and Information Slides</vt:lpstr>
      <vt:lpstr>think-cell Slide</vt:lpstr>
      <vt:lpstr>Why Serverless can work  for enterprises?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Business Case</vt:lpstr>
      <vt:lpstr>Toolset</vt:lpstr>
      <vt:lpstr>Breaking it down</vt:lpstr>
      <vt:lpstr>Features</vt:lpstr>
      <vt:lpstr>How did Jazz help with adoption</vt:lpstr>
      <vt:lpstr>Top 5 Usecases</vt:lpstr>
      <vt:lpstr>Usecases</vt:lpstr>
      <vt:lpstr>Usecases</vt:lpstr>
      <vt:lpstr>Usecases</vt:lpstr>
      <vt:lpstr>Usecases</vt:lpstr>
      <vt:lpstr>Challenges still remain..</vt:lpstr>
      <vt:lpstr>Plan that worked for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Serverless can work  for enterprises?</dc:title>
  <dc:creator>Malireddi, Satish</dc:creator>
  <cp:lastModifiedBy>Malireddi, Satish</cp:lastModifiedBy>
  <cp:revision>18</cp:revision>
  <dcterms:created xsi:type="dcterms:W3CDTF">2020-12-07T07:13:32Z</dcterms:created>
  <dcterms:modified xsi:type="dcterms:W3CDTF">2020-12-07T21:48:49Z</dcterms:modified>
</cp:coreProperties>
</file>