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italic r:id="rId23"/>
      <p:boldItalic r:id="rId24"/>
    </p:embeddedFont>
    <p:embeddedFont>
      <p:font typeface="Helvetica Neue"/>
      <p:regular r:id="rId25"/>
      <p:bold r:id="rId26"/>
      <p:italic r:id="rId27"/>
      <p:boldItalic r:id="rId28"/>
    </p:embeddedFont>
    <p:embeddedFont>
      <p:font typeface="Source Sans Pr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SansPr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italic.fntdata"/><Relationship Id="rId30" Type="http://schemas.openxmlformats.org/officeDocument/2006/relationships/font" Target="fonts/SourceSansPr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SourceSansPr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rcording@uw.edu" TargetMode="External"/><Relationship Id="rId3" Type="http://schemas.openxmlformats.org/officeDocument/2006/relationships/hyperlink" Target="mailto:wlloyd@uw.edu"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my name is Robert Cordingly and today I will be presenting the Serverless Application Analytics Framework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3641cbebe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3641cbebe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found that no single language offered the </a:t>
            </a:r>
            <a:r>
              <a:rPr lang="en"/>
              <a:t>best performance</a:t>
            </a:r>
            <a:r>
              <a:rPr lang="en"/>
              <a:t> in all tests. Java and Go traded places at offering the best performance depending on the function: Transform, Load, or Query.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 and Python featured the </a:t>
            </a:r>
            <a:r>
              <a:rPr lang="en"/>
              <a:t>lowest</a:t>
            </a:r>
            <a:r>
              <a:rPr lang="en"/>
              <a:t> cold start latency.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Java, Go, and Python, all demonstrated little to no performance </a:t>
            </a:r>
            <a:r>
              <a:rPr lang="en"/>
              <a:t>degradation</a:t>
            </a:r>
            <a:r>
              <a:rPr lang="en"/>
              <a:t> as the number of concurrent function calls increased.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finally Java and Python saw higher relative performance as the memory setting of a function </a:t>
            </a:r>
            <a:r>
              <a:rPr lang="en"/>
              <a:t>decreased</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Because the primary factor of an application’s cost is runtime, we found that implementing this pipeline would cost 94% more if it was implemented in Node.js instead of Java. For optimal performance, a hybrid pipeline where the Transform and Query functions used Go and the Load function used Java offered even better performance than any single language pipeline.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a3641cbebe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a3641cbebe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second example we have investigated issues of hardware </a:t>
            </a:r>
            <a:r>
              <a:rPr lang="en"/>
              <a:t>heterogeneity</a:t>
            </a:r>
            <a:r>
              <a:rPr lang="en"/>
              <a:t> on FaaS platforms.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Many FaaS platforms </a:t>
            </a:r>
            <a:r>
              <a:rPr lang="en"/>
              <a:t>randomly</a:t>
            </a:r>
            <a:r>
              <a:rPr lang="en"/>
              <a:t> distribute different hardware to host function instances. In 2019, we found that AWS Lambda used 3 different CPUs and IBM Cloud Functions used 5.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Running the exact same workload across different CPUs has a performance impact. This is another example of price obfuscation on FaaS platforms. Users don’t control which CPU type a function ends up using resulting in </a:t>
            </a:r>
            <a:r>
              <a:rPr lang="en"/>
              <a:t>inconsistent</a:t>
            </a:r>
            <a:r>
              <a:rPr lang="en"/>
              <a:t> runtime and cost.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then built performance models to the predict the runtime of FaaS function workloads that incorporated knowledge of the underlying hardware configurations to improve predictions.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3641cbebe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3641cbebe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using regression modeling and linux CPU time accounting metrics returned by SAAF. We created increasingly complex workloads to test how accurate our predictions could be.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created models to predict function runtime </a:t>
            </a:r>
            <a:r>
              <a:rPr lang="en"/>
              <a:t>across</a:t>
            </a:r>
            <a:r>
              <a:rPr lang="en"/>
              <a:t> 77 differents </a:t>
            </a:r>
            <a:r>
              <a:rPr lang="en"/>
              <a:t>scenarios and workloads</a:t>
            </a:r>
            <a:r>
              <a:rPr lang="en"/>
              <a:t>. The major groups in this included </a:t>
            </a:r>
            <a:r>
              <a:rPr lang="en"/>
              <a:t>predictions</a:t>
            </a:r>
            <a:r>
              <a:rPr lang="en"/>
              <a:t> across different CPUs, across different memory settings, and the most </a:t>
            </a:r>
            <a:r>
              <a:rPr lang="en"/>
              <a:t>ambitiously</a:t>
            </a:r>
            <a:r>
              <a:rPr lang="en"/>
              <a:t>, making predictions of </a:t>
            </a:r>
            <a:r>
              <a:rPr lang="en"/>
              <a:t>performance</a:t>
            </a:r>
            <a:r>
              <a:rPr lang="en"/>
              <a:t> on IBM Cloud Functions based on how a function ran on AWS Lambda.</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a3641cbebe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a3641cbebe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For simple short-lived functions using linear regression was very accurate resulting in less than 1% error for many scenarios. Workloads were then made more complex by adding factors that increased performance variance such as multiple threads and </a:t>
            </a:r>
            <a:r>
              <a:rPr lang="en">
                <a:solidFill>
                  <a:schemeClr val="dk1"/>
                </a:solidFill>
              </a:rPr>
              <a:t>memory page faults.  This </a:t>
            </a:r>
            <a:r>
              <a:rPr lang="en"/>
              <a:t>resulted in increased error for predictions to over 10% </a:t>
            </a:r>
            <a:r>
              <a:rPr lang="en"/>
              <a:t>corresponding</a:t>
            </a:r>
            <a:r>
              <a:rPr lang="en"/>
              <a:t> with the increase in workload performance variance.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found that CPU </a:t>
            </a:r>
            <a:r>
              <a:rPr lang="en"/>
              <a:t>heterogeneity</a:t>
            </a:r>
            <a:r>
              <a:rPr lang="en"/>
              <a:t> and </a:t>
            </a:r>
            <a:r>
              <a:rPr lang="en"/>
              <a:t>multi-tenancy</a:t>
            </a:r>
            <a:r>
              <a:rPr lang="en"/>
              <a:t> were two key </a:t>
            </a:r>
            <a:r>
              <a:rPr lang="en"/>
              <a:t>influential</a:t>
            </a:r>
            <a:r>
              <a:rPr lang="en"/>
              <a:t> factors corresponding with poor performance. We also observed behavioral differences in scaling performance between AWS Lambda and IBM Cloud Functions.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the memory setting is increased or decreased on AWS, the CPU performance is also adjusted. This is not the case for IBM Cloud Functions, functions are instead let to freely fight for CPU resources. As observed on IBM, memory setting did not directly impact performance for </a:t>
            </a:r>
            <a:r>
              <a:rPr lang="en"/>
              <a:t>sequential</a:t>
            </a:r>
            <a:r>
              <a:rPr lang="en"/>
              <a:t> workloads. HERE, a developer should be encouraged to always select the lowest option.  Instead, the memory setting served to influence function tenancy - the number of co-resident function executions.  It is through co-resident function executions that IBM Cloud Functions performance is constrained.  Set the memory reservation higher and you avoid function co-residency. This is not the case on AWS Lambda, where a mid range memory setting may offer the best price to performance. This is another example of FaaS price obfuscation.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3641cbebe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a3641cbebe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Overall, SAAF’s goal is to enable developers and </a:t>
            </a:r>
            <a:r>
              <a:rPr lang="en"/>
              <a:t>researchers</a:t>
            </a:r>
            <a:r>
              <a:rPr lang="en"/>
              <a:t> to make informed observations into the factors that impact performance of their applications on FaaS platforms.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SAAF is simple to integrate with new and existing functions. SAAF includes tools to automate function deployment including the FaaS Runner; a powerful tool for automating a variety of FaaS experiments and perform data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all tools and documentation are open source and available to download on our GitHub.</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a3641cbebe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a3641cbeb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listening! If you have any questions or comments feel free to ask </a:t>
            </a:r>
            <a:r>
              <a:rPr lang="en"/>
              <a:t>or</a:t>
            </a:r>
            <a:r>
              <a:rPr lang="en"/>
              <a:t> email </a:t>
            </a:r>
            <a:r>
              <a:rPr lang="en" u="sng">
                <a:solidFill>
                  <a:schemeClr val="hlink"/>
                </a:solidFill>
                <a:hlinkClick r:id="rId2"/>
              </a:rPr>
              <a:t>rcording@uw.edu</a:t>
            </a:r>
            <a:r>
              <a:rPr lang="en"/>
              <a:t> or </a:t>
            </a:r>
            <a:r>
              <a:rPr lang="en" u="sng">
                <a:solidFill>
                  <a:schemeClr val="hlink"/>
                </a:solidFill>
                <a:hlinkClick r:id="rId3"/>
              </a:rPr>
              <a:t>wlloyd@uw.edu</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would like to download and try SAAF, the framework including all of the supporting tools </a:t>
            </a:r>
            <a:r>
              <a:rPr lang="en">
                <a:solidFill>
                  <a:schemeClr val="dk1"/>
                </a:solidFill>
              </a:rPr>
              <a:t>such as the </a:t>
            </a:r>
            <a:r>
              <a:rPr lang="en">
                <a:solidFill>
                  <a:schemeClr val="dk1"/>
                </a:solidFill>
              </a:rPr>
              <a:t>FaaS Runner</a:t>
            </a:r>
            <a:r>
              <a:rPr lang="en"/>
              <a:t> are available at: github.com/wlloyduw/saaf.</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a3641cbeb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a3641cbeb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availability of serverless computing platforms appears to be very appealing to developers. For example, function-as-a-service platforms offer features such as simple application deployment, automatic scaling and management of infrastructure, and simple billing models where developers are only charged for the runtime of their application down to sub-second </a:t>
            </a:r>
            <a:r>
              <a:rPr lang="en"/>
              <a:t>intervals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the</a:t>
            </a:r>
            <a:r>
              <a:rPr lang="en"/>
              <a:t>se</a:t>
            </a:r>
            <a:r>
              <a:rPr lang="en"/>
              <a:t> benefits and </a:t>
            </a:r>
            <a:r>
              <a:rPr lang="en"/>
              <a:t>abstractions</a:t>
            </a:r>
            <a:r>
              <a:rPr lang="en"/>
              <a:t> come with downsides. </a:t>
            </a:r>
            <a:r>
              <a:rPr lang="en" sz="1050">
                <a:solidFill>
                  <a:schemeClr val="dk1"/>
                </a:solidFill>
                <a:latin typeface="Helvetica Neue"/>
                <a:ea typeface="Helvetica Neue"/>
                <a:cs typeface="Helvetica Neue"/>
                <a:sym typeface="Helvetica Neue"/>
              </a:rPr>
              <a:t>Because runtime and memory settings are the factors that determine cost, it is key to optimize applications to be fast and use an optimal memory setting. But no matter how much a developer optimizes their application, there are factors that will impact the price that are out of their control. To address this problem we created the Serverless Application Analytics Framework.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3641cbeb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3641cbeb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serverless application analytics framework, also known as SAAF,</a:t>
            </a:r>
            <a:r>
              <a:rPr lang="en"/>
              <a:t> provides of a collection </a:t>
            </a:r>
            <a:r>
              <a:rPr lang="en"/>
              <a:t>of tools for researchers and practitioners to assist research and development of cloud-native applications deployed to function-as-a-service platforms.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framework is based around the Inspector library. The Inspector library is</a:t>
            </a:r>
            <a:r>
              <a:rPr lang="en"/>
              <a:t> included</a:t>
            </a:r>
            <a:r>
              <a:rPr lang="en"/>
              <a:t> in the source code of each function and supports collecting performance and infrastructure metrics. This includes metrics that characterize runtime, CPU and memory utilization, and platform information including the number of FaaS function instances sharing infrastructure, infrastructure state (cold vs. warm), and much more. SAAF is integrated into a function by including the Inspector library, and adding a few lines of code at the start and end of each function being profiled.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a3641cbeb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a3641cbeb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SAAF supports profiling </a:t>
            </a:r>
            <a:r>
              <a:rPr lang="en">
                <a:solidFill>
                  <a:schemeClr val="dk1"/>
                </a:solidFill>
              </a:rPr>
              <a:t>performance of functions </a:t>
            </a:r>
            <a:r>
              <a:rPr lang="en"/>
              <a:t>across many different </a:t>
            </a:r>
            <a:r>
              <a:rPr lang="en"/>
              <a:t>commercial</a:t>
            </a:r>
            <a:r>
              <a:rPr lang="en"/>
              <a:t> function-as-a-service platforms, including AWS Lambda, Google Cloud Functions, Azure Cloud Functions, and IBM Cloud Functions.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Presently SAAF offers Inspector libraries available in Java, Python, Node.js, and GO to support profiling FaaS functions written in each of these languages.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3641cbeb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3641cbeb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support development and deployment of FaaS applications, SAAF includes multiple helper scripts </a:t>
            </a:r>
            <a:r>
              <a:rPr lang="en"/>
              <a:t>to</a:t>
            </a:r>
            <a:r>
              <a:rPr lang="en"/>
              <a:t> automate important tasks. </a:t>
            </a:r>
            <a:endParaRPr/>
          </a:p>
          <a:p>
            <a:pPr indent="0" lvl="0" marL="0" rtl="0" algn="l">
              <a:spcBef>
                <a:spcPts val="0"/>
              </a:spcBef>
              <a:spcAft>
                <a:spcPts val="0"/>
              </a:spcAft>
              <a:buNone/>
            </a:pPr>
            <a:r>
              <a:rPr lang="en"/>
              <a:t>Most </a:t>
            </a:r>
            <a:r>
              <a:rPr lang="en"/>
              <a:t>notably</a:t>
            </a:r>
            <a:r>
              <a:rPr lang="en"/>
              <a:t>, the publish tool automatically packages and deploys functions to FaaS platforms.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example, Python applications such as the function shown here, can be written and deployed to all supported FaaS platforms without requiring any code changes for each platform.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3641cbeb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3641cbeb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Developers collect metrics from SAAF by </a:t>
            </a:r>
            <a:r>
              <a:rPr lang="en"/>
              <a:t>calling functions</a:t>
            </a:r>
            <a:r>
              <a:rPr lang="en"/>
              <a:t>; such as inspectCPU or inspectMemory.</a:t>
            </a:r>
            <a:r>
              <a:rPr lang="en"/>
              <a:t> This enables profiling verbosity to be tailored to specific applications to minimize overhead. When a function is finished, SAAF appends its metrics to the JSON payload returned by the function which then can be saved and used for data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SAAF collects metrics from multiple places inside function instances. CPU and </a:t>
            </a:r>
            <a:r>
              <a:rPr lang="en"/>
              <a:t>Memory metrics</a:t>
            </a:r>
            <a:r>
              <a:rPr lang="en"/>
              <a:t> are obtained from </a:t>
            </a:r>
            <a:r>
              <a:rPr lang="en"/>
              <a:t>the </a:t>
            </a:r>
            <a:r>
              <a:rPr lang="en"/>
              <a:t>proc</a:t>
            </a:r>
            <a:r>
              <a:rPr lang="en"/>
              <a:t> filesystem</a:t>
            </a:r>
            <a:r>
              <a:rPr lang="en"/>
              <a:t>, infrastructure state, lifecycle, and instance reuse is determined by adding a stamp file to the temp directory of a function instance. Finally tenancy, or the number of function instances that concurrently share a host, and FaaS configuration options, are determined by reading environment variables available from the cloud platform.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Even though SAAF is able to extract numerous profiling metrics from the function instance directly, we further extend our observability by introducing a reporting tool to aggregate valuminous data.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3641cbeb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3641cbeb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second tool is called FaaS Runner. FaaS Runner is a client application written in Python that is able to generate workloads for experiments on FaaS platforms. By supplying the application with parameters, either through files or command line arguments, FaaS Runner will execute, orchestrate, and compile results for experiments automatically.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FaaS Runner can automatically </a:t>
            </a:r>
            <a:r>
              <a:rPr lang="en"/>
              <a:t>configure</a:t>
            </a:r>
            <a:r>
              <a:rPr lang="en"/>
              <a:t> function parameters (such as memory settings), it can execute functions </a:t>
            </a:r>
            <a:r>
              <a:rPr lang="en"/>
              <a:t>sequentially</a:t>
            </a:r>
            <a:r>
              <a:rPr lang="en"/>
              <a:t>, in parallel, </a:t>
            </a:r>
            <a:r>
              <a:rPr lang="en"/>
              <a:t>synchronously</a:t>
            </a:r>
            <a:r>
              <a:rPr lang="en"/>
              <a:t>, or asynchronously. It can create and </a:t>
            </a:r>
            <a:r>
              <a:rPr lang="en"/>
              <a:t>distribute</a:t>
            </a:r>
            <a:r>
              <a:rPr lang="en"/>
              <a:t> sets of payloads to functions, and finally it can even execute complex pipelines of multiple functions. FaaS Runner can be </a:t>
            </a:r>
            <a:r>
              <a:rPr lang="en"/>
              <a:t>run</a:t>
            </a:r>
            <a:r>
              <a:rPr lang="en"/>
              <a:t> locally or deployed to a cloud-based virtual machine for improved performance.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Results from experiments are automatically compiled and </a:t>
            </a:r>
            <a:r>
              <a:rPr lang="en"/>
              <a:t>aggregated</a:t>
            </a:r>
            <a:r>
              <a:rPr lang="en"/>
              <a:t> into a report.</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3641cbebe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3641cbebe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combining the use of SAAF and our FaaS Runner client we are able to make even more observations. We can calculate network latency and round trip time, we can observe the number of functions running concurrently, we can trace function pipelines, and finally the reports generated by FaaS Runner can aggregate attributes into sums, averages, and lists for quick data analysis after experiments.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Between SAAF and FaaS Runner we can collect a total of 48 different metrics to improve the understanding of performance </a:t>
            </a:r>
            <a:r>
              <a:rPr lang="en"/>
              <a:t>implications</a:t>
            </a:r>
            <a:r>
              <a:rPr lang="en"/>
              <a:t> on function-as-a-service platforms.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3641cbebe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3641cbebe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I’d like to provide a few examples of research findings we have obtained from using SAAF and FaaS Runner. In the first example, we conducted a performance study of programming languages on FaaS platforms where we developed an identical transform, load, query data processing </a:t>
            </a:r>
            <a:r>
              <a:rPr lang="en"/>
              <a:t>pipeline</a:t>
            </a:r>
            <a:r>
              <a:rPr lang="en"/>
              <a:t> in all of SAAFs supported languages: Java, Python, node.JS, and Go.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Using SAAF, we compared the performance, scalability, freeze thaw lifecycle, and performance when scaling function </a:t>
            </a:r>
            <a:r>
              <a:rPr lang="en">
                <a:solidFill>
                  <a:schemeClr val="dk1"/>
                </a:solidFill>
              </a:rPr>
              <a:t>memory</a:t>
            </a:r>
            <a:r>
              <a:rPr lang="en"/>
              <a:t> for pipeline implementations in each of the languages on AWS Lambda.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15.png"/><Relationship Id="rId5"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rcording@uw.edu" TargetMode="External"/><Relationship Id="rId4" Type="http://schemas.openxmlformats.org/officeDocument/2006/relationships/hyperlink" Target="mailto:wlloyd@uw.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 Id="rId11" Type="http://schemas.openxmlformats.org/officeDocument/2006/relationships/image" Target="../media/image7.png"/><Relationship Id="rId10" Type="http://schemas.openxmlformats.org/officeDocument/2006/relationships/image" Target="../media/image5.png"/><Relationship Id="rId9"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10.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10.png"/><Relationship Id="rId8"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124800" y="1050325"/>
            <a:ext cx="8894400" cy="147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Serverless Application Analytics Framework</a:t>
            </a:r>
            <a:endParaRPr sz="3200"/>
          </a:p>
        </p:txBody>
      </p:sp>
      <p:sp>
        <p:nvSpPr>
          <p:cNvPr id="59" name="Google Shape;59;p13"/>
          <p:cNvSpPr txBox="1"/>
          <p:nvPr>
            <p:ph idx="1" type="subTitle"/>
          </p:nvPr>
        </p:nvSpPr>
        <p:spPr>
          <a:xfrm>
            <a:off x="480150" y="4036398"/>
            <a:ext cx="8183700" cy="9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School of Engineering and Technology</a:t>
            </a:r>
            <a:br>
              <a:rPr lang="en" sz="1800">
                <a:solidFill>
                  <a:srgbClr val="FFFFFF"/>
                </a:solidFill>
              </a:rPr>
            </a:br>
            <a:r>
              <a:rPr lang="en" sz="1800">
                <a:solidFill>
                  <a:srgbClr val="FFFFFF"/>
                </a:solidFill>
              </a:rPr>
              <a:t>University of Washington Tacoma</a:t>
            </a:r>
            <a:br>
              <a:rPr lang="en" sz="1800">
                <a:solidFill>
                  <a:srgbClr val="FFFFFF"/>
                </a:solidFill>
              </a:rPr>
            </a:br>
            <a:r>
              <a:rPr lang="en" sz="1800">
                <a:solidFill>
                  <a:srgbClr val="FFFFFF"/>
                </a:solidFill>
              </a:rPr>
              <a:t>Sixth International Workshop on Serverless Computing (WoSC6) 2020</a:t>
            </a:r>
            <a:endParaRPr sz="2200">
              <a:solidFill>
                <a:srgbClr val="FFFFFF"/>
              </a:solidFill>
            </a:endParaRPr>
          </a:p>
        </p:txBody>
      </p:sp>
      <p:sp>
        <p:nvSpPr>
          <p:cNvPr id="60" name="Google Shape;60;p1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1" name="Google Shape;61;p13"/>
          <p:cNvPicPr preferRelativeResize="0"/>
          <p:nvPr/>
        </p:nvPicPr>
        <p:blipFill>
          <a:blip r:embed="rId3">
            <a:alphaModFix/>
          </a:blip>
          <a:stretch>
            <a:fillRect/>
          </a:stretch>
        </p:blipFill>
        <p:spPr>
          <a:xfrm>
            <a:off x="152400" y="94675"/>
            <a:ext cx="1789275" cy="1233100"/>
          </a:xfrm>
          <a:prstGeom prst="rect">
            <a:avLst/>
          </a:prstGeom>
          <a:noFill/>
          <a:ln>
            <a:noFill/>
          </a:ln>
        </p:spPr>
      </p:pic>
      <p:pic>
        <p:nvPicPr>
          <p:cNvPr id="62" name="Google Shape;62;p13"/>
          <p:cNvPicPr preferRelativeResize="0"/>
          <p:nvPr/>
        </p:nvPicPr>
        <p:blipFill>
          <a:blip r:embed="rId4">
            <a:alphaModFix/>
          </a:blip>
          <a:stretch>
            <a:fillRect/>
          </a:stretch>
        </p:blipFill>
        <p:spPr>
          <a:xfrm>
            <a:off x="7640050" y="94663"/>
            <a:ext cx="1406649" cy="1414426"/>
          </a:xfrm>
          <a:prstGeom prst="rect">
            <a:avLst/>
          </a:prstGeom>
          <a:noFill/>
          <a:ln>
            <a:noFill/>
          </a:ln>
        </p:spPr>
      </p:pic>
      <p:sp>
        <p:nvSpPr>
          <p:cNvPr id="63" name="Google Shape;63;p13"/>
          <p:cNvSpPr txBox="1"/>
          <p:nvPr>
            <p:ph idx="1" type="subTitle"/>
          </p:nvPr>
        </p:nvSpPr>
        <p:spPr>
          <a:xfrm>
            <a:off x="480150" y="2848113"/>
            <a:ext cx="81837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F3F3F3"/>
                </a:solidFill>
              </a:rPr>
              <a:t>Robert Cordingly, Hanfei Yu, Varik Hoang, Zohreh Sadeghi, David Foster, David Perez, Rashad Hatchett, Wes Lloyd</a:t>
            </a:r>
            <a:endParaRPr>
              <a:solidFill>
                <a:srgbClr val="F3F3F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Languages Comparison Conclusions</a:t>
            </a:r>
            <a:endParaRPr/>
          </a:p>
        </p:txBody>
      </p:sp>
      <p:sp>
        <p:nvSpPr>
          <p:cNvPr id="172" name="Google Shape;172;p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pic>
        <p:nvPicPr>
          <p:cNvPr id="173" name="Google Shape;173;p22"/>
          <p:cNvPicPr preferRelativeResize="0"/>
          <p:nvPr/>
        </p:nvPicPr>
        <p:blipFill>
          <a:blip r:embed="rId3">
            <a:alphaModFix/>
          </a:blip>
          <a:stretch>
            <a:fillRect/>
          </a:stretch>
        </p:blipFill>
        <p:spPr>
          <a:xfrm>
            <a:off x="515563" y="1133475"/>
            <a:ext cx="1984624" cy="1984624"/>
          </a:xfrm>
          <a:prstGeom prst="rect">
            <a:avLst/>
          </a:prstGeom>
          <a:noFill/>
          <a:ln>
            <a:noFill/>
          </a:ln>
        </p:spPr>
      </p:pic>
      <p:pic>
        <p:nvPicPr>
          <p:cNvPr id="174" name="Google Shape;174;p22"/>
          <p:cNvPicPr preferRelativeResize="0"/>
          <p:nvPr/>
        </p:nvPicPr>
        <p:blipFill>
          <a:blip r:embed="rId4">
            <a:alphaModFix/>
          </a:blip>
          <a:stretch>
            <a:fillRect/>
          </a:stretch>
        </p:blipFill>
        <p:spPr>
          <a:xfrm>
            <a:off x="6908750" y="1299388"/>
            <a:ext cx="1856925" cy="1856925"/>
          </a:xfrm>
          <a:prstGeom prst="rect">
            <a:avLst/>
          </a:prstGeom>
          <a:noFill/>
          <a:ln>
            <a:noFill/>
          </a:ln>
        </p:spPr>
      </p:pic>
      <p:pic>
        <p:nvPicPr>
          <p:cNvPr id="175" name="Google Shape;175;p22"/>
          <p:cNvPicPr preferRelativeResize="0"/>
          <p:nvPr/>
        </p:nvPicPr>
        <p:blipFill>
          <a:blip r:embed="rId5">
            <a:alphaModFix/>
          </a:blip>
          <a:stretch>
            <a:fillRect/>
          </a:stretch>
        </p:blipFill>
        <p:spPr>
          <a:xfrm>
            <a:off x="7608822" y="4254725"/>
            <a:ext cx="944524" cy="779351"/>
          </a:xfrm>
          <a:prstGeom prst="rect">
            <a:avLst/>
          </a:prstGeom>
          <a:noFill/>
          <a:ln>
            <a:noFill/>
          </a:ln>
        </p:spPr>
      </p:pic>
      <p:pic>
        <p:nvPicPr>
          <p:cNvPr id="176" name="Google Shape;176;p22"/>
          <p:cNvPicPr preferRelativeResize="0"/>
          <p:nvPr/>
        </p:nvPicPr>
        <p:blipFill>
          <a:blip r:embed="rId6">
            <a:alphaModFix/>
          </a:blip>
          <a:stretch>
            <a:fillRect/>
          </a:stretch>
        </p:blipFill>
        <p:spPr>
          <a:xfrm>
            <a:off x="2419338" y="1561326"/>
            <a:ext cx="3678775" cy="1422099"/>
          </a:xfrm>
          <a:prstGeom prst="rect">
            <a:avLst/>
          </a:prstGeom>
          <a:noFill/>
          <a:ln>
            <a:noFill/>
          </a:ln>
        </p:spPr>
      </p:pic>
      <p:sp>
        <p:nvSpPr>
          <p:cNvPr id="177" name="Google Shape;177;p22"/>
          <p:cNvSpPr/>
          <p:nvPr/>
        </p:nvSpPr>
        <p:spPr>
          <a:xfrm>
            <a:off x="311700" y="2658950"/>
            <a:ext cx="2413250" cy="531925"/>
          </a:xfrm>
          <a:prstGeom prst="flowChartPunchedTape">
            <a:avLst/>
          </a:prstGeom>
          <a:solidFill>
            <a:schemeClr val="accent6"/>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Best Performance: Load</a:t>
            </a:r>
            <a:endParaRPr/>
          </a:p>
        </p:txBody>
      </p:sp>
      <p:sp>
        <p:nvSpPr>
          <p:cNvPr id="178" name="Google Shape;178;p22"/>
          <p:cNvSpPr/>
          <p:nvPr/>
        </p:nvSpPr>
        <p:spPr>
          <a:xfrm>
            <a:off x="3295750" y="2617513"/>
            <a:ext cx="2651375" cy="531925"/>
          </a:xfrm>
          <a:prstGeom prst="flowChartPunchedTape">
            <a:avLst/>
          </a:prstGeom>
          <a:solidFill>
            <a:schemeClr val="accent6"/>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Best Performance: Transform</a:t>
            </a:r>
            <a:endParaRPr/>
          </a:p>
        </p:txBody>
      </p:sp>
      <p:sp>
        <p:nvSpPr>
          <p:cNvPr id="179" name="Google Shape;179;p22"/>
          <p:cNvSpPr/>
          <p:nvPr/>
        </p:nvSpPr>
        <p:spPr>
          <a:xfrm>
            <a:off x="3414813" y="3149438"/>
            <a:ext cx="2413250" cy="531925"/>
          </a:xfrm>
          <a:prstGeom prst="flowChartPunchedTape">
            <a:avLst/>
          </a:prstGeom>
          <a:solidFill>
            <a:schemeClr val="accent6"/>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Best Performance: Query</a:t>
            </a:r>
            <a:endParaRPr/>
          </a:p>
        </p:txBody>
      </p:sp>
      <p:sp>
        <p:nvSpPr>
          <p:cNvPr id="180" name="Google Shape;180;p22"/>
          <p:cNvSpPr/>
          <p:nvPr/>
        </p:nvSpPr>
        <p:spPr>
          <a:xfrm>
            <a:off x="3414825" y="3681363"/>
            <a:ext cx="2413250" cy="531925"/>
          </a:xfrm>
          <a:prstGeom prst="flowChartPunchedTape">
            <a:avLst/>
          </a:prstGeom>
          <a:solidFill>
            <a:schemeClr val="accent6"/>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Low Cold Latency</a:t>
            </a:r>
            <a:endParaRPr/>
          </a:p>
        </p:txBody>
      </p:sp>
      <p:sp>
        <p:nvSpPr>
          <p:cNvPr id="181" name="Google Shape;181;p22"/>
          <p:cNvSpPr/>
          <p:nvPr/>
        </p:nvSpPr>
        <p:spPr>
          <a:xfrm>
            <a:off x="311688" y="3190875"/>
            <a:ext cx="2413250" cy="531925"/>
          </a:xfrm>
          <a:prstGeom prst="flowChartPunchedTape">
            <a:avLst/>
          </a:prstGeom>
          <a:solidFill>
            <a:schemeClr val="accent6"/>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Low High-Tenancy Impact</a:t>
            </a:r>
            <a:endParaRPr/>
          </a:p>
        </p:txBody>
      </p:sp>
      <p:sp>
        <p:nvSpPr>
          <p:cNvPr id="182" name="Google Shape;182;p22"/>
          <p:cNvSpPr/>
          <p:nvPr/>
        </p:nvSpPr>
        <p:spPr>
          <a:xfrm>
            <a:off x="3414825" y="4213300"/>
            <a:ext cx="2413250" cy="531925"/>
          </a:xfrm>
          <a:prstGeom prst="flowChartPunchedTape">
            <a:avLst/>
          </a:prstGeom>
          <a:solidFill>
            <a:schemeClr val="accent6"/>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Low High-Tenancy Impact</a:t>
            </a:r>
            <a:endParaRPr/>
          </a:p>
        </p:txBody>
      </p:sp>
      <p:sp>
        <p:nvSpPr>
          <p:cNvPr id="183" name="Google Shape;183;p22"/>
          <p:cNvSpPr/>
          <p:nvPr/>
        </p:nvSpPr>
        <p:spPr>
          <a:xfrm>
            <a:off x="6517938" y="2527900"/>
            <a:ext cx="2413250" cy="531925"/>
          </a:xfrm>
          <a:prstGeom prst="flowChartPunchedTape">
            <a:avLst/>
          </a:prstGeom>
          <a:solidFill>
            <a:schemeClr val="accent6"/>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Low High-Tenancy Impact</a:t>
            </a:r>
            <a:endParaRPr/>
          </a:p>
        </p:txBody>
      </p:sp>
      <p:sp>
        <p:nvSpPr>
          <p:cNvPr id="184" name="Google Shape;184;p22"/>
          <p:cNvSpPr/>
          <p:nvPr/>
        </p:nvSpPr>
        <p:spPr>
          <a:xfrm>
            <a:off x="6517950" y="3024763"/>
            <a:ext cx="2413250" cy="531925"/>
          </a:xfrm>
          <a:prstGeom prst="flowChartPunchedTape">
            <a:avLst/>
          </a:prstGeom>
          <a:solidFill>
            <a:schemeClr val="accent6"/>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Low Cold Latency</a:t>
            </a:r>
            <a:endParaRPr/>
          </a:p>
        </p:txBody>
      </p:sp>
      <p:sp>
        <p:nvSpPr>
          <p:cNvPr id="185" name="Google Shape;185;p22"/>
          <p:cNvSpPr/>
          <p:nvPr/>
        </p:nvSpPr>
        <p:spPr>
          <a:xfrm>
            <a:off x="301238" y="3722800"/>
            <a:ext cx="2413250" cy="531925"/>
          </a:xfrm>
          <a:prstGeom prst="flowChartPunchedTape">
            <a:avLst/>
          </a:prstGeom>
          <a:solidFill>
            <a:schemeClr val="accent6"/>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Good Memory Scaling</a:t>
            </a:r>
            <a:endParaRPr/>
          </a:p>
        </p:txBody>
      </p:sp>
      <p:sp>
        <p:nvSpPr>
          <p:cNvPr id="186" name="Google Shape;186;p22"/>
          <p:cNvSpPr/>
          <p:nvPr/>
        </p:nvSpPr>
        <p:spPr>
          <a:xfrm>
            <a:off x="6517938" y="3556700"/>
            <a:ext cx="2413250" cy="531925"/>
          </a:xfrm>
          <a:prstGeom prst="flowChartPunchedTape">
            <a:avLst/>
          </a:prstGeom>
          <a:solidFill>
            <a:schemeClr val="accent6"/>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Good Memory Scaling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with SAAF: Predicting Performance</a:t>
            </a:r>
            <a:endParaRPr/>
          </a:p>
        </p:txBody>
      </p:sp>
      <p:sp>
        <p:nvSpPr>
          <p:cNvPr id="193" name="Google Shape;193;p2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pic>
        <p:nvPicPr>
          <p:cNvPr id="194" name="Google Shape;194;p23"/>
          <p:cNvPicPr preferRelativeResize="0"/>
          <p:nvPr/>
        </p:nvPicPr>
        <p:blipFill>
          <a:blip r:embed="rId3">
            <a:alphaModFix/>
          </a:blip>
          <a:stretch>
            <a:fillRect/>
          </a:stretch>
        </p:blipFill>
        <p:spPr>
          <a:xfrm>
            <a:off x="2166025" y="1186525"/>
            <a:ext cx="6520773" cy="3957050"/>
          </a:xfrm>
          <a:prstGeom prst="rect">
            <a:avLst/>
          </a:prstGeom>
          <a:noFill/>
          <a:ln>
            <a:noFill/>
          </a:ln>
        </p:spPr>
      </p:pic>
      <p:pic>
        <p:nvPicPr>
          <p:cNvPr id="195" name="Google Shape;195;p23"/>
          <p:cNvPicPr preferRelativeResize="0"/>
          <p:nvPr/>
        </p:nvPicPr>
        <p:blipFill>
          <a:blip r:embed="rId4">
            <a:alphaModFix/>
          </a:blip>
          <a:stretch>
            <a:fillRect/>
          </a:stretch>
        </p:blipFill>
        <p:spPr>
          <a:xfrm>
            <a:off x="311700" y="1638300"/>
            <a:ext cx="1400176" cy="1400176"/>
          </a:xfrm>
          <a:prstGeom prst="rect">
            <a:avLst/>
          </a:prstGeom>
          <a:noFill/>
          <a:ln>
            <a:noFill/>
          </a:ln>
        </p:spPr>
      </p:pic>
      <p:pic>
        <p:nvPicPr>
          <p:cNvPr id="196" name="Google Shape;196;p23"/>
          <p:cNvPicPr preferRelativeResize="0"/>
          <p:nvPr/>
        </p:nvPicPr>
        <p:blipFill>
          <a:blip r:embed="rId5">
            <a:alphaModFix/>
          </a:blip>
          <a:stretch>
            <a:fillRect/>
          </a:stretch>
        </p:blipFill>
        <p:spPr>
          <a:xfrm>
            <a:off x="437423" y="3238500"/>
            <a:ext cx="1595250" cy="16007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4"/>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Predicting Performance Scenarios</a:t>
            </a:r>
            <a:endParaRPr/>
          </a:p>
        </p:txBody>
      </p:sp>
      <p:sp>
        <p:nvSpPr>
          <p:cNvPr id="203" name="Google Shape;203;p2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pic>
        <p:nvPicPr>
          <p:cNvPr id="204" name="Google Shape;204;p24"/>
          <p:cNvPicPr preferRelativeResize="0"/>
          <p:nvPr/>
        </p:nvPicPr>
        <p:blipFill rotWithShape="1">
          <a:blip r:embed="rId3">
            <a:alphaModFix/>
          </a:blip>
          <a:srcRect b="0" l="0" r="9444" t="57037"/>
          <a:stretch/>
        </p:blipFill>
        <p:spPr>
          <a:xfrm>
            <a:off x="1828450" y="4733925"/>
            <a:ext cx="5487102" cy="2209802"/>
          </a:xfrm>
          <a:prstGeom prst="rect">
            <a:avLst/>
          </a:prstGeom>
          <a:noFill/>
          <a:ln>
            <a:noFill/>
          </a:ln>
        </p:spPr>
      </p:pic>
      <p:pic>
        <p:nvPicPr>
          <p:cNvPr id="205" name="Google Shape;205;p24"/>
          <p:cNvPicPr preferRelativeResize="0"/>
          <p:nvPr/>
        </p:nvPicPr>
        <p:blipFill>
          <a:blip r:embed="rId4">
            <a:alphaModFix/>
          </a:blip>
          <a:stretch>
            <a:fillRect/>
          </a:stretch>
        </p:blipFill>
        <p:spPr>
          <a:xfrm>
            <a:off x="406950" y="1321950"/>
            <a:ext cx="2936323" cy="3299000"/>
          </a:xfrm>
          <a:prstGeom prst="rect">
            <a:avLst/>
          </a:prstGeom>
          <a:noFill/>
          <a:ln>
            <a:noFill/>
          </a:ln>
        </p:spPr>
      </p:pic>
      <p:pic>
        <p:nvPicPr>
          <p:cNvPr id="206" name="Google Shape;206;p24"/>
          <p:cNvPicPr preferRelativeResize="0"/>
          <p:nvPr/>
        </p:nvPicPr>
        <p:blipFill>
          <a:blip r:embed="rId5">
            <a:alphaModFix/>
          </a:blip>
          <a:stretch>
            <a:fillRect/>
          </a:stretch>
        </p:blipFill>
        <p:spPr>
          <a:xfrm>
            <a:off x="3758625" y="1238299"/>
            <a:ext cx="4826022" cy="3800472"/>
          </a:xfrm>
          <a:prstGeom prst="rect">
            <a:avLst/>
          </a:prstGeom>
          <a:noFill/>
          <a:ln>
            <a:noFill/>
          </a:ln>
        </p:spPr>
      </p:pic>
      <p:sp>
        <p:nvSpPr>
          <p:cNvPr id="207" name="Google Shape;207;p24"/>
          <p:cNvSpPr txBox="1"/>
          <p:nvPr/>
        </p:nvSpPr>
        <p:spPr>
          <a:xfrm>
            <a:off x="5162550" y="4032300"/>
            <a:ext cx="30420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FFFFFF"/>
                </a:solidFill>
                <a:latin typeface="Source Sans Pro"/>
                <a:ea typeface="Source Sans Pro"/>
                <a:cs typeface="Source Sans Pro"/>
                <a:sym typeface="Source Sans Pro"/>
              </a:rPr>
              <a:t>Prediction Scenarios</a:t>
            </a:r>
            <a:endParaRPr b="1" sz="1700">
              <a:solidFill>
                <a:srgbClr val="FFFFFF"/>
              </a:solidFill>
              <a:latin typeface="Source Sans Pro"/>
              <a:ea typeface="Source Sans Pro"/>
              <a:cs typeface="Source Sans Pro"/>
              <a:sym typeface="Source Sans Pro"/>
            </a:endParaRPr>
          </a:p>
        </p:txBody>
      </p:sp>
      <p:cxnSp>
        <p:nvCxnSpPr>
          <p:cNvPr id="208" name="Google Shape;208;p24"/>
          <p:cNvCxnSpPr/>
          <p:nvPr/>
        </p:nvCxnSpPr>
        <p:spPr>
          <a:xfrm>
            <a:off x="2981325" y="4953000"/>
            <a:ext cx="3753000" cy="0"/>
          </a:xfrm>
          <a:prstGeom prst="straightConnector1">
            <a:avLst/>
          </a:prstGeom>
          <a:noFill/>
          <a:ln cap="flat" cmpd="sng" w="9525">
            <a:solidFill>
              <a:srgbClr val="FFFFFF"/>
            </a:solidFill>
            <a:prstDash val="solid"/>
            <a:round/>
            <a:headEnd len="med" w="med" type="none"/>
            <a:tailEnd len="med" w="med" type="none"/>
          </a:ln>
        </p:spPr>
      </p:cxnSp>
      <p:sp>
        <p:nvSpPr>
          <p:cNvPr id="209" name="Google Shape;209;p24"/>
          <p:cNvSpPr txBox="1"/>
          <p:nvPr/>
        </p:nvSpPr>
        <p:spPr>
          <a:xfrm>
            <a:off x="2156788" y="4758161"/>
            <a:ext cx="962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Source Sans Pro"/>
                <a:ea typeface="Source Sans Pro"/>
                <a:cs typeface="Source Sans Pro"/>
                <a:sym typeface="Source Sans Pro"/>
              </a:rPr>
              <a:t>Runtime = </a:t>
            </a:r>
            <a:endParaRPr sz="1300">
              <a:solidFill>
                <a:srgbClr val="FFFFFF"/>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5"/>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Predicting Performance Conclusions</a:t>
            </a:r>
            <a:endParaRPr/>
          </a:p>
        </p:txBody>
      </p:sp>
      <p:sp>
        <p:nvSpPr>
          <p:cNvPr id="216" name="Google Shape;216;p2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pic>
        <p:nvPicPr>
          <p:cNvPr id="217" name="Google Shape;217;p25"/>
          <p:cNvPicPr preferRelativeResize="0"/>
          <p:nvPr/>
        </p:nvPicPr>
        <p:blipFill>
          <a:blip r:embed="rId3">
            <a:alphaModFix/>
          </a:blip>
          <a:stretch>
            <a:fillRect/>
          </a:stretch>
        </p:blipFill>
        <p:spPr>
          <a:xfrm>
            <a:off x="311700" y="1241225"/>
            <a:ext cx="6213852" cy="3794600"/>
          </a:xfrm>
          <a:prstGeom prst="rect">
            <a:avLst/>
          </a:prstGeom>
          <a:noFill/>
          <a:ln>
            <a:noFill/>
          </a:ln>
        </p:spPr>
      </p:pic>
      <p:pic>
        <p:nvPicPr>
          <p:cNvPr id="218" name="Google Shape;218;p25"/>
          <p:cNvPicPr preferRelativeResize="0"/>
          <p:nvPr/>
        </p:nvPicPr>
        <p:blipFill>
          <a:blip r:embed="rId4">
            <a:alphaModFix/>
          </a:blip>
          <a:stretch>
            <a:fillRect/>
          </a:stretch>
        </p:blipFill>
        <p:spPr>
          <a:xfrm>
            <a:off x="6935125" y="3116425"/>
            <a:ext cx="1504950" cy="1684425"/>
          </a:xfrm>
          <a:prstGeom prst="rect">
            <a:avLst/>
          </a:prstGeom>
          <a:noFill/>
          <a:ln>
            <a:noFill/>
          </a:ln>
        </p:spPr>
      </p:pic>
      <p:pic>
        <p:nvPicPr>
          <p:cNvPr id="219" name="Google Shape;219;p25"/>
          <p:cNvPicPr preferRelativeResize="0"/>
          <p:nvPr/>
        </p:nvPicPr>
        <p:blipFill>
          <a:blip r:embed="rId5">
            <a:alphaModFix/>
          </a:blip>
          <a:stretch>
            <a:fillRect/>
          </a:stretch>
        </p:blipFill>
        <p:spPr>
          <a:xfrm>
            <a:off x="7267575" y="1533525"/>
            <a:ext cx="1733550" cy="1733550"/>
          </a:xfrm>
          <a:prstGeom prst="rect">
            <a:avLst/>
          </a:prstGeom>
          <a:noFill/>
          <a:ln>
            <a:noFill/>
          </a:ln>
        </p:spPr>
      </p:pic>
      <p:pic>
        <p:nvPicPr>
          <p:cNvPr id="220" name="Google Shape;220;p25"/>
          <p:cNvPicPr preferRelativeResize="0"/>
          <p:nvPr/>
        </p:nvPicPr>
        <p:blipFill>
          <a:blip r:embed="rId5">
            <a:alphaModFix/>
          </a:blip>
          <a:stretch>
            <a:fillRect/>
          </a:stretch>
        </p:blipFill>
        <p:spPr>
          <a:xfrm>
            <a:off x="6554125" y="1241225"/>
            <a:ext cx="1733550" cy="1733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6"/>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Overall </a:t>
            </a:r>
            <a:r>
              <a:rPr lang="en"/>
              <a:t>Conclusions</a:t>
            </a:r>
            <a:endParaRPr/>
          </a:p>
        </p:txBody>
      </p:sp>
      <p:sp>
        <p:nvSpPr>
          <p:cNvPr id="227" name="Google Shape;227;p2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28" name="Google Shape;228;p26"/>
          <p:cNvSpPr txBox="1"/>
          <p:nvPr/>
        </p:nvSpPr>
        <p:spPr>
          <a:xfrm>
            <a:off x="311700" y="1612700"/>
            <a:ext cx="8520600" cy="33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Source Sans Pro"/>
                <a:ea typeface="Source Sans Pro"/>
                <a:cs typeface="Source Sans Pro"/>
                <a:sym typeface="Source Sans Pro"/>
              </a:rPr>
              <a:t>SAAF’s goal is to enable developers and researchers to make </a:t>
            </a:r>
            <a:r>
              <a:rPr lang="en" sz="2000">
                <a:solidFill>
                  <a:srgbClr val="FFFFFF"/>
                </a:solidFill>
                <a:latin typeface="Source Sans Pro"/>
                <a:ea typeface="Source Sans Pro"/>
                <a:cs typeface="Source Sans Pro"/>
                <a:sym typeface="Source Sans Pro"/>
              </a:rPr>
              <a:t>educated</a:t>
            </a:r>
            <a:r>
              <a:rPr lang="en" sz="2000">
                <a:solidFill>
                  <a:srgbClr val="FFFFFF"/>
                </a:solidFill>
                <a:latin typeface="Source Sans Pro"/>
                <a:ea typeface="Source Sans Pro"/>
                <a:cs typeface="Source Sans Pro"/>
                <a:sym typeface="Source Sans Pro"/>
              </a:rPr>
              <a:t> observations </a:t>
            </a:r>
            <a:r>
              <a:rPr lang="en" sz="2000">
                <a:solidFill>
                  <a:srgbClr val="FFFFFF"/>
                </a:solidFill>
                <a:latin typeface="Source Sans Pro"/>
                <a:ea typeface="Source Sans Pro"/>
                <a:cs typeface="Source Sans Pro"/>
                <a:sym typeface="Source Sans Pro"/>
              </a:rPr>
              <a:t>into the</a:t>
            </a:r>
            <a:r>
              <a:rPr lang="en" sz="2000">
                <a:solidFill>
                  <a:srgbClr val="FFFFFF"/>
                </a:solidFill>
                <a:latin typeface="Source Sans Pro"/>
                <a:ea typeface="Source Sans Pro"/>
                <a:cs typeface="Source Sans Pro"/>
                <a:sym typeface="Source Sans Pro"/>
              </a:rPr>
              <a:t> factors that impact performance on FaaS platforms</a:t>
            </a:r>
            <a:endParaRPr sz="2000">
              <a:solidFill>
                <a:srgbClr val="FFFFFF"/>
              </a:solidFill>
              <a:latin typeface="Source Sans Pro"/>
              <a:ea typeface="Source Sans Pro"/>
              <a:cs typeface="Source Sans Pro"/>
              <a:sym typeface="Source Sans Pro"/>
            </a:endParaRPr>
          </a:p>
          <a:p>
            <a:pPr indent="0" lvl="0" marL="0" rtl="0" algn="ctr">
              <a:spcBef>
                <a:spcPts val="0"/>
              </a:spcBef>
              <a:spcAft>
                <a:spcPts val="0"/>
              </a:spcAft>
              <a:buNone/>
            </a:pPr>
            <a:r>
              <a:t/>
            </a:r>
            <a:endParaRPr sz="2000">
              <a:solidFill>
                <a:srgbClr val="FFFFFF"/>
              </a:solidFill>
              <a:latin typeface="Source Sans Pro"/>
              <a:ea typeface="Source Sans Pro"/>
              <a:cs typeface="Source Sans Pro"/>
              <a:sym typeface="Source Sans Pro"/>
            </a:endParaRPr>
          </a:p>
          <a:p>
            <a:pPr indent="-355600" lvl="0" marL="4572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Design goals:</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Easy to </a:t>
            </a:r>
            <a:r>
              <a:rPr lang="en" sz="2000">
                <a:solidFill>
                  <a:srgbClr val="FFFFFF"/>
                </a:solidFill>
                <a:latin typeface="Source Sans Pro"/>
                <a:ea typeface="Source Sans Pro"/>
                <a:cs typeface="Source Sans Pro"/>
                <a:sym typeface="Source Sans Pro"/>
              </a:rPr>
              <a:t>implement</a:t>
            </a:r>
            <a:r>
              <a:rPr lang="en" sz="2000">
                <a:solidFill>
                  <a:srgbClr val="FFFFFF"/>
                </a:solidFill>
                <a:latin typeface="Source Sans Pro"/>
                <a:ea typeface="Source Sans Pro"/>
                <a:cs typeface="Source Sans Pro"/>
                <a:sym typeface="Source Sans Pro"/>
              </a:rPr>
              <a:t> and deploy</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Low overhead and minimal dependencies</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Cross platform/</a:t>
            </a:r>
            <a:r>
              <a:rPr lang="en" sz="2000">
                <a:solidFill>
                  <a:srgbClr val="FFFFFF"/>
                </a:solidFill>
                <a:latin typeface="Source Sans Pro"/>
                <a:ea typeface="Source Sans Pro"/>
                <a:cs typeface="Source Sans Pro"/>
                <a:sym typeface="Source Sans Pro"/>
              </a:rPr>
              <a:t>language</a:t>
            </a:r>
            <a:r>
              <a:rPr lang="en" sz="2000">
                <a:solidFill>
                  <a:srgbClr val="FFFFFF"/>
                </a:solidFill>
                <a:latin typeface="Source Sans Pro"/>
                <a:ea typeface="Source Sans Pro"/>
                <a:cs typeface="Source Sans Pro"/>
                <a:sym typeface="Source Sans Pro"/>
              </a:rPr>
              <a:t> support</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A complete development workflow with SAAF + FaaS Runner:</a:t>
            </a:r>
            <a:endParaRPr sz="2000">
              <a:solidFill>
                <a:srgbClr val="FFFFFF"/>
              </a:solidFill>
              <a:latin typeface="Source Sans Pro"/>
              <a:ea typeface="Source Sans Pro"/>
              <a:cs typeface="Source Sans Pro"/>
              <a:sym typeface="Source Sans Pro"/>
            </a:endParaRPr>
          </a:p>
          <a:p>
            <a:pPr indent="-355600" lvl="2" marL="13716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Development -&gt; Deployment -&gt; Testing -&gt; Data A</a:t>
            </a:r>
            <a:r>
              <a:rPr lang="en" sz="2000">
                <a:solidFill>
                  <a:srgbClr val="FFFFFF"/>
                </a:solidFill>
                <a:latin typeface="Source Sans Pro"/>
                <a:ea typeface="Source Sans Pro"/>
                <a:cs typeface="Source Sans Pro"/>
                <a:sym typeface="Source Sans Pro"/>
              </a:rPr>
              <a:t>nalysis</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Available for anyone</a:t>
            </a:r>
            <a:endParaRPr sz="2000">
              <a:solidFill>
                <a:srgbClr val="FFFFFF"/>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7"/>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7"/>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235" name="Google Shape;235;p27"/>
          <p:cNvSpPr txBox="1"/>
          <p:nvPr/>
        </p:nvSpPr>
        <p:spPr>
          <a:xfrm>
            <a:off x="311700" y="1207250"/>
            <a:ext cx="8520600" cy="3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Source Sans Pro"/>
                <a:ea typeface="Source Sans Pro"/>
                <a:cs typeface="Source Sans Pro"/>
                <a:sym typeface="Source Sans Pro"/>
              </a:rPr>
              <a:t>Questions or comments?</a:t>
            </a:r>
            <a:endParaRPr b="1" sz="2000">
              <a:solidFill>
                <a:srgbClr val="FFFFFF"/>
              </a:solidFill>
              <a:latin typeface="Source Sans Pro"/>
              <a:ea typeface="Source Sans Pro"/>
              <a:cs typeface="Source Sans Pro"/>
              <a:sym typeface="Source Sans Pro"/>
            </a:endParaRPr>
          </a:p>
          <a:p>
            <a:pPr indent="0" lvl="0" marL="0" rtl="0" algn="ctr">
              <a:spcBef>
                <a:spcPts val="0"/>
              </a:spcBef>
              <a:spcAft>
                <a:spcPts val="0"/>
              </a:spcAft>
              <a:buNone/>
            </a:pPr>
            <a:r>
              <a:rPr lang="en" sz="2000">
                <a:solidFill>
                  <a:srgbClr val="FFFFFF"/>
                </a:solidFill>
                <a:latin typeface="Source Sans Pro"/>
                <a:ea typeface="Source Sans Pro"/>
                <a:cs typeface="Source Sans Pro"/>
                <a:sym typeface="Source Sans Pro"/>
              </a:rPr>
              <a:t>Please email:</a:t>
            </a:r>
            <a:endParaRPr sz="2000">
              <a:solidFill>
                <a:srgbClr val="FFFFFF"/>
              </a:solidFill>
              <a:latin typeface="Source Sans Pro"/>
              <a:ea typeface="Source Sans Pro"/>
              <a:cs typeface="Source Sans Pro"/>
              <a:sym typeface="Source Sans Pro"/>
            </a:endParaRPr>
          </a:p>
          <a:p>
            <a:pPr indent="0" lvl="0" marL="0" rtl="0" algn="ctr">
              <a:spcBef>
                <a:spcPts val="0"/>
              </a:spcBef>
              <a:spcAft>
                <a:spcPts val="0"/>
              </a:spcAft>
              <a:buNone/>
            </a:pPr>
            <a:r>
              <a:rPr lang="en" sz="2000">
                <a:solidFill>
                  <a:srgbClr val="FFFFFF"/>
                </a:solidFill>
                <a:uFill>
                  <a:noFill/>
                </a:uFill>
                <a:latin typeface="Source Sans Pro"/>
                <a:ea typeface="Source Sans Pro"/>
                <a:cs typeface="Source Sans Pro"/>
                <a:sym typeface="Source Sans Pro"/>
                <a:hlinkClick r:id="rId3">
                  <a:extLst>
                    <a:ext uri="{A12FA001-AC4F-418D-AE19-62706E023703}">
                      <ahyp:hlinkClr val="tx"/>
                    </a:ext>
                  </a:extLst>
                </a:hlinkClick>
              </a:rPr>
              <a:t>rcording@uw.edu</a:t>
            </a:r>
            <a:r>
              <a:rPr lang="en" sz="2000">
                <a:solidFill>
                  <a:srgbClr val="FFFFFF"/>
                </a:solidFill>
                <a:latin typeface="Source Sans Pro"/>
                <a:ea typeface="Source Sans Pro"/>
                <a:cs typeface="Source Sans Pro"/>
                <a:sym typeface="Source Sans Pro"/>
              </a:rPr>
              <a:t> or </a:t>
            </a:r>
            <a:r>
              <a:rPr lang="en" sz="2000">
                <a:solidFill>
                  <a:srgbClr val="FFFFFF"/>
                </a:solidFill>
                <a:uFill>
                  <a:noFill/>
                </a:uFill>
                <a:latin typeface="Source Sans Pro"/>
                <a:ea typeface="Source Sans Pro"/>
                <a:cs typeface="Source Sans Pro"/>
                <a:sym typeface="Source Sans Pro"/>
                <a:hlinkClick r:id="rId4">
                  <a:extLst>
                    <a:ext uri="{A12FA001-AC4F-418D-AE19-62706E023703}">
                      <ahyp:hlinkClr val="tx"/>
                    </a:ext>
                  </a:extLst>
                </a:hlinkClick>
              </a:rPr>
              <a:t>wlloyd@uw.edu</a:t>
            </a:r>
            <a:r>
              <a:rPr lang="en" sz="2000">
                <a:solidFill>
                  <a:srgbClr val="FFFFFF"/>
                </a:solidFill>
                <a:latin typeface="Source Sans Pro"/>
                <a:ea typeface="Source Sans Pro"/>
                <a:cs typeface="Source Sans Pro"/>
                <a:sym typeface="Source Sans Pro"/>
              </a:rPr>
              <a:t> </a:t>
            </a:r>
            <a:endParaRPr sz="2000">
              <a:solidFill>
                <a:srgbClr val="FFFFFF"/>
              </a:solidFill>
              <a:latin typeface="Source Sans Pro"/>
              <a:ea typeface="Source Sans Pro"/>
              <a:cs typeface="Source Sans Pro"/>
              <a:sym typeface="Source Sans Pro"/>
            </a:endParaRPr>
          </a:p>
          <a:p>
            <a:pPr indent="0" lvl="0" marL="0" rtl="0" algn="ctr">
              <a:spcBef>
                <a:spcPts val="0"/>
              </a:spcBef>
              <a:spcAft>
                <a:spcPts val="0"/>
              </a:spcAft>
              <a:buNone/>
            </a:pPr>
            <a:r>
              <a:t/>
            </a:r>
            <a:endParaRPr sz="2000">
              <a:solidFill>
                <a:srgbClr val="FFFFFF"/>
              </a:solidFill>
              <a:latin typeface="Source Sans Pro"/>
              <a:ea typeface="Source Sans Pro"/>
              <a:cs typeface="Source Sans Pro"/>
              <a:sym typeface="Source Sans Pro"/>
            </a:endParaRPr>
          </a:p>
          <a:p>
            <a:pPr indent="0" lvl="0" marL="0" rtl="0" algn="ctr">
              <a:spcBef>
                <a:spcPts val="0"/>
              </a:spcBef>
              <a:spcAft>
                <a:spcPts val="0"/>
              </a:spcAft>
              <a:buNone/>
            </a:pPr>
            <a:r>
              <a:rPr b="1" lang="en" sz="2000">
                <a:solidFill>
                  <a:srgbClr val="FFFFFF"/>
                </a:solidFill>
                <a:latin typeface="Source Sans Pro"/>
                <a:ea typeface="Source Sans Pro"/>
                <a:cs typeface="Source Sans Pro"/>
                <a:sym typeface="Source Sans Pro"/>
              </a:rPr>
              <a:t>Download the Serverless Application Analytics Framework:</a:t>
            </a:r>
            <a:endParaRPr b="1" sz="2000">
              <a:solidFill>
                <a:srgbClr val="FFFFFF"/>
              </a:solidFill>
              <a:latin typeface="Source Sans Pro"/>
              <a:ea typeface="Source Sans Pro"/>
              <a:cs typeface="Source Sans Pro"/>
              <a:sym typeface="Source Sans Pro"/>
            </a:endParaRPr>
          </a:p>
          <a:p>
            <a:pPr indent="0" lvl="0" marL="0" rtl="0" algn="ctr">
              <a:spcBef>
                <a:spcPts val="0"/>
              </a:spcBef>
              <a:spcAft>
                <a:spcPts val="0"/>
              </a:spcAft>
              <a:buNone/>
            </a:pPr>
            <a:r>
              <a:rPr lang="en" sz="2000">
                <a:solidFill>
                  <a:srgbClr val="FFFFFF"/>
                </a:solidFill>
                <a:latin typeface="Source Sans Pro"/>
                <a:ea typeface="Source Sans Pro"/>
                <a:cs typeface="Source Sans Pro"/>
                <a:sym typeface="Source Sans Pro"/>
              </a:rPr>
              <a:t>github.com/wlloyduw/saaf</a:t>
            </a:r>
            <a:br>
              <a:rPr lang="en" sz="2000">
                <a:solidFill>
                  <a:srgbClr val="FFFFFF"/>
                </a:solidFill>
                <a:latin typeface="Source Sans Pro"/>
                <a:ea typeface="Source Sans Pro"/>
                <a:cs typeface="Source Sans Pro"/>
                <a:sym typeface="Source Sans Pro"/>
              </a:rPr>
            </a:br>
            <a:br>
              <a:rPr lang="en" sz="2000">
                <a:solidFill>
                  <a:srgbClr val="FFFFFF"/>
                </a:solidFill>
                <a:latin typeface="Source Sans Pro"/>
                <a:ea typeface="Source Sans Pro"/>
                <a:cs typeface="Source Sans Pro"/>
                <a:sym typeface="Source Sans Pro"/>
              </a:rPr>
            </a:br>
            <a:r>
              <a:rPr b="1" lang="en" sz="2000">
                <a:solidFill>
                  <a:srgbClr val="FFFFFF"/>
                </a:solidFill>
                <a:latin typeface="Source Sans Pro"/>
                <a:ea typeface="Source Sans Pro"/>
                <a:cs typeface="Source Sans Pro"/>
                <a:sym typeface="Source Sans Pro"/>
              </a:rPr>
              <a:t>Paper Link:</a:t>
            </a:r>
            <a:endParaRPr b="1" sz="2000">
              <a:solidFill>
                <a:srgbClr val="FFFFFF"/>
              </a:solidFill>
              <a:latin typeface="Source Sans Pro"/>
              <a:ea typeface="Source Sans Pro"/>
              <a:cs typeface="Source Sans Pro"/>
              <a:sym typeface="Source Sans Pro"/>
            </a:endParaRPr>
          </a:p>
          <a:p>
            <a:pPr indent="0" lvl="0" marL="0" rtl="0" algn="ctr">
              <a:spcBef>
                <a:spcPts val="0"/>
              </a:spcBef>
              <a:spcAft>
                <a:spcPts val="0"/>
              </a:spcAft>
              <a:buNone/>
            </a:pPr>
            <a:r>
              <a:rPr lang="en" sz="2000">
                <a:solidFill>
                  <a:srgbClr val="FFFFFF"/>
                </a:solidFill>
                <a:latin typeface="Source Sans Pro"/>
                <a:ea typeface="Source Sans Pro"/>
                <a:cs typeface="Source Sans Pro"/>
                <a:sym typeface="Source Sans Pro"/>
              </a:rPr>
              <a:t>https://www.serverlesscomputing.org/wosc6/#p12</a:t>
            </a:r>
            <a:endParaRPr sz="20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t/>
            </a:r>
            <a:endParaRPr sz="20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rPr lang="en" sz="1700">
                <a:solidFill>
                  <a:srgbClr val="FFFFFF"/>
                </a:solidFill>
                <a:latin typeface="Source Sans Pro"/>
                <a:ea typeface="Source Sans Pro"/>
                <a:cs typeface="Source Sans Pro"/>
                <a:sym typeface="Source Sans Pro"/>
              </a:rPr>
              <a:t>This research is supported by NSF Advanced Cyberinfrastructure Research Program (OAC-1849970), NIH grant R01GM126019, and the AWS Cloud Credits for Research program.</a:t>
            </a:r>
            <a:endParaRPr sz="1700">
              <a:solidFill>
                <a:srgbClr val="FFFFFF"/>
              </a:solidFill>
              <a:latin typeface="Source Sans Pro"/>
              <a:ea typeface="Source Sans Pro"/>
              <a:cs typeface="Source Sans Pro"/>
              <a:sym typeface="Source Sans Pro"/>
            </a:endParaRPr>
          </a:p>
        </p:txBody>
      </p:sp>
      <p:sp>
        <p:nvSpPr>
          <p:cNvPr id="236" name="Google Shape;236;p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a:t>
            </a:r>
            <a:endParaRPr/>
          </a:p>
        </p:txBody>
      </p:sp>
      <p:sp>
        <p:nvSpPr>
          <p:cNvPr id="70" name="Google Shape;70;p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71" name="Google Shape;71;p14"/>
          <p:cNvSpPr txBox="1"/>
          <p:nvPr/>
        </p:nvSpPr>
        <p:spPr>
          <a:xfrm>
            <a:off x="1183788" y="1567550"/>
            <a:ext cx="7648500" cy="3514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Serverless platforms offer many benefits:</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Simple deployment</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Automatic scaling</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Automatic infrastructure management</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Only billed for actual runtime</a:t>
            </a:r>
            <a:br>
              <a:rPr lang="en" sz="2000">
                <a:solidFill>
                  <a:srgbClr val="FFFFFF"/>
                </a:solidFill>
                <a:latin typeface="Source Sans Pro"/>
                <a:ea typeface="Source Sans Pro"/>
                <a:cs typeface="Source Sans Pro"/>
                <a:sym typeface="Source Sans Pro"/>
              </a:rPr>
            </a:br>
            <a:endParaRPr sz="2000">
              <a:solidFill>
                <a:srgbClr val="FFFFFF"/>
              </a:solidFill>
              <a:latin typeface="Source Sans Pro"/>
              <a:ea typeface="Source Sans Pro"/>
              <a:cs typeface="Source Sans Pro"/>
              <a:sym typeface="Source Sans Pro"/>
            </a:endParaRPr>
          </a:p>
        </p:txBody>
      </p:sp>
      <p:sp>
        <p:nvSpPr>
          <p:cNvPr id="72" name="Google Shape;72;p14"/>
          <p:cNvSpPr txBox="1"/>
          <p:nvPr/>
        </p:nvSpPr>
        <p:spPr>
          <a:xfrm>
            <a:off x="545613" y="3282050"/>
            <a:ext cx="962100" cy="14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FFFF"/>
                </a:solidFill>
              </a:rPr>
              <a:t>λ</a:t>
            </a:r>
            <a:endParaRPr sz="7200">
              <a:solidFill>
                <a:srgbClr val="FFFFFF"/>
              </a:solidFill>
            </a:endParaRPr>
          </a:p>
        </p:txBody>
      </p:sp>
      <p:sp>
        <p:nvSpPr>
          <p:cNvPr id="73" name="Google Shape;73;p14"/>
          <p:cNvSpPr txBox="1"/>
          <p:nvPr/>
        </p:nvSpPr>
        <p:spPr>
          <a:xfrm>
            <a:off x="1183788" y="3082025"/>
            <a:ext cx="7648500" cy="35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Source Sans Pro"/>
              <a:ea typeface="Source Sans Pro"/>
              <a:cs typeface="Source Sans Pro"/>
              <a:sym typeface="Source Sans Pro"/>
            </a:endParaRPr>
          </a:p>
          <a:p>
            <a:pPr indent="-355600" lvl="0" marL="4572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The unpredictable cost of FaaS:</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(Function Runtime) x (Memory Setting) x (Price)</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What impacts the runtime of an application?</a:t>
            </a:r>
            <a:endParaRPr sz="2000">
              <a:solidFill>
                <a:srgbClr val="FFFFFF"/>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SAAF? - The Inspector</a:t>
            </a:r>
            <a:endParaRPr/>
          </a:p>
        </p:txBody>
      </p:sp>
      <p:sp>
        <p:nvSpPr>
          <p:cNvPr id="80" name="Google Shape;80;p15"/>
          <p:cNvSpPr txBox="1"/>
          <p:nvPr>
            <p:ph idx="12" type="sldNum"/>
          </p:nvPr>
        </p:nvSpPr>
        <p:spPr>
          <a:xfrm>
            <a:off x="8640949" y="47976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pic>
        <p:nvPicPr>
          <p:cNvPr id="81" name="Google Shape;81;p15"/>
          <p:cNvPicPr preferRelativeResize="0"/>
          <p:nvPr/>
        </p:nvPicPr>
        <p:blipFill>
          <a:blip r:embed="rId3">
            <a:alphaModFix/>
          </a:blip>
          <a:stretch>
            <a:fillRect/>
          </a:stretch>
        </p:blipFill>
        <p:spPr>
          <a:xfrm>
            <a:off x="-125600" y="1515100"/>
            <a:ext cx="9395199" cy="4695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6"/>
          <p:cNvPicPr preferRelativeResize="0"/>
          <p:nvPr/>
        </p:nvPicPr>
        <p:blipFill>
          <a:blip r:embed="rId3">
            <a:alphaModFix/>
          </a:blip>
          <a:stretch>
            <a:fillRect/>
          </a:stretch>
        </p:blipFill>
        <p:spPr>
          <a:xfrm>
            <a:off x="2729265" y="1734467"/>
            <a:ext cx="2392675" cy="1444521"/>
          </a:xfrm>
          <a:prstGeom prst="rect">
            <a:avLst/>
          </a:prstGeom>
          <a:noFill/>
          <a:ln>
            <a:noFill/>
          </a:ln>
        </p:spPr>
      </p:pic>
      <p:pic>
        <p:nvPicPr>
          <p:cNvPr id="88" name="Google Shape;88;p16"/>
          <p:cNvPicPr preferRelativeResize="0"/>
          <p:nvPr/>
        </p:nvPicPr>
        <p:blipFill>
          <a:blip r:embed="rId3">
            <a:alphaModFix/>
          </a:blip>
          <a:stretch>
            <a:fillRect/>
          </a:stretch>
        </p:blipFill>
        <p:spPr>
          <a:xfrm>
            <a:off x="2568250" y="3262450"/>
            <a:ext cx="2480002" cy="1811474"/>
          </a:xfrm>
          <a:prstGeom prst="rect">
            <a:avLst/>
          </a:prstGeom>
          <a:noFill/>
          <a:ln>
            <a:noFill/>
          </a:ln>
        </p:spPr>
      </p:pic>
      <p:pic>
        <p:nvPicPr>
          <p:cNvPr id="89" name="Google Shape;89;p16"/>
          <p:cNvPicPr preferRelativeResize="0"/>
          <p:nvPr/>
        </p:nvPicPr>
        <p:blipFill>
          <a:blip r:embed="rId3">
            <a:alphaModFix/>
          </a:blip>
          <a:stretch>
            <a:fillRect/>
          </a:stretch>
        </p:blipFill>
        <p:spPr>
          <a:xfrm>
            <a:off x="-71925" y="2784073"/>
            <a:ext cx="2584849" cy="1346075"/>
          </a:xfrm>
          <a:prstGeom prst="rect">
            <a:avLst/>
          </a:prstGeom>
          <a:noFill/>
          <a:ln>
            <a:noFill/>
          </a:ln>
        </p:spPr>
      </p:pic>
      <p:pic>
        <p:nvPicPr>
          <p:cNvPr id="90" name="Google Shape;90;p16"/>
          <p:cNvPicPr preferRelativeResize="0"/>
          <p:nvPr/>
        </p:nvPicPr>
        <p:blipFill>
          <a:blip r:embed="rId3">
            <a:alphaModFix/>
          </a:blip>
          <a:stretch>
            <a:fillRect/>
          </a:stretch>
        </p:blipFill>
        <p:spPr>
          <a:xfrm>
            <a:off x="144425" y="1223525"/>
            <a:ext cx="2584849" cy="1560542"/>
          </a:xfrm>
          <a:prstGeom prst="rect">
            <a:avLst/>
          </a:prstGeom>
          <a:noFill/>
          <a:ln>
            <a:noFill/>
          </a:ln>
        </p:spPr>
      </p:pic>
      <p:sp>
        <p:nvSpPr>
          <p:cNvPr id="91" name="Google Shape;91;p16"/>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Supported Platforms and Languages</a:t>
            </a:r>
            <a:endParaRPr/>
          </a:p>
        </p:txBody>
      </p:sp>
      <p:sp>
        <p:nvSpPr>
          <p:cNvPr id="92" name="Google Shape;92;p1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pic>
        <p:nvPicPr>
          <p:cNvPr id="93" name="Google Shape;93;p16"/>
          <p:cNvPicPr preferRelativeResize="0"/>
          <p:nvPr/>
        </p:nvPicPr>
        <p:blipFill>
          <a:blip r:embed="rId4">
            <a:alphaModFix/>
          </a:blip>
          <a:stretch>
            <a:fillRect/>
          </a:stretch>
        </p:blipFill>
        <p:spPr>
          <a:xfrm>
            <a:off x="2758750" y="1884502"/>
            <a:ext cx="2392682" cy="1144450"/>
          </a:xfrm>
          <a:prstGeom prst="rect">
            <a:avLst/>
          </a:prstGeom>
          <a:noFill/>
          <a:ln>
            <a:noFill/>
          </a:ln>
        </p:spPr>
      </p:pic>
      <p:pic>
        <p:nvPicPr>
          <p:cNvPr id="94" name="Google Shape;94;p16"/>
          <p:cNvPicPr preferRelativeResize="0"/>
          <p:nvPr/>
        </p:nvPicPr>
        <p:blipFill>
          <a:blip r:embed="rId5">
            <a:alphaModFix/>
          </a:blip>
          <a:stretch>
            <a:fillRect/>
          </a:stretch>
        </p:blipFill>
        <p:spPr>
          <a:xfrm>
            <a:off x="2758750" y="3609976"/>
            <a:ext cx="2155275" cy="1227600"/>
          </a:xfrm>
          <a:prstGeom prst="rect">
            <a:avLst/>
          </a:prstGeom>
          <a:noFill/>
          <a:ln>
            <a:noFill/>
          </a:ln>
        </p:spPr>
      </p:pic>
      <p:pic>
        <p:nvPicPr>
          <p:cNvPr id="95" name="Google Shape;95;p16"/>
          <p:cNvPicPr preferRelativeResize="0"/>
          <p:nvPr/>
        </p:nvPicPr>
        <p:blipFill rotWithShape="1">
          <a:blip r:embed="rId6">
            <a:alphaModFix/>
          </a:blip>
          <a:srcRect b="0" l="0" r="0" t="26788"/>
          <a:stretch/>
        </p:blipFill>
        <p:spPr>
          <a:xfrm>
            <a:off x="14925" y="3271438"/>
            <a:ext cx="2180653" cy="1144449"/>
          </a:xfrm>
          <a:prstGeom prst="rect">
            <a:avLst/>
          </a:prstGeom>
          <a:noFill/>
          <a:ln>
            <a:noFill/>
          </a:ln>
        </p:spPr>
      </p:pic>
      <p:pic>
        <p:nvPicPr>
          <p:cNvPr id="96" name="Google Shape;96;p16"/>
          <p:cNvPicPr preferRelativeResize="0"/>
          <p:nvPr/>
        </p:nvPicPr>
        <p:blipFill>
          <a:blip r:embed="rId7">
            <a:alphaModFix/>
          </a:blip>
          <a:stretch>
            <a:fillRect/>
          </a:stretch>
        </p:blipFill>
        <p:spPr>
          <a:xfrm>
            <a:off x="642712" y="1695350"/>
            <a:ext cx="1525717" cy="924925"/>
          </a:xfrm>
          <a:prstGeom prst="rect">
            <a:avLst/>
          </a:prstGeom>
          <a:noFill/>
          <a:ln>
            <a:noFill/>
          </a:ln>
        </p:spPr>
      </p:pic>
      <p:pic>
        <p:nvPicPr>
          <p:cNvPr id="97" name="Google Shape;97;p16"/>
          <p:cNvPicPr preferRelativeResize="0"/>
          <p:nvPr/>
        </p:nvPicPr>
        <p:blipFill>
          <a:blip r:embed="rId8">
            <a:alphaModFix/>
          </a:blip>
          <a:stretch>
            <a:fillRect/>
          </a:stretch>
        </p:blipFill>
        <p:spPr>
          <a:xfrm>
            <a:off x="5397250" y="1255100"/>
            <a:ext cx="1651250" cy="1651250"/>
          </a:xfrm>
          <a:prstGeom prst="rect">
            <a:avLst/>
          </a:prstGeom>
          <a:noFill/>
          <a:ln>
            <a:noFill/>
          </a:ln>
        </p:spPr>
      </p:pic>
      <p:pic>
        <p:nvPicPr>
          <p:cNvPr id="98" name="Google Shape;98;p16"/>
          <p:cNvPicPr preferRelativeResize="0"/>
          <p:nvPr/>
        </p:nvPicPr>
        <p:blipFill>
          <a:blip r:embed="rId9">
            <a:alphaModFix/>
          </a:blip>
          <a:stretch>
            <a:fillRect/>
          </a:stretch>
        </p:blipFill>
        <p:spPr>
          <a:xfrm>
            <a:off x="6925550" y="1922338"/>
            <a:ext cx="1743075" cy="1743075"/>
          </a:xfrm>
          <a:prstGeom prst="rect">
            <a:avLst/>
          </a:prstGeom>
          <a:noFill/>
          <a:ln>
            <a:noFill/>
          </a:ln>
        </p:spPr>
      </p:pic>
      <p:pic>
        <p:nvPicPr>
          <p:cNvPr id="99" name="Google Shape;99;p16"/>
          <p:cNvPicPr preferRelativeResize="0"/>
          <p:nvPr/>
        </p:nvPicPr>
        <p:blipFill>
          <a:blip r:embed="rId10">
            <a:alphaModFix/>
          </a:blip>
          <a:stretch>
            <a:fillRect/>
          </a:stretch>
        </p:blipFill>
        <p:spPr>
          <a:xfrm>
            <a:off x="5048250" y="3062503"/>
            <a:ext cx="1743076" cy="1438247"/>
          </a:xfrm>
          <a:prstGeom prst="rect">
            <a:avLst/>
          </a:prstGeom>
          <a:noFill/>
          <a:ln>
            <a:noFill/>
          </a:ln>
        </p:spPr>
      </p:pic>
      <p:pic>
        <p:nvPicPr>
          <p:cNvPr id="100" name="Google Shape;100;p16"/>
          <p:cNvPicPr preferRelativeResize="0"/>
          <p:nvPr/>
        </p:nvPicPr>
        <p:blipFill>
          <a:blip r:embed="rId11">
            <a:alphaModFix/>
          </a:blip>
          <a:stretch>
            <a:fillRect/>
          </a:stretch>
        </p:blipFill>
        <p:spPr>
          <a:xfrm>
            <a:off x="6439625" y="3912642"/>
            <a:ext cx="2392675" cy="9249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SAAF Tools: Publish Script</a:t>
            </a:r>
            <a:endParaRPr/>
          </a:p>
        </p:txBody>
      </p:sp>
      <p:sp>
        <p:nvSpPr>
          <p:cNvPr id="107" name="Google Shape;107;p1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grpSp>
        <p:nvGrpSpPr>
          <p:cNvPr id="108" name="Google Shape;108;p17"/>
          <p:cNvGrpSpPr/>
          <p:nvPr/>
        </p:nvGrpSpPr>
        <p:grpSpPr>
          <a:xfrm>
            <a:off x="7082073" y="2989999"/>
            <a:ext cx="1804514" cy="1094513"/>
            <a:chOff x="2729265" y="1734467"/>
            <a:chExt cx="2422167" cy="1444521"/>
          </a:xfrm>
        </p:grpSpPr>
        <p:pic>
          <p:nvPicPr>
            <p:cNvPr id="109" name="Google Shape;109;p17"/>
            <p:cNvPicPr preferRelativeResize="0"/>
            <p:nvPr/>
          </p:nvPicPr>
          <p:blipFill>
            <a:blip r:embed="rId3">
              <a:alphaModFix/>
            </a:blip>
            <a:stretch>
              <a:fillRect/>
            </a:stretch>
          </p:blipFill>
          <p:spPr>
            <a:xfrm>
              <a:off x="2729265" y="1734467"/>
              <a:ext cx="2392675" cy="1444521"/>
            </a:xfrm>
            <a:prstGeom prst="rect">
              <a:avLst/>
            </a:prstGeom>
            <a:noFill/>
            <a:ln>
              <a:noFill/>
            </a:ln>
          </p:spPr>
        </p:pic>
        <p:pic>
          <p:nvPicPr>
            <p:cNvPr id="110" name="Google Shape;110;p17"/>
            <p:cNvPicPr preferRelativeResize="0"/>
            <p:nvPr/>
          </p:nvPicPr>
          <p:blipFill>
            <a:blip r:embed="rId4">
              <a:alphaModFix/>
            </a:blip>
            <a:stretch>
              <a:fillRect/>
            </a:stretch>
          </p:blipFill>
          <p:spPr>
            <a:xfrm>
              <a:off x="2758750" y="1884502"/>
              <a:ext cx="2392682" cy="1144450"/>
            </a:xfrm>
            <a:prstGeom prst="rect">
              <a:avLst/>
            </a:prstGeom>
            <a:noFill/>
            <a:ln>
              <a:noFill/>
            </a:ln>
          </p:spPr>
        </p:pic>
      </p:grpSp>
      <p:grpSp>
        <p:nvGrpSpPr>
          <p:cNvPr id="111" name="Google Shape;111;p17"/>
          <p:cNvGrpSpPr/>
          <p:nvPr/>
        </p:nvGrpSpPr>
        <p:grpSpPr>
          <a:xfrm>
            <a:off x="5454212" y="3519478"/>
            <a:ext cx="1963665" cy="1434326"/>
            <a:chOff x="2568250" y="3262450"/>
            <a:chExt cx="2480002" cy="1811474"/>
          </a:xfrm>
        </p:grpSpPr>
        <p:pic>
          <p:nvPicPr>
            <p:cNvPr id="112" name="Google Shape;112;p17"/>
            <p:cNvPicPr preferRelativeResize="0"/>
            <p:nvPr/>
          </p:nvPicPr>
          <p:blipFill>
            <a:blip r:embed="rId3">
              <a:alphaModFix/>
            </a:blip>
            <a:stretch>
              <a:fillRect/>
            </a:stretch>
          </p:blipFill>
          <p:spPr>
            <a:xfrm>
              <a:off x="2568250" y="3262450"/>
              <a:ext cx="2480002" cy="1811474"/>
            </a:xfrm>
            <a:prstGeom prst="rect">
              <a:avLst/>
            </a:prstGeom>
            <a:noFill/>
            <a:ln>
              <a:noFill/>
            </a:ln>
          </p:spPr>
        </p:pic>
        <p:pic>
          <p:nvPicPr>
            <p:cNvPr id="113" name="Google Shape;113;p17"/>
            <p:cNvPicPr preferRelativeResize="0"/>
            <p:nvPr/>
          </p:nvPicPr>
          <p:blipFill>
            <a:blip r:embed="rId5">
              <a:alphaModFix/>
            </a:blip>
            <a:stretch>
              <a:fillRect/>
            </a:stretch>
          </p:blipFill>
          <p:spPr>
            <a:xfrm>
              <a:off x="2758750" y="3609976"/>
              <a:ext cx="2155275" cy="1227600"/>
            </a:xfrm>
            <a:prstGeom prst="rect">
              <a:avLst/>
            </a:prstGeom>
            <a:noFill/>
            <a:ln>
              <a:noFill/>
            </a:ln>
          </p:spPr>
        </p:pic>
      </p:grpSp>
      <p:grpSp>
        <p:nvGrpSpPr>
          <p:cNvPr id="114" name="Google Shape;114;p17"/>
          <p:cNvGrpSpPr/>
          <p:nvPr/>
        </p:nvGrpSpPr>
        <p:grpSpPr>
          <a:xfrm>
            <a:off x="6868497" y="1299828"/>
            <a:ext cx="1963796" cy="1289340"/>
            <a:chOff x="-432200" y="3094988"/>
            <a:chExt cx="3000452" cy="1969962"/>
          </a:xfrm>
        </p:grpSpPr>
        <p:pic>
          <p:nvPicPr>
            <p:cNvPr id="115" name="Google Shape;115;p17"/>
            <p:cNvPicPr preferRelativeResize="0"/>
            <p:nvPr/>
          </p:nvPicPr>
          <p:blipFill>
            <a:blip r:embed="rId3">
              <a:alphaModFix/>
            </a:blip>
            <a:stretch>
              <a:fillRect/>
            </a:stretch>
          </p:blipFill>
          <p:spPr>
            <a:xfrm>
              <a:off x="-432200" y="3094988"/>
              <a:ext cx="3000452" cy="1562526"/>
            </a:xfrm>
            <a:prstGeom prst="rect">
              <a:avLst/>
            </a:prstGeom>
            <a:noFill/>
            <a:ln>
              <a:noFill/>
            </a:ln>
          </p:spPr>
        </p:pic>
        <p:pic>
          <p:nvPicPr>
            <p:cNvPr id="116" name="Google Shape;116;p17"/>
            <p:cNvPicPr preferRelativeResize="0"/>
            <p:nvPr/>
          </p:nvPicPr>
          <p:blipFill rotWithShape="1">
            <a:blip r:embed="rId6">
              <a:alphaModFix/>
            </a:blip>
            <a:srcRect b="0" l="0" r="0" t="26788"/>
            <a:stretch/>
          </p:blipFill>
          <p:spPr>
            <a:xfrm>
              <a:off x="-147600" y="3685250"/>
              <a:ext cx="2628900" cy="1379700"/>
            </a:xfrm>
            <a:prstGeom prst="rect">
              <a:avLst/>
            </a:prstGeom>
            <a:noFill/>
            <a:ln>
              <a:noFill/>
            </a:ln>
          </p:spPr>
        </p:pic>
      </p:grpSp>
      <p:grpSp>
        <p:nvGrpSpPr>
          <p:cNvPr id="117" name="Google Shape;117;p17"/>
          <p:cNvGrpSpPr/>
          <p:nvPr/>
        </p:nvGrpSpPr>
        <p:grpSpPr>
          <a:xfrm>
            <a:off x="5380021" y="1994105"/>
            <a:ext cx="1963787" cy="1282507"/>
            <a:chOff x="-251750" y="1175000"/>
            <a:chExt cx="3000439" cy="1811451"/>
          </a:xfrm>
        </p:grpSpPr>
        <p:pic>
          <p:nvPicPr>
            <p:cNvPr id="118" name="Google Shape;118;p17"/>
            <p:cNvPicPr preferRelativeResize="0"/>
            <p:nvPr/>
          </p:nvPicPr>
          <p:blipFill>
            <a:blip r:embed="rId3">
              <a:alphaModFix/>
            </a:blip>
            <a:stretch>
              <a:fillRect/>
            </a:stretch>
          </p:blipFill>
          <p:spPr>
            <a:xfrm>
              <a:off x="-251750" y="1175000"/>
              <a:ext cx="3000439" cy="1811451"/>
            </a:xfrm>
            <a:prstGeom prst="rect">
              <a:avLst/>
            </a:prstGeom>
            <a:noFill/>
            <a:ln>
              <a:noFill/>
            </a:ln>
          </p:spPr>
        </p:pic>
        <p:pic>
          <p:nvPicPr>
            <p:cNvPr id="119" name="Google Shape;119;p17"/>
            <p:cNvPicPr preferRelativeResize="0"/>
            <p:nvPr/>
          </p:nvPicPr>
          <p:blipFill>
            <a:blip r:embed="rId7">
              <a:alphaModFix/>
            </a:blip>
            <a:stretch>
              <a:fillRect/>
            </a:stretch>
          </p:blipFill>
          <p:spPr>
            <a:xfrm>
              <a:off x="438150" y="1884500"/>
              <a:ext cx="1620662" cy="982475"/>
            </a:xfrm>
            <a:prstGeom prst="rect">
              <a:avLst/>
            </a:prstGeom>
            <a:noFill/>
            <a:ln>
              <a:noFill/>
            </a:ln>
          </p:spPr>
        </p:pic>
      </p:grpSp>
      <p:pic>
        <p:nvPicPr>
          <p:cNvPr id="120" name="Google Shape;120;p17"/>
          <p:cNvPicPr preferRelativeResize="0"/>
          <p:nvPr/>
        </p:nvPicPr>
        <p:blipFill>
          <a:blip r:embed="rId8">
            <a:alphaModFix/>
          </a:blip>
          <a:stretch>
            <a:fillRect/>
          </a:stretch>
        </p:blipFill>
        <p:spPr>
          <a:xfrm>
            <a:off x="161222" y="2820100"/>
            <a:ext cx="2814440" cy="1434325"/>
          </a:xfrm>
          <a:prstGeom prst="rect">
            <a:avLst/>
          </a:prstGeom>
          <a:noFill/>
          <a:ln>
            <a:noFill/>
          </a:ln>
          <a:effectLst>
            <a:outerShdw blurRad="57150" rotWithShape="0" algn="bl" dir="5400000" dist="19050">
              <a:srgbClr val="000000">
                <a:alpha val="50000"/>
              </a:srgbClr>
            </a:outerShdw>
          </a:effectLst>
        </p:spPr>
      </p:pic>
      <p:sp>
        <p:nvSpPr>
          <p:cNvPr id="121" name="Google Shape;121;p17"/>
          <p:cNvSpPr/>
          <p:nvPr/>
        </p:nvSpPr>
        <p:spPr>
          <a:xfrm>
            <a:off x="3371850" y="2497275"/>
            <a:ext cx="1895400" cy="1282500"/>
          </a:xfrm>
          <a:prstGeom prst="stripedRight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./publish.sh </a:t>
            </a:r>
            <a:endParaRPr/>
          </a:p>
        </p:txBody>
      </p:sp>
      <p:pic>
        <p:nvPicPr>
          <p:cNvPr id="122" name="Google Shape;122;p17"/>
          <p:cNvPicPr preferRelativeResize="0"/>
          <p:nvPr/>
        </p:nvPicPr>
        <p:blipFill>
          <a:blip r:embed="rId9">
            <a:alphaModFix/>
          </a:blip>
          <a:stretch>
            <a:fillRect/>
          </a:stretch>
        </p:blipFill>
        <p:spPr>
          <a:xfrm>
            <a:off x="851275" y="1699398"/>
            <a:ext cx="1434324" cy="1434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p:nvPr/>
        </p:nvSpPr>
        <p:spPr>
          <a:xfrm>
            <a:off x="6170226" y="0"/>
            <a:ext cx="29739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18"/>
          <p:cNvPicPr preferRelativeResize="0"/>
          <p:nvPr/>
        </p:nvPicPr>
        <p:blipFill>
          <a:blip r:embed="rId3">
            <a:alphaModFix/>
          </a:blip>
          <a:stretch>
            <a:fillRect/>
          </a:stretch>
        </p:blipFill>
        <p:spPr>
          <a:xfrm>
            <a:off x="6284725" y="123825"/>
            <a:ext cx="2761974" cy="4957748"/>
          </a:xfrm>
          <a:prstGeom prst="rect">
            <a:avLst/>
          </a:prstGeom>
          <a:noFill/>
          <a:ln>
            <a:noFill/>
          </a:ln>
        </p:spPr>
      </p:pic>
      <p:sp>
        <p:nvSpPr>
          <p:cNvPr id="130" name="Google Shape;130;p18"/>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SAAF Metrics and Design</a:t>
            </a:r>
            <a:endParaRPr/>
          </a:p>
        </p:txBody>
      </p:sp>
      <p:sp>
        <p:nvSpPr>
          <p:cNvPr id="131" name="Google Shape;131;p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132" name="Google Shape;132;p18"/>
          <p:cNvSpPr txBox="1"/>
          <p:nvPr/>
        </p:nvSpPr>
        <p:spPr>
          <a:xfrm>
            <a:off x="1200338" y="1244825"/>
            <a:ext cx="4886100" cy="3718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Source Sans Pro"/>
              <a:buChar char="●"/>
            </a:pPr>
            <a:r>
              <a:rPr lang="en" sz="1800">
                <a:solidFill>
                  <a:srgbClr val="FFFFFF"/>
                </a:solidFill>
                <a:latin typeface="Source Sans Pro"/>
                <a:ea typeface="Source Sans Pro"/>
                <a:cs typeface="Source Sans Pro"/>
                <a:sym typeface="Source Sans Pro"/>
              </a:rPr>
              <a:t>Data collection is directed by calling functions</a:t>
            </a:r>
            <a:br>
              <a:rPr lang="en" sz="1800">
                <a:solidFill>
                  <a:srgbClr val="FFFFFF"/>
                </a:solidFill>
                <a:latin typeface="Source Sans Pro"/>
                <a:ea typeface="Source Sans Pro"/>
                <a:cs typeface="Source Sans Pro"/>
                <a:sym typeface="Source Sans Pro"/>
              </a:rPr>
            </a:br>
            <a:endParaRPr sz="1800">
              <a:solidFill>
                <a:srgbClr val="FFFFFF"/>
              </a:solidFill>
              <a:latin typeface="Source Sans Pro"/>
              <a:ea typeface="Source Sans Pro"/>
              <a:cs typeface="Source Sans Pro"/>
              <a:sym typeface="Source Sans Pro"/>
            </a:endParaRPr>
          </a:p>
          <a:p>
            <a:pPr indent="-342900" lvl="0" marL="457200" rtl="0" algn="l">
              <a:spcBef>
                <a:spcPts val="0"/>
              </a:spcBef>
              <a:spcAft>
                <a:spcPts val="0"/>
              </a:spcAft>
              <a:buClr>
                <a:srgbClr val="FFFFFF"/>
              </a:buClr>
              <a:buSzPts val="1800"/>
              <a:buFont typeface="Source Sans Pro"/>
              <a:buChar char="●"/>
            </a:pPr>
            <a:r>
              <a:rPr lang="en" sz="1800">
                <a:solidFill>
                  <a:srgbClr val="FFFFFF"/>
                </a:solidFill>
                <a:latin typeface="Source Sans Pro"/>
                <a:ea typeface="Source Sans Pro"/>
                <a:cs typeface="Source Sans Pro"/>
                <a:sym typeface="Source Sans Pro"/>
              </a:rPr>
              <a:t>CPU and Memory metrics are collected from</a:t>
            </a:r>
            <a:r>
              <a:rPr lang="en" sz="1800">
                <a:solidFill>
                  <a:srgbClr val="FFFFFF"/>
                </a:solidFill>
                <a:latin typeface="Source Sans Pro"/>
                <a:ea typeface="Source Sans Pro"/>
                <a:cs typeface="Source Sans Pro"/>
                <a:sym typeface="Source Sans Pro"/>
              </a:rPr>
              <a:t> the Linux </a:t>
            </a:r>
            <a:r>
              <a:rPr b="1" lang="en" sz="1800">
                <a:solidFill>
                  <a:srgbClr val="FFFFFF"/>
                </a:solidFill>
                <a:latin typeface="Source Sans Pro"/>
                <a:ea typeface="Source Sans Pro"/>
                <a:cs typeface="Source Sans Pro"/>
                <a:sym typeface="Source Sans Pro"/>
              </a:rPr>
              <a:t>procfs</a:t>
            </a:r>
            <a:br>
              <a:rPr lang="en" sz="1800">
                <a:solidFill>
                  <a:srgbClr val="FFFFFF"/>
                </a:solidFill>
                <a:latin typeface="Source Sans Pro"/>
                <a:ea typeface="Source Sans Pro"/>
                <a:cs typeface="Source Sans Pro"/>
                <a:sym typeface="Source Sans Pro"/>
              </a:rPr>
            </a:br>
            <a:endParaRPr sz="1800">
              <a:solidFill>
                <a:srgbClr val="FFFFFF"/>
              </a:solidFill>
              <a:latin typeface="Source Sans Pro"/>
              <a:ea typeface="Source Sans Pro"/>
              <a:cs typeface="Source Sans Pro"/>
              <a:sym typeface="Source Sans Pro"/>
            </a:endParaRPr>
          </a:p>
          <a:p>
            <a:pPr indent="-342900" lvl="0" marL="457200" rtl="0" algn="l">
              <a:spcBef>
                <a:spcPts val="0"/>
              </a:spcBef>
              <a:spcAft>
                <a:spcPts val="0"/>
              </a:spcAft>
              <a:buClr>
                <a:srgbClr val="FFFFFF"/>
              </a:buClr>
              <a:buSzPts val="1800"/>
              <a:buFont typeface="Source Sans Pro"/>
              <a:buChar char="●"/>
            </a:pPr>
            <a:r>
              <a:rPr lang="en" sz="1800">
                <a:solidFill>
                  <a:srgbClr val="FFFFFF"/>
                </a:solidFill>
                <a:latin typeface="Source Sans Pro"/>
                <a:ea typeface="Source Sans Pro"/>
                <a:cs typeface="Source Sans Pro"/>
                <a:sym typeface="Source Sans Pro"/>
              </a:rPr>
              <a:t>Cold/Warm </a:t>
            </a:r>
            <a:r>
              <a:rPr lang="en" sz="1800">
                <a:solidFill>
                  <a:srgbClr val="FFFFFF"/>
                </a:solidFill>
                <a:latin typeface="Source Sans Pro"/>
                <a:ea typeface="Source Sans Pro"/>
                <a:cs typeface="Source Sans Pro"/>
                <a:sym typeface="Source Sans Pro"/>
              </a:rPr>
              <a:t>infrastructure</a:t>
            </a:r>
            <a:r>
              <a:rPr lang="en" sz="1800">
                <a:solidFill>
                  <a:srgbClr val="FFFFFF"/>
                </a:solidFill>
                <a:latin typeface="Source Sans Pro"/>
                <a:ea typeface="Source Sans Pro"/>
                <a:cs typeface="Source Sans Pro"/>
                <a:sym typeface="Source Sans Pro"/>
              </a:rPr>
              <a:t> state is </a:t>
            </a:r>
            <a:r>
              <a:rPr lang="en" sz="1800">
                <a:solidFill>
                  <a:srgbClr val="FFFFFF"/>
                </a:solidFill>
                <a:latin typeface="Source Sans Pro"/>
                <a:ea typeface="Source Sans Pro"/>
                <a:cs typeface="Source Sans Pro"/>
                <a:sym typeface="Source Sans Pro"/>
              </a:rPr>
              <a:t>observed</a:t>
            </a:r>
            <a:r>
              <a:rPr lang="en" sz="1800">
                <a:solidFill>
                  <a:srgbClr val="FFFFFF"/>
                </a:solidFill>
                <a:latin typeface="Source Sans Pro"/>
                <a:ea typeface="Source Sans Pro"/>
                <a:cs typeface="Source Sans Pro"/>
                <a:sym typeface="Source Sans Pro"/>
              </a:rPr>
              <a:t> by stamping function instances</a:t>
            </a:r>
            <a:br>
              <a:rPr lang="en" sz="1800">
                <a:solidFill>
                  <a:srgbClr val="FFFFFF"/>
                </a:solidFill>
                <a:latin typeface="Source Sans Pro"/>
                <a:ea typeface="Source Sans Pro"/>
                <a:cs typeface="Source Sans Pro"/>
                <a:sym typeface="Source Sans Pro"/>
              </a:rPr>
            </a:br>
            <a:endParaRPr sz="1800">
              <a:solidFill>
                <a:srgbClr val="FFFFFF"/>
              </a:solidFill>
              <a:latin typeface="Source Sans Pro"/>
              <a:ea typeface="Source Sans Pro"/>
              <a:cs typeface="Source Sans Pro"/>
              <a:sym typeface="Source Sans Pro"/>
            </a:endParaRPr>
          </a:p>
          <a:p>
            <a:pPr indent="-342900" lvl="0" marL="457200" rtl="0" algn="l">
              <a:spcBef>
                <a:spcPts val="0"/>
              </a:spcBef>
              <a:spcAft>
                <a:spcPts val="0"/>
              </a:spcAft>
              <a:buClr>
                <a:srgbClr val="FFFFFF"/>
              </a:buClr>
              <a:buSzPts val="1800"/>
              <a:buFont typeface="Source Sans Pro"/>
              <a:buChar char="●"/>
            </a:pPr>
            <a:r>
              <a:rPr lang="en" sz="1800">
                <a:solidFill>
                  <a:srgbClr val="FFFFFF"/>
                </a:solidFill>
                <a:latin typeface="Source Sans Pro"/>
                <a:ea typeface="Source Sans Pro"/>
                <a:cs typeface="Source Sans Pro"/>
                <a:sym typeface="Source Sans Pro"/>
              </a:rPr>
              <a:t>Tenancy is determined by introspecting </a:t>
            </a:r>
            <a:br>
              <a:rPr lang="en" sz="1800">
                <a:solidFill>
                  <a:srgbClr val="FFFFFF"/>
                </a:solidFill>
                <a:latin typeface="Source Sans Pro"/>
                <a:ea typeface="Source Sans Pro"/>
                <a:cs typeface="Source Sans Pro"/>
                <a:sym typeface="Source Sans Pro"/>
              </a:rPr>
            </a:br>
            <a:r>
              <a:rPr lang="en" sz="1800">
                <a:solidFill>
                  <a:srgbClr val="FFFFFF"/>
                </a:solidFill>
                <a:latin typeface="Source Sans Pro"/>
                <a:ea typeface="Source Sans Pro"/>
                <a:cs typeface="Source Sans Pro"/>
                <a:sym typeface="Source Sans Pro"/>
              </a:rPr>
              <a:t>the environment</a:t>
            </a:r>
            <a:br>
              <a:rPr lang="en" sz="1800">
                <a:solidFill>
                  <a:srgbClr val="FFFFFF"/>
                </a:solidFill>
                <a:latin typeface="Source Sans Pro"/>
                <a:ea typeface="Source Sans Pro"/>
                <a:cs typeface="Source Sans Pro"/>
                <a:sym typeface="Source Sans Pro"/>
              </a:rPr>
            </a:br>
            <a:endParaRPr sz="1800">
              <a:solidFill>
                <a:srgbClr val="FFFFFF"/>
              </a:solidFill>
              <a:latin typeface="Source Sans Pro"/>
              <a:ea typeface="Source Sans Pro"/>
              <a:cs typeface="Source Sans Pro"/>
              <a:sym typeface="Source Sans Pro"/>
            </a:endParaRPr>
          </a:p>
          <a:p>
            <a:pPr indent="-342900" lvl="0" marL="457200" rtl="0" algn="l">
              <a:spcBef>
                <a:spcPts val="0"/>
              </a:spcBef>
              <a:spcAft>
                <a:spcPts val="0"/>
              </a:spcAft>
              <a:buClr>
                <a:srgbClr val="FFFFFF"/>
              </a:buClr>
              <a:buSzPts val="1800"/>
              <a:buFont typeface="Source Sans Pro"/>
              <a:buChar char="●"/>
            </a:pPr>
            <a:r>
              <a:rPr lang="en" sz="1800">
                <a:solidFill>
                  <a:srgbClr val="FFFFFF"/>
                </a:solidFill>
                <a:latin typeface="Source Sans Pro"/>
                <a:ea typeface="Source Sans Pro"/>
                <a:cs typeface="Source Sans Pro"/>
                <a:sym typeface="Source Sans Pro"/>
              </a:rPr>
              <a:t>With another tool we can do more...</a:t>
            </a:r>
            <a:endParaRPr sz="1800">
              <a:solidFill>
                <a:srgbClr val="FFFFFF"/>
              </a:solidFill>
              <a:latin typeface="Source Sans Pro"/>
              <a:ea typeface="Source Sans Pro"/>
              <a:cs typeface="Source Sans Pro"/>
              <a:sym typeface="Source Sans Pro"/>
            </a:endParaRPr>
          </a:p>
        </p:txBody>
      </p:sp>
      <p:pic>
        <p:nvPicPr>
          <p:cNvPr id="133" name="Google Shape;133;p18"/>
          <p:cNvPicPr preferRelativeResize="0"/>
          <p:nvPr/>
        </p:nvPicPr>
        <p:blipFill>
          <a:blip r:embed="rId4">
            <a:alphaModFix/>
          </a:blip>
          <a:stretch>
            <a:fillRect/>
          </a:stretch>
        </p:blipFill>
        <p:spPr>
          <a:xfrm>
            <a:off x="206725" y="2167525"/>
            <a:ext cx="807000" cy="942975"/>
          </a:xfrm>
          <a:prstGeom prst="rect">
            <a:avLst/>
          </a:prstGeom>
          <a:noFill/>
          <a:ln>
            <a:noFill/>
          </a:ln>
        </p:spPr>
      </p:pic>
      <p:pic>
        <p:nvPicPr>
          <p:cNvPr id="134" name="Google Shape;134;p18"/>
          <p:cNvPicPr preferRelativeResize="0"/>
          <p:nvPr/>
        </p:nvPicPr>
        <p:blipFill>
          <a:blip r:embed="rId5">
            <a:alphaModFix/>
          </a:blip>
          <a:stretch>
            <a:fillRect/>
          </a:stretch>
        </p:blipFill>
        <p:spPr>
          <a:xfrm>
            <a:off x="140050" y="3177175"/>
            <a:ext cx="807000" cy="903250"/>
          </a:xfrm>
          <a:prstGeom prst="rect">
            <a:avLst/>
          </a:prstGeom>
          <a:noFill/>
          <a:ln>
            <a:noFill/>
          </a:ln>
        </p:spPr>
      </p:pic>
      <p:pic>
        <p:nvPicPr>
          <p:cNvPr id="135" name="Google Shape;135;p18"/>
          <p:cNvPicPr preferRelativeResize="0"/>
          <p:nvPr/>
        </p:nvPicPr>
        <p:blipFill>
          <a:blip r:embed="rId6">
            <a:alphaModFix/>
          </a:blip>
          <a:stretch>
            <a:fillRect/>
          </a:stretch>
        </p:blipFill>
        <p:spPr>
          <a:xfrm>
            <a:off x="103863" y="4280450"/>
            <a:ext cx="1012725" cy="776175"/>
          </a:xfrm>
          <a:prstGeom prst="rect">
            <a:avLst/>
          </a:prstGeom>
          <a:noFill/>
          <a:ln>
            <a:noFill/>
          </a:ln>
        </p:spPr>
      </p:pic>
      <p:pic>
        <p:nvPicPr>
          <p:cNvPr id="136" name="Google Shape;136;p18"/>
          <p:cNvPicPr preferRelativeResize="0"/>
          <p:nvPr/>
        </p:nvPicPr>
        <p:blipFill>
          <a:blip r:embed="rId7">
            <a:alphaModFix/>
          </a:blip>
          <a:stretch>
            <a:fillRect/>
          </a:stretch>
        </p:blipFill>
        <p:spPr>
          <a:xfrm>
            <a:off x="158900" y="1260955"/>
            <a:ext cx="843175" cy="8399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SAAF Tools: FaaS Runner</a:t>
            </a:r>
            <a:endParaRPr/>
          </a:p>
        </p:txBody>
      </p:sp>
      <p:sp>
        <p:nvSpPr>
          <p:cNvPr id="143" name="Google Shape;143;p1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44" name="Google Shape;144;p19"/>
          <p:cNvSpPr txBox="1"/>
          <p:nvPr/>
        </p:nvSpPr>
        <p:spPr>
          <a:xfrm>
            <a:off x="311700" y="1419225"/>
            <a:ext cx="8520600" cy="3663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Client for running experiments</a:t>
            </a:r>
            <a:br>
              <a:rPr lang="en" sz="2000">
                <a:solidFill>
                  <a:srgbClr val="FFFFFF"/>
                </a:solidFill>
                <a:latin typeface="Source Sans Pro"/>
                <a:ea typeface="Source Sans Pro"/>
                <a:cs typeface="Source Sans Pro"/>
                <a:sym typeface="Source Sans Pro"/>
              </a:rPr>
            </a:br>
            <a:endParaRPr sz="2000">
              <a:solidFill>
                <a:srgbClr val="FFFFFF"/>
              </a:solidFill>
              <a:latin typeface="Source Sans Pro"/>
              <a:ea typeface="Source Sans Pro"/>
              <a:cs typeface="Source Sans Pro"/>
              <a:sym typeface="Source Sans Pro"/>
            </a:endParaRPr>
          </a:p>
          <a:p>
            <a:pPr indent="-355600" lvl="0" marL="4572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Executes </a:t>
            </a:r>
            <a:r>
              <a:rPr lang="en" sz="2000">
                <a:solidFill>
                  <a:srgbClr val="FFFFFF"/>
                </a:solidFill>
                <a:latin typeface="Source Sans Pro"/>
                <a:ea typeface="Source Sans Pro"/>
                <a:cs typeface="Source Sans Pro"/>
                <a:sym typeface="Source Sans Pro"/>
              </a:rPr>
              <a:t>reproducible</a:t>
            </a:r>
            <a:r>
              <a:rPr lang="en" sz="2000">
                <a:solidFill>
                  <a:srgbClr val="FFFFFF"/>
                </a:solidFill>
                <a:latin typeface="Source Sans Pro"/>
                <a:ea typeface="Source Sans Pro"/>
                <a:cs typeface="Source Sans Pro"/>
                <a:sym typeface="Source Sans Pro"/>
              </a:rPr>
              <a:t> tests defined by files or command line arguments</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chemeClr val="lt1"/>
                </a:solidFill>
                <a:latin typeface="Source Sans Pro"/>
                <a:ea typeface="Source Sans Pro"/>
                <a:cs typeface="Source Sans Pro"/>
                <a:sym typeface="Source Sans Pro"/>
              </a:rPr>
              <a:t>Automatically change memory settings or redeploy functions</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Run functions sequentially or concurrently with many threads</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chemeClr val="lt1"/>
                </a:solidFill>
                <a:latin typeface="Source Sans Pro"/>
                <a:ea typeface="Source Sans Pro"/>
                <a:cs typeface="Source Sans Pro"/>
                <a:sym typeface="Source Sans Pro"/>
              </a:rPr>
              <a:t>Run functions synchronously or asynchronously</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Define payload </a:t>
            </a:r>
            <a:r>
              <a:rPr lang="en" sz="2000">
                <a:solidFill>
                  <a:srgbClr val="FFFFFF"/>
                </a:solidFill>
                <a:latin typeface="Source Sans Pro"/>
                <a:ea typeface="Source Sans Pro"/>
                <a:cs typeface="Source Sans Pro"/>
                <a:sym typeface="Source Sans Pro"/>
              </a:rPr>
              <a:t>distribution</a:t>
            </a:r>
            <a:r>
              <a:rPr lang="en" sz="2000">
                <a:solidFill>
                  <a:srgbClr val="FFFFFF"/>
                </a:solidFill>
                <a:latin typeface="Source Sans Pro"/>
                <a:ea typeface="Source Sans Pro"/>
                <a:cs typeface="Source Sans Pro"/>
                <a:sym typeface="Source Sans Pro"/>
              </a:rPr>
              <a:t> and creation with inheritance</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chemeClr val="lt1"/>
                </a:solidFill>
                <a:latin typeface="Source Sans Pro"/>
                <a:ea typeface="Source Sans Pro"/>
                <a:cs typeface="Source Sans Pro"/>
                <a:sym typeface="Source Sans Pro"/>
              </a:rPr>
              <a:t>Execute complex pipelines with multiple functions</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Run multiple iterations of an experiment</a:t>
            </a:r>
            <a:br>
              <a:rPr lang="en" sz="2000">
                <a:solidFill>
                  <a:srgbClr val="FFFFFF"/>
                </a:solidFill>
                <a:latin typeface="Source Sans Pro"/>
                <a:ea typeface="Source Sans Pro"/>
                <a:cs typeface="Source Sans Pro"/>
                <a:sym typeface="Source Sans Pro"/>
              </a:rPr>
            </a:br>
            <a:endParaRPr sz="2000">
              <a:solidFill>
                <a:srgbClr val="FFFFFF"/>
              </a:solidFill>
              <a:latin typeface="Source Sans Pro"/>
              <a:ea typeface="Source Sans Pro"/>
              <a:cs typeface="Source Sans Pro"/>
              <a:sym typeface="Source Sans Pro"/>
            </a:endParaRPr>
          </a:p>
          <a:p>
            <a:pPr indent="-355600" lvl="0" marL="4572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Automatically compile results into a report</a:t>
            </a:r>
            <a:endParaRPr sz="2000">
              <a:solidFill>
                <a:srgbClr val="FFFFFF"/>
              </a:solidFill>
              <a:latin typeface="Source Sans Pro"/>
              <a:ea typeface="Source Sans Pro"/>
              <a:cs typeface="Source Sans Pro"/>
              <a:sym typeface="Source Sans Pro"/>
            </a:endParaRPr>
          </a:p>
        </p:txBody>
      </p:sp>
      <p:pic>
        <p:nvPicPr>
          <p:cNvPr id="145" name="Google Shape;145;p19"/>
          <p:cNvPicPr preferRelativeResize="0"/>
          <p:nvPr/>
        </p:nvPicPr>
        <p:blipFill>
          <a:blip r:embed="rId3">
            <a:alphaModFix/>
          </a:blip>
          <a:stretch>
            <a:fillRect/>
          </a:stretch>
        </p:blipFill>
        <p:spPr>
          <a:xfrm>
            <a:off x="8052175" y="117787"/>
            <a:ext cx="939024" cy="939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0"/>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SAAF + </a:t>
            </a:r>
            <a:r>
              <a:rPr lang="en"/>
              <a:t>FaaS Runner</a:t>
            </a:r>
            <a:endParaRPr/>
          </a:p>
        </p:txBody>
      </p:sp>
      <p:sp>
        <p:nvSpPr>
          <p:cNvPr id="152" name="Google Shape;152;p2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53" name="Google Shape;153;p20"/>
          <p:cNvSpPr txBox="1"/>
          <p:nvPr/>
        </p:nvSpPr>
        <p:spPr>
          <a:xfrm>
            <a:off x="311700" y="1619325"/>
            <a:ext cx="8520600" cy="3038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Observations</a:t>
            </a:r>
            <a:r>
              <a:rPr lang="en" sz="2000">
                <a:solidFill>
                  <a:srgbClr val="FFFFFF"/>
                </a:solidFill>
                <a:latin typeface="Source Sans Pro"/>
                <a:ea typeface="Source Sans Pro"/>
                <a:cs typeface="Source Sans Pro"/>
                <a:sym typeface="Source Sans Pro"/>
              </a:rPr>
              <a:t> made by FaaS Runner:</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Network latency </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Round trip</a:t>
            </a:r>
            <a:r>
              <a:rPr lang="en" sz="2000">
                <a:solidFill>
                  <a:srgbClr val="FFFFFF"/>
                </a:solidFill>
                <a:latin typeface="Source Sans Pro"/>
                <a:ea typeface="Source Sans Pro"/>
                <a:cs typeface="Source Sans Pro"/>
                <a:sym typeface="Source Sans Pro"/>
              </a:rPr>
              <a:t> time</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Runtime concurrency</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Run/thread IDs to trace pipelines</a:t>
            </a:r>
            <a:endParaRPr sz="2000">
              <a:solidFill>
                <a:srgbClr val="FFFFFF"/>
              </a:solidFill>
              <a:latin typeface="Source Sans Pro"/>
              <a:ea typeface="Source Sans Pro"/>
              <a:cs typeface="Source Sans Pro"/>
              <a:sym typeface="Source Sans Pro"/>
            </a:endParaRPr>
          </a:p>
          <a:p>
            <a:pPr indent="-355600" lvl="1" marL="9144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Sum/average/lists of attributes returned by functions</a:t>
            </a:r>
            <a:endParaRPr sz="2000">
              <a:solidFill>
                <a:srgbClr val="FFFFFF"/>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2000">
              <a:solidFill>
                <a:srgbClr val="FFFFFF"/>
              </a:solidFill>
              <a:latin typeface="Source Sans Pro"/>
              <a:ea typeface="Source Sans Pro"/>
              <a:cs typeface="Source Sans Pro"/>
              <a:sym typeface="Source Sans Pro"/>
            </a:endParaRPr>
          </a:p>
          <a:p>
            <a:pPr indent="-355600" lvl="0" marL="457200" rtl="0" algn="l">
              <a:spcBef>
                <a:spcPts val="0"/>
              </a:spcBef>
              <a:spcAft>
                <a:spcPts val="0"/>
              </a:spcAft>
              <a:buClr>
                <a:srgbClr val="FFFFFF"/>
              </a:buClr>
              <a:buSzPts val="2000"/>
              <a:buFont typeface="Source Sans Pro"/>
              <a:buChar char="●"/>
            </a:pPr>
            <a:r>
              <a:rPr lang="en" sz="2000">
                <a:solidFill>
                  <a:srgbClr val="FFFFFF"/>
                </a:solidFill>
                <a:latin typeface="Source Sans Pro"/>
                <a:ea typeface="Source Sans Pro"/>
                <a:cs typeface="Source Sans Pro"/>
                <a:sym typeface="Source Sans Pro"/>
              </a:rPr>
              <a:t>Combining SAAF and FaaS Runner collects a total of 48 metrics</a:t>
            </a:r>
            <a:endParaRPr sz="2000">
              <a:solidFill>
                <a:srgbClr val="FFFFFF"/>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p:nvPr/>
        </p:nvSpPr>
        <p:spPr>
          <a:xfrm>
            <a:off x="0" y="1133475"/>
            <a:ext cx="9144000" cy="40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
          <p:cNvSpPr txBox="1"/>
          <p:nvPr>
            <p:ph type="title"/>
          </p:nvPr>
        </p:nvSpPr>
        <p:spPr>
          <a:xfrm>
            <a:off x="311700" y="27560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with SAAF: Languages Comparison</a:t>
            </a:r>
            <a:endParaRPr/>
          </a:p>
        </p:txBody>
      </p:sp>
      <p:sp>
        <p:nvSpPr>
          <p:cNvPr id="160" name="Google Shape;160;p2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pic>
        <p:nvPicPr>
          <p:cNvPr id="161" name="Google Shape;161;p21"/>
          <p:cNvPicPr preferRelativeResize="0"/>
          <p:nvPr/>
        </p:nvPicPr>
        <p:blipFill>
          <a:blip r:embed="rId3">
            <a:alphaModFix/>
          </a:blip>
          <a:stretch>
            <a:fillRect/>
          </a:stretch>
        </p:blipFill>
        <p:spPr>
          <a:xfrm>
            <a:off x="121475" y="1234250"/>
            <a:ext cx="5593523" cy="3782750"/>
          </a:xfrm>
          <a:prstGeom prst="rect">
            <a:avLst/>
          </a:prstGeom>
          <a:noFill/>
          <a:ln>
            <a:noFill/>
          </a:ln>
        </p:spPr>
      </p:pic>
      <p:pic>
        <p:nvPicPr>
          <p:cNvPr id="162" name="Google Shape;162;p21"/>
          <p:cNvPicPr preferRelativeResize="0"/>
          <p:nvPr/>
        </p:nvPicPr>
        <p:blipFill>
          <a:blip r:embed="rId4">
            <a:alphaModFix/>
          </a:blip>
          <a:stretch>
            <a:fillRect/>
          </a:stretch>
        </p:blipFill>
        <p:spPr>
          <a:xfrm>
            <a:off x="5863975" y="1188425"/>
            <a:ext cx="1316649" cy="1316649"/>
          </a:xfrm>
          <a:prstGeom prst="rect">
            <a:avLst/>
          </a:prstGeom>
          <a:noFill/>
          <a:ln>
            <a:noFill/>
          </a:ln>
        </p:spPr>
      </p:pic>
      <p:pic>
        <p:nvPicPr>
          <p:cNvPr id="163" name="Google Shape;163;p21"/>
          <p:cNvPicPr preferRelativeResize="0"/>
          <p:nvPr/>
        </p:nvPicPr>
        <p:blipFill>
          <a:blip r:embed="rId5">
            <a:alphaModFix/>
          </a:blip>
          <a:stretch>
            <a:fillRect/>
          </a:stretch>
        </p:blipFill>
        <p:spPr>
          <a:xfrm>
            <a:off x="7180625" y="1667625"/>
            <a:ext cx="1607100" cy="1607100"/>
          </a:xfrm>
          <a:prstGeom prst="rect">
            <a:avLst/>
          </a:prstGeom>
          <a:noFill/>
          <a:ln>
            <a:noFill/>
          </a:ln>
        </p:spPr>
      </p:pic>
      <p:pic>
        <p:nvPicPr>
          <p:cNvPr id="164" name="Google Shape;164;p21"/>
          <p:cNvPicPr preferRelativeResize="0"/>
          <p:nvPr/>
        </p:nvPicPr>
        <p:blipFill>
          <a:blip r:embed="rId6">
            <a:alphaModFix/>
          </a:blip>
          <a:stretch>
            <a:fillRect/>
          </a:stretch>
        </p:blipFill>
        <p:spPr>
          <a:xfrm>
            <a:off x="5638800" y="2571750"/>
            <a:ext cx="1607100" cy="1326054"/>
          </a:xfrm>
          <a:prstGeom prst="rect">
            <a:avLst/>
          </a:prstGeom>
          <a:noFill/>
          <a:ln>
            <a:noFill/>
          </a:ln>
        </p:spPr>
      </p:pic>
      <p:pic>
        <p:nvPicPr>
          <p:cNvPr id="165" name="Google Shape;165;p21"/>
          <p:cNvPicPr preferRelativeResize="0"/>
          <p:nvPr/>
        </p:nvPicPr>
        <p:blipFill>
          <a:blip r:embed="rId7">
            <a:alphaModFix/>
          </a:blip>
          <a:stretch>
            <a:fillRect/>
          </a:stretch>
        </p:blipFill>
        <p:spPr>
          <a:xfrm>
            <a:off x="6439625" y="3912642"/>
            <a:ext cx="2392675" cy="92493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